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0" r:id="rId1"/>
    <p:sldMasterId id="2147483874" r:id="rId2"/>
  </p:sldMasterIdLst>
  <p:notesMasterIdLst>
    <p:notesMasterId r:id="rId38"/>
  </p:notesMasterIdLst>
  <p:handoutMasterIdLst>
    <p:handoutMasterId r:id="rId39"/>
  </p:handoutMasterIdLst>
  <p:sldIdLst>
    <p:sldId id="256" r:id="rId3"/>
    <p:sldId id="407" r:id="rId4"/>
    <p:sldId id="408" r:id="rId5"/>
    <p:sldId id="409" r:id="rId6"/>
    <p:sldId id="410" r:id="rId7"/>
    <p:sldId id="411" r:id="rId8"/>
    <p:sldId id="412" r:id="rId9"/>
    <p:sldId id="387" r:id="rId10"/>
    <p:sldId id="388" r:id="rId11"/>
    <p:sldId id="356" r:id="rId12"/>
    <p:sldId id="316" r:id="rId13"/>
    <p:sldId id="385" r:id="rId14"/>
    <p:sldId id="379" r:id="rId15"/>
    <p:sldId id="355" r:id="rId16"/>
    <p:sldId id="357" r:id="rId17"/>
    <p:sldId id="358" r:id="rId18"/>
    <p:sldId id="376" r:id="rId19"/>
    <p:sldId id="360" r:id="rId20"/>
    <p:sldId id="381" r:id="rId21"/>
    <p:sldId id="384" r:id="rId22"/>
    <p:sldId id="390" r:id="rId23"/>
    <p:sldId id="391" r:id="rId24"/>
    <p:sldId id="392" r:id="rId25"/>
    <p:sldId id="393" r:id="rId26"/>
    <p:sldId id="394" r:id="rId27"/>
    <p:sldId id="395" r:id="rId28"/>
    <p:sldId id="396" r:id="rId29"/>
    <p:sldId id="397" r:id="rId30"/>
    <p:sldId id="400" r:id="rId31"/>
    <p:sldId id="401" r:id="rId32"/>
    <p:sldId id="402" r:id="rId33"/>
    <p:sldId id="404" r:id="rId34"/>
    <p:sldId id="405" r:id="rId35"/>
    <p:sldId id="374" r:id="rId36"/>
    <p:sldId id="375" r:id="rId37"/>
  </p:sldIdLst>
  <p:sldSz cx="9144000" cy="6858000" type="screen4x3"/>
  <p:notesSz cx="6805613" cy="9939338"/>
  <p:defaultTextStyle>
    <a:defPPr>
      <a:defRPr lang="ja-JP"/>
    </a:defPPr>
    <a:lvl1pPr algn="l" rtl="0" fontAlgn="base">
      <a:spcBef>
        <a:spcPct val="0"/>
      </a:spcBef>
      <a:spcAft>
        <a:spcPct val="0"/>
      </a:spcAft>
      <a:defRPr kumimoji="1" sz="3200" kern="1200">
        <a:solidFill>
          <a:schemeClr val="tx1"/>
        </a:solidFill>
        <a:latin typeface="Garamond" panose="02020404030301010803" pitchFamily="18" charset="0"/>
        <a:ea typeface="HGP創英角ｺﾞｼｯｸUB" panose="020B0900000000000000" pitchFamily="50" charset="-128"/>
        <a:cs typeface="+mn-cs"/>
      </a:defRPr>
    </a:lvl1pPr>
    <a:lvl2pPr marL="457200" algn="l" rtl="0" fontAlgn="base">
      <a:spcBef>
        <a:spcPct val="0"/>
      </a:spcBef>
      <a:spcAft>
        <a:spcPct val="0"/>
      </a:spcAft>
      <a:defRPr kumimoji="1" sz="3200" kern="1200">
        <a:solidFill>
          <a:schemeClr val="tx1"/>
        </a:solidFill>
        <a:latin typeface="Garamond" panose="02020404030301010803" pitchFamily="18" charset="0"/>
        <a:ea typeface="HGP創英角ｺﾞｼｯｸUB" panose="020B0900000000000000" pitchFamily="50" charset="-128"/>
        <a:cs typeface="+mn-cs"/>
      </a:defRPr>
    </a:lvl2pPr>
    <a:lvl3pPr marL="914400" algn="l" rtl="0" fontAlgn="base">
      <a:spcBef>
        <a:spcPct val="0"/>
      </a:spcBef>
      <a:spcAft>
        <a:spcPct val="0"/>
      </a:spcAft>
      <a:defRPr kumimoji="1" sz="3200" kern="1200">
        <a:solidFill>
          <a:schemeClr val="tx1"/>
        </a:solidFill>
        <a:latin typeface="Garamond" panose="02020404030301010803" pitchFamily="18" charset="0"/>
        <a:ea typeface="HGP創英角ｺﾞｼｯｸUB" panose="020B0900000000000000" pitchFamily="50" charset="-128"/>
        <a:cs typeface="+mn-cs"/>
      </a:defRPr>
    </a:lvl3pPr>
    <a:lvl4pPr marL="1371600" algn="l" rtl="0" fontAlgn="base">
      <a:spcBef>
        <a:spcPct val="0"/>
      </a:spcBef>
      <a:spcAft>
        <a:spcPct val="0"/>
      </a:spcAft>
      <a:defRPr kumimoji="1" sz="3200" kern="1200">
        <a:solidFill>
          <a:schemeClr val="tx1"/>
        </a:solidFill>
        <a:latin typeface="Garamond" panose="02020404030301010803" pitchFamily="18" charset="0"/>
        <a:ea typeface="HGP創英角ｺﾞｼｯｸUB" panose="020B0900000000000000" pitchFamily="50" charset="-128"/>
        <a:cs typeface="+mn-cs"/>
      </a:defRPr>
    </a:lvl4pPr>
    <a:lvl5pPr marL="1828800" algn="l" rtl="0" fontAlgn="base">
      <a:spcBef>
        <a:spcPct val="0"/>
      </a:spcBef>
      <a:spcAft>
        <a:spcPct val="0"/>
      </a:spcAft>
      <a:defRPr kumimoji="1" sz="3200" kern="1200">
        <a:solidFill>
          <a:schemeClr val="tx1"/>
        </a:solidFill>
        <a:latin typeface="Garamond" panose="02020404030301010803" pitchFamily="18" charset="0"/>
        <a:ea typeface="HGP創英角ｺﾞｼｯｸUB" panose="020B0900000000000000" pitchFamily="50" charset="-128"/>
        <a:cs typeface="+mn-cs"/>
      </a:defRPr>
    </a:lvl5pPr>
    <a:lvl6pPr marL="2286000" algn="l" defTabSz="914400" rtl="0" eaLnBrk="1" latinLnBrk="0" hangingPunct="1">
      <a:defRPr kumimoji="1" sz="3200" kern="1200">
        <a:solidFill>
          <a:schemeClr val="tx1"/>
        </a:solidFill>
        <a:latin typeface="Garamond" panose="02020404030301010803" pitchFamily="18" charset="0"/>
        <a:ea typeface="HGP創英角ｺﾞｼｯｸUB" panose="020B0900000000000000" pitchFamily="50" charset="-128"/>
        <a:cs typeface="+mn-cs"/>
      </a:defRPr>
    </a:lvl6pPr>
    <a:lvl7pPr marL="2743200" algn="l" defTabSz="914400" rtl="0" eaLnBrk="1" latinLnBrk="0" hangingPunct="1">
      <a:defRPr kumimoji="1" sz="3200" kern="1200">
        <a:solidFill>
          <a:schemeClr val="tx1"/>
        </a:solidFill>
        <a:latin typeface="Garamond" panose="02020404030301010803" pitchFamily="18" charset="0"/>
        <a:ea typeface="HGP創英角ｺﾞｼｯｸUB" panose="020B0900000000000000" pitchFamily="50" charset="-128"/>
        <a:cs typeface="+mn-cs"/>
      </a:defRPr>
    </a:lvl7pPr>
    <a:lvl8pPr marL="3200400" algn="l" defTabSz="914400" rtl="0" eaLnBrk="1" latinLnBrk="0" hangingPunct="1">
      <a:defRPr kumimoji="1" sz="3200" kern="1200">
        <a:solidFill>
          <a:schemeClr val="tx1"/>
        </a:solidFill>
        <a:latin typeface="Garamond" panose="02020404030301010803" pitchFamily="18" charset="0"/>
        <a:ea typeface="HGP創英角ｺﾞｼｯｸUB" panose="020B0900000000000000" pitchFamily="50" charset="-128"/>
        <a:cs typeface="+mn-cs"/>
      </a:defRPr>
    </a:lvl8pPr>
    <a:lvl9pPr marL="3657600" algn="l" defTabSz="914400" rtl="0" eaLnBrk="1" latinLnBrk="0" hangingPunct="1">
      <a:defRPr kumimoji="1" sz="3200" kern="1200">
        <a:solidFill>
          <a:schemeClr val="tx1"/>
        </a:solidFill>
        <a:latin typeface="Garamond" panose="02020404030301010803" pitchFamily="18" charset="0"/>
        <a:ea typeface="HGP創英角ｺﾞｼｯｸUB" panose="020B0900000000000000" pitchFamily="50" charset="-128"/>
        <a:cs typeface="+mn-cs"/>
      </a:defRPr>
    </a:lvl9pPr>
  </p:defaultTextStyle>
  <p:extLst>
    <p:ext uri="{521415D9-36F7-43E2-AB2F-B90AF26B5E84}">
      <p14:sectionLst xmlns:p14="http://schemas.microsoft.com/office/powerpoint/2010/main">
        <p14:section name="既定のセクション" id="{91B0F6C8-4BEE-4309-85F6-774133E7DC14}">
          <p14:sldIdLst>
            <p14:sldId id="256"/>
            <p14:sldId id="407"/>
            <p14:sldId id="408"/>
            <p14:sldId id="409"/>
            <p14:sldId id="410"/>
            <p14:sldId id="411"/>
            <p14:sldId id="412"/>
            <p14:sldId id="387"/>
            <p14:sldId id="388"/>
            <p14:sldId id="356"/>
            <p14:sldId id="316"/>
            <p14:sldId id="385"/>
            <p14:sldId id="379"/>
            <p14:sldId id="355"/>
            <p14:sldId id="357"/>
            <p14:sldId id="358"/>
            <p14:sldId id="376"/>
            <p14:sldId id="360"/>
            <p14:sldId id="381"/>
            <p14:sldId id="384"/>
            <p14:sldId id="390"/>
            <p14:sldId id="391"/>
            <p14:sldId id="392"/>
            <p14:sldId id="393"/>
            <p14:sldId id="394"/>
            <p14:sldId id="395"/>
            <p14:sldId id="396"/>
            <p14:sldId id="397"/>
            <p14:sldId id="400"/>
            <p14:sldId id="401"/>
            <p14:sldId id="402"/>
            <p14:sldId id="404"/>
            <p14:sldId id="405"/>
            <p14:sldId id="374"/>
            <p14:sldId id="375"/>
          </p14:sldIdLst>
        </p14:section>
        <p14:section name="タイトルなしのセクション" id="{54FC9496-3FCA-4563-A58D-A5714B0EFE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FF4"/>
    <a:srgbClr val="C5FFF0"/>
    <a:srgbClr val="4253D2"/>
    <a:srgbClr val="24DC2D"/>
    <a:srgbClr val="008E69"/>
    <a:srgbClr val="CC0066"/>
    <a:srgbClr val="00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22" autoAdjust="0"/>
  </p:normalViewPr>
  <p:slideViewPr>
    <p:cSldViewPr>
      <p:cViewPr varScale="1">
        <p:scale>
          <a:sx n="73" d="100"/>
          <a:sy n="73" d="100"/>
        </p:scale>
        <p:origin x="12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7" d="100"/>
          <a:sy n="87" d="100"/>
        </p:scale>
        <p:origin x="128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096622268010893E-2"/>
          <c:y val="3.5564941736177358E-2"/>
          <c:w val="0.82156792435469295"/>
          <c:h val="0.77341630679801776"/>
        </c:manualLayout>
      </c:layout>
      <c:barChart>
        <c:barDir val="col"/>
        <c:grouping val="clustered"/>
        <c:varyColors val="0"/>
        <c:ser>
          <c:idx val="1"/>
          <c:order val="1"/>
          <c:tx>
            <c:strRef>
              <c:f>総人口推移グラフ!$A$4</c:f>
              <c:strCache>
                <c:ptCount val="1"/>
                <c:pt idx="0">
                  <c:v>総人口</c:v>
                </c:pt>
              </c:strCache>
            </c:strRef>
          </c:tx>
          <c:spPr>
            <a:solidFill>
              <a:schemeClr val="accent6">
                <a:lumMod val="75000"/>
              </a:schemeClr>
            </a:solidFill>
          </c:spPr>
          <c:invertIfNegative val="0"/>
          <c:dPt>
            <c:idx val="29"/>
            <c:invertIfNegative val="0"/>
            <c:bubble3D val="0"/>
            <c:spPr>
              <a:solidFill>
                <a:schemeClr val="accent6">
                  <a:lumMod val="50000"/>
                </a:schemeClr>
              </a:solidFill>
            </c:spPr>
            <c:extLst>
              <c:ext xmlns:c16="http://schemas.microsoft.com/office/drawing/2014/chart" uri="{C3380CC4-5D6E-409C-BE32-E72D297353CC}">
                <c16:uniqueId val="{00000001-E35E-4D87-9947-5EDC69740AC1}"/>
              </c:ext>
            </c:extLst>
          </c:dPt>
          <c:dPt>
            <c:idx val="30"/>
            <c:invertIfNegative val="0"/>
            <c:bubble3D val="0"/>
            <c:spPr>
              <a:solidFill>
                <a:schemeClr val="accent6">
                  <a:lumMod val="50000"/>
                </a:schemeClr>
              </a:solidFill>
            </c:spPr>
            <c:extLst>
              <c:ext xmlns:c16="http://schemas.microsoft.com/office/drawing/2014/chart" uri="{C3380CC4-5D6E-409C-BE32-E72D297353CC}">
                <c16:uniqueId val="{00000003-E35E-4D87-9947-5EDC69740AC1}"/>
              </c:ext>
            </c:extLst>
          </c:dPt>
          <c:dPt>
            <c:idx val="31"/>
            <c:invertIfNegative val="0"/>
            <c:bubble3D val="0"/>
            <c:spPr>
              <a:solidFill>
                <a:schemeClr val="accent6">
                  <a:lumMod val="50000"/>
                </a:schemeClr>
              </a:solidFill>
            </c:spPr>
            <c:extLst>
              <c:ext xmlns:c16="http://schemas.microsoft.com/office/drawing/2014/chart" uri="{C3380CC4-5D6E-409C-BE32-E72D297353CC}">
                <c16:uniqueId val="{00000005-E35E-4D87-9947-5EDC69740AC1}"/>
              </c:ext>
            </c:extLst>
          </c:dPt>
          <c:dPt>
            <c:idx val="32"/>
            <c:invertIfNegative val="0"/>
            <c:bubble3D val="0"/>
            <c:spPr>
              <a:solidFill>
                <a:schemeClr val="accent6">
                  <a:lumMod val="50000"/>
                </a:schemeClr>
              </a:solidFill>
            </c:spPr>
            <c:extLst>
              <c:ext xmlns:c16="http://schemas.microsoft.com/office/drawing/2014/chart" uri="{C3380CC4-5D6E-409C-BE32-E72D297353CC}">
                <c16:uniqueId val="{00000007-E35E-4D87-9947-5EDC69740AC1}"/>
              </c:ext>
            </c:extLst>
          </c:dPt>
          <c:dPt>
            <c:idx val="33"/>
            <c:invertIfNegative val="0"/>
            <c:bubble3D val="0"/>
            <c:spPr>
              <a:solidFill>
                <a:schemeClr val="accent6">
                  <a:lumMod val="50000"/>
                </a:schemeClr>
              </a:solidFill>
            </c:spPr>
            <c:extLst>
              <c:ext xmlns:c16="http://schemas.microsoft.com/office/drawing/2014/chart" uri="{C3380CC4-5D6E-409C-BE32-E72D297353CC}">
                <c16:uniqueId val="{00000009-E35E-4D87-9947-5EDC69740AC1}"/>
              </c:ext>
            </c:extLst>
          </c:dPt>
          <c:dPt>
            <c:idx val="34"/>
            <c:invertIfNegative val="0"/>
            <c:bubble3D val="0"/>
            <c:spPr>
              <a:solidFill>
                <a:schemeClr val="accent6">
                  <a:lumMod val="50000"/>
                </a:schemeClr>
              </a:solidFill>
            </c:spPr>
            <c:extLst>
              <c:ext xmlns:c16="http://schemas.microsoft.com/office/drawing/2014/chart" uri="{C3380CC4-5D6E-409C-BE32-E72D297353CC}">
                <c16:uniqueId val="{0000000B-E35E-4D87-9947-5EDC69740AC1}"/>
              </c:ext>
            </c:extLst>
          </c:dPt>
          <c:dPt>
            <c:idx val="35"/>
            <c:invertIfNegative val="0"/>
            <c:bubble3D val="0"/>
            <c:spPr>
              <a:solidFill>
                <a:schemeClr val="accent6">
                  <a:lumMod val="50000"/>
                </a:schemeClr>
              </a:solidFill>
            </c:spPr>
            <c:extLst>
              <c:ext xmlns:c16="http://schemas.microsoft.com/office/drawing/2014/chart" uri="{C3380CC4-5D6E-409C-BE32-E72D297353CC}">
                <c16:uniqueId val="{0000000D-E35E-4D87-9947-5EDC69740AC1}"/>
              </c:ext>
            </c:extLst>
          </c:dPt>
          <c:dPt>
            <c:idx val="36"/>
            <c:invertIfNegative val="0"/>
            <c:bubble3D val="0"/>
            <c:spPr>
              <a:solidFill>
                <a:schemeClr val="accent6">
                  <a:lumMod val="50000"/>
                </a:schemeClr>
              </a:solidFill>
            </c:spPr>
            <c:extLst>
              <c:ext xmlns:c16="http://schemas.microsoft.com/office/drawing/2014/chart" uri="{C3380CC4-5D6E-409C-BE32-E72D297353CC}">
                <c16:uniqueId val="{0000000F-E35E-4D87-9947-5EDC69740AC1}"/>
              </c:ext>
            </c:extLst>
          </c:dPt>
          <c:dPt>
            <c:idx val="37"/>
            <c:invertIfNegative val="0"/>
            <c:bubble3D val="0"/>
            <c:spPr>
              <a:solidFill>
                <a:schemeClr val="accent6">
                  <a:lumMod val="50000"/>
                </a:schemeClr>
              </a:solidFill>
            </c:spPr>
            <c:extLst>
              <c:ext xmlns:c16="http://schemas.microsoft.com/office/drawing/2014/chart" uri="{C3380CC4-5D6E-409C-BE32-E72D297353CC}">
                <c16:uniqueId val="{00000011-E35E-4D87-9947-5EDC69740AC1}"/>
              </c:ext>
            </c:extLst>
          </c:dPt>
          <c:dPt>
            <c:idx val="38"/>
            <c:invertIfNegative val="0"/>
            <c:bubble3D val="0"/>
            <c:spPr>
              <a:solidFill>
                <a:schemeClr val="accent6">
                  <a:lumMod val="50000"/>
                </a:schemeClr>
              </a:solidFill>
            </c:spPr>
            <c:extLst>
              <c:ext xmlns:c16="http://schemas.microsoft.com/office/drawing/2014/chart" uri="{C3380CC4-5D6E-409C-BE32-E72D297353CC}">
                <c16:uniqueId val="{00000013-E35E-4D87-9947-5EDC69740AC1}"/>
              </c:ext>
            </c:extLst>
          </c:dPt>
          <c:cat>
            <c:strRef>
              <c:f>総人口推移グラフ!$B$2:$BJ$2</c:f>
              <c:strCache>
                <c:ptCount val="61"/>
                <c:pt idx="0">
                  <c:v>33</c:v>
                </c:pt>
                <c:pt idx="1">
                  <c:v>34</c:v>
                </c:pt>
                <c:pt idx="2">
                  <c:v>35</c:v>
                </c:pt>
                <c:pt idx="3">
                  <c:v>36</c:v>
                </c:pt>
                <c:pt idx="4">
                  <c:v>37</c:v>
                </c:pt>
                <c:pt idx="5">
                  <c:v>38</c:v>
                </c:pt>
                <c:pt idx="6">
                  <c:v>39</c:v>
                </c:pt>
                <c:pt idx="7">
                  <c:v>40</c:v>
                </c:pt>
                <c:pt idx="8">
                  <c:v>41</c:v>
                </c:pt>
                <c:pt idx="9">
                  <c:v>42</c:v>
                </c:pt>
                <c:pt idx="10">
                  <c:v>43</c:v>
                </c:pt>
                <c:pt idx="11">
                  <c:v>44</c:v>
                </c:pt>
                <c:pt idx="12">
                  <c:v>45</c:v>
                </c:pt>
                <c:pt idx="13">
                  <c:v>46</c:v>
                </c:pt>
                <c:pt idx="14">
                  <c:v>47</c:v>
                </c:pt>
                <c:pt idx="15">
                  <c:v>48</c:v>
                </c:pt>
                <c:pt idx="16">
                  <c:v>49</c:v>
                </c:pt>
                <c:pt idx="17">
                  <c:v>50</c:v>
                </c:pt>
                <c:pt idx="18">
                  <c:v>51</c:v>
                </c:pt>
                <c:pt idx="19">
                  <c:v>52</c:v>
                </c:pt>
                <c:pt idx="20">
                  <c:v>53</c:v>
                </c:pt>
                <c:pt idx="21">
                  <c:v>54</c:v>
                </c:pt>
                <c:pt idx="22">
                  <c:v>55</c:v>
                </c:pt>
                <c:pt idx="23">
                  <c:v>56</c:v>
                </c:pt>
                <c:pt idx="24">
                  <c:v>57</c:v>
                </c:pt>
                <c:pt idx="25">
                  <c:v>58</c:v>
                </c:pt>
                <c:pt idx="26">
                  <c:v>59</c:v>
                </c:pt>
                <c:pt idx="27">
                  <c:v>60</c:v>
                </c:pt>
                <c:pt idx="28">
                  <c:v>61</c:v>
                </c:pt>
                <c:pt idx="29">
                  <c:v>62</c:v>
                </c:pt>
                <c:pt idx="30">
                  <c:v>63</c:v>
                </c:pt>
                <c:pt idx="31">
                  <c:v>元</c:v>
                </c:pt>
                <c:pt idx="32">
                  <c:v>2</c:v>
                </c:pt>
                <c:pt idx="33">
                  <c:v>3</c:v>
                </c:pt>
                <c:pt idx="34">
                  <c:v>4</c:v>
                </c:pt>
                <c:pt idx="35">
                  <c:v>5</c:v>
                </c:pt>
                <c:pt idx="36">
                  <c:v>6</c:v>
                </c:pt>
                <c:pt idx="37">
                  <c:v>7</c:v>
                </c:pt>
                <c:pt idx="38">
                  <c:v>8</c:v>
                </c:pt>
                <c:pt idx="39">
                  <c:v>9</c:v>
                </c:pt>
                <c:pt idx="40">
                  <c:v>10</c:v>
                </c:pt>
                <c:pt idx="41">
                  <c:v>11</c:v>
                </c:pt>
                <c:pt idx="42">
                  <c:v>12</c:v>
                </c:pt>
                <c:pt idx="43">
                  <c:v>13</c:v>
                </c:pt>
                <c:pt idx="44">
                  <c:v>14</c:v>
                </c:pt>
                <c:pt idx="45">
                  <c:v>15</c:v>
                </c:pt>
                <c:pt idx="46">
                  <c:v>16</c:v>
                </c:pt>
                <c:pt idx="47">
                  <c:v>17</c:v>
                </c:pt>
                <c:pt idx="48">
                  <c:v>18</c:v>
                </c:pt>
                <c:pt idx="49">
                  <c:v>19</c:v>
                </c:pt>
                <c:pt idx="50">
                  <c:v>20</c:v>
                </c:pt>
                <c:pt idx="51">
                  <c:v>21</c:v>
                </c:pt>
                <c:pt idx="52">
                  <c:v>22</c:v>
                </c:pt>
                <c:pt idx="53">
                  <c:v>23</c:v>
                </c:pt>
                <c:pt idx="54">
                  <c:v>24</c:v>
                </c:pt>
                <c:pt idx="55">
                  <c:v>25</c:v>
                </c:pt>
                <c:pt idx="56">
                  <c:v>26</c:v>
                </c:pt>
                <c:pt idx="57">
                  <c:v>27</c:v>
                </c:pt>
                <c:pt idx="58">
                  <c:v>28</c:v>
                </c:pt>
                <c:pt idx="59">
                  <c:v>29</c:v>
                </c:pt>
                <c:pt idx="60">
                  <c:v>30</c:v>
                </c:pt>
              </c:strCache>
            </c:strRef>
          </c:cat>
          <c:val>
            <c:numRef>
              <c:f>総人口推移グラフ!$B$4:$BJ$4</c:f>
              <c:numCache>
                <c:formatCode>###,###,##0\ ;\-###,###,##0\ ;"－ "</c:formatCode>
                <c:ptCount val="61"/>
                <c:pt idx="0">
                  <c:v>32673</c:v>
                </c:pt>
                <c:pt idx="1">
                  <c:v>32566</c:v>
                </c:pt>
                <c:pt idx="2">
                  <c:v>32432</c:v>
                </c:pt>
                <c:pt idx="3">
                  <c:v>32392</c:v>
                </c:pt>
                <c:pt idx="4">
                  <c:v>32266</c:v>
                </c:pt>
                <c:pt idx="5">
                  <c:v>32104</c:v>
                </c:pt>
                <c:pt idx="6">
                  <c:v>32395</c:v>
                </c:pt>
                <c:pt idx="7">
                  <c:v>32390</c:v>
                </c:pt>
                <c:pt idx="8">
                  <c:v>32237</c:v>
                </c:pt>
                <c:pt idx="9">
                  <c:v>32258</c:v>
                </c:pt>
                <c:pt idx="10">
                  <c:v>32405</c:v>
                </c:pt>
                <c:pt idx="11">
                  <c:v>32644</c:v>
                </c:pt>
                <c:pt idx="12">
                  <c:v>32945</c:v>
                </c:pt>
                <c:pt idx="13">
                  <c:v>33403</c:v>
                </c:pt>
                <c:pt idx="14">
                  <c:v>33578</c:v>
                </c:pt>
                <c:pt idx="15">
                  <c:v>33754</c:v>
                </c:pt>
                <c:pt idx="16">
                  <c:v>33994</c:v>
                </c:pt>
                <c:pt idx="17">
                  <c:v>33962</c:v>
                </c:pt>
                <c:pt idx="18">
                  <c:v>34918</c:v>
                </c:pt>
                <c:pt idx="19">
                  <c:v>35223</c:v>
                </c:pt>
                <c:pt idx="20">
                  <c:v>35583</c:v>
                </c:pt>
                <c:pt idx="21">
                  <c:v>35947</c:v>
                </c:pt>
                <c:pt idx="22">
                  <c:v>36150</c:v>
                </c:pt>
                <c:pt idx="23">
                  <c:v>36332</c:v>
                </c:pt>
                <c:pt idx="24">
                  <c:v>37141</c:v>
                </c:pt>
                <c:pt idx="25">
                  <c:v>38202</c:v>
                </c:pt>
                <c:pt idx="26">
                  <c:v>38763</c:v>
                </c:pt>
                <c:pt idx="27">
                  <c:v>39987</c:v>
                </c:pt>
                <c:pt idx="28">
                  <c:v>41366</c:v>
                </c:pt>
                <c:pt idx="29">
                  <c:v>43784</c:v>
                </c:pt>
                <c:pt idx="30">
                  <c:v>48587</c:v>
                </c:pt>
                <c:pt idx="31">
                  <c:v>55804</c:v>
                </c:pt>
                <c:pt idx="32">
                  <c:v>64362</c:v>
                </c:pt>
                <c:pt idx="33">
                  <c:v>70480</c:v>
                </c:pt>
                <c:pt idx="34">
                  <c:v>77088</c:v>
                </c:pt>
                <c:pt idx="35">
                  <c:v>82278</c:v>
                </c:pt>
                <c:pt idx="36">
                  <c:v>90213</c:v>
                </c:pt>
                <c:pt idx="37">
                  <c:v>95372</c:v>
                </c:pt>
                <c:pt idx="38">
                  <c:v>101053</c:v>
                </c:pt>
                <c:pt idx="39">
                  <c:v>104736</c:v>
                </c:pt>
                <c:pt idx="40">
                  <c:v>108047</c:v>
                </c:pt>
                <c:pt idx="41">
                  <c:v>110395</c:v>
                </c:pt>
                <c:pt idx="42">
                  <c:v>111915</c:v>
                </c:pt>
                <c:pt idx="43">
                  <c:v>112940</c:v>
                </c:pt>
                <c:pt idx="44">
                  <c:v>113544</c:v>
                </c:pt>
                <c:pt idx="45">
                  <c:v>114019</c:v>
                </c:pt>
                <c:pt idx="46">
                  <c:v>113917</c:v>
                </c:pt>
                <c:pt idx="47">
                  <c:v>113717</c:v>
                </c:pt>
                <c:pt idx="48">
                  <c:v>113624</c:v>
                </c:pt>
                <c:pt idx="49">
                  <c:v>113586</c:v>
                </c:pt>
                <c:pt idx="50">
                  <c:v>114089</c:v>
                </c:pt>
                <c:pt idx="51">
                  <c:v>114240</c:v>
                </c:pt>
                <c:pt idx="52">
                  <c:v>114633</c:v>
                </c:pt>
                <c:pt idx="53">
                  <c:v>115061</c:v>
                </c:pt>
                <c:pt idx="54">
                  <c:v>114781</c:v>
                </c:pt>
                <c:pt idx="55">
                  <c:v>114785</c:v>
                </c:pt>
                <c:pt idx="56">
                  <c:v>114559</c:v>
                </c:pt>
                <c:pt idx="57">
                  <c:v>114050</c:v>
                </c:pt>
                <c:pt idx="58" formatCode="General">
                  <c:v>113721</c:v>
                </c:pt>
                <c:pt idx="59" formatCode="General">
                  <c:v>113527</c:v>
                </c:pt>
                <c:pt idx="60" formatCode="General">
                  <c:v>112788</c:v>
                </c:pt>
              </c:numCache>
            </c:numRef>
          </c:val>
          <c:extLst>
            <c:ext xmlns:c16="http://schemas.microsoft.com/office/drawing/2014/chart" uri="{C3380CC4-5D6E-409C-BE32-E72D297353CC}">
              <c16:uniqueId val="{00000014-E35E-4D87-9947-5EDC69740AC1}"/>
            </c:ext>
          </c:extLst>
        </c:ser>
        <c:dLbls>
          <c:showLegendKey val="0"/>
          <c:showVal val="0"/>
          <c:showCatName val="0"/>
          <c:showSerName val="0"/>
          <c:showPercent val="0"/>
          <c:showBubbleSize val="0"/>
        </c:dLbls>
        <c:gapWidth val="150"/>
        <c:axId val="270568816"/>
        <c:axId val="270569208"/>
      </c:barChart>
      <c:lineChart>
        <c:grouping val="standard"/>
        <c:varyColors val="0"/>
        <c:ser>
          <c:idx val="0"/>
          <c:order val="0"/>
          <c:tx>
            <c:strRef>
              <c:f>総人口推移グラフ!$A$3</c:f>
              <c:strCache>
                <c:ptCount val="1"/>
                <c:pt idx="0">
                  <c:v>世帯数</c:v>
                </c:pt>
              </c:strCache>
            </c:strRef>
          </c:tx>
          <c:cat>
            <c:strRef>
              <c:f>総人口推移グラフ!$B$2:$BJ$2</c:f>
              <c:strCache>
                <c:ptCount val="61"/>
                <c:pt idx="0">
                  <c:v>33</c:v>
                </c:pt>
                <c:pt idx="1">
                  <c:v>34</c:v>
                </c:pt>
                <c:pt idx="2">
                  <c:v>35</c:v>
                </c:pt>
                <c:pt idx="3">
                  <c:v>36</c:v>
                </c:pt>
                <c:pt idx="4">
                  <c:v>37</c:v>
                </c:pt>
                <c:pt idx="5">
                  <c:v>38</c:v>
                </c:pt>
                <c:pt idx="6">
                  <c:v>39</c:v>
                </c:pt>
                <c:pt idx="7">
                  <c:v>40</c:v>
                </c:pt>
                <c:pt idx="8">
                  <c:v>41</c:v>
                </c:pt>
                <c:pt idx="9">
                  <c:v>42</c:v>
                </c:pt>
                <c:pt idx="10">
                  <c:v>43</c:v>
                </c:pt>
                <c:pt idx="11">
                  <c:v>44</c:v>
                </c:pt>
                <c:pt idx="12">
                  <c:v>45</c:v>
                </c:pt>
                <c:pt idx="13">
                  <c:v>46</c:v>
                </c:pt>
                <c:pt idx="14">
                  <c:v>47</c:v>
                </c:pt>
                <c:pt idx="15">
                  <c:v>48</c:v>
                </c:pt>
                <c:pt idx="16">
                  <c:v>49</c:v>
                </c:pt>
                <c:pt idx="17">
                  <c:v>50</c:v>
                </c:pt>
                <c:pt idx="18">
                  <c:v>51</c:v>
                </c:pt>
                <c:pt idx="19">
                  <c:v>52</c:v>
                </c:pt>
                <c:pt idx="20">
                  <c:v>53</c:v>
                </c:pt>
                <c:pt idx="21">
                  <c:v>54</c:v>
                </c:pt>
                <c:pt idx="22">
                  <c:v>55</c:v>
                </c:pt>
                <c:pt idx="23">
                  <c:v>56</c:v>
                </c:pt>
                <c:pt idx="24">
                  <c:v>57</c:v>
                </c:pt>
                <c:pt idx="25">
                  <c:v>58</c:v>
                </c:pt>
                <c:pt idx="26">
                  <c:v>59</c:v>
                </c:pt>
                <c:pt idx="27">
                  <c:v>60</c:v>
                </c:pt>
                <c:pt idx="28">
                  <c:v>61</c:v>
                </c:pt>
                <c:pt idx="29">
                  <c:v>62</c:v>
                </c:pt>
                <c:pt idx="30">
                  <c:v>63</c:v>
                </c:pt>
                <c:pt idx="31">
                  <c:v>元</c:v>
                </c:pt>
                <c:pt idx="32">
                  <c:v>2</c:v>
                </c:pt>
                <c:pt idx="33">
                  <c:v>3</c:v>
                </c:pt>
                <c:pt idx="34">
                  <c:v>4</c:v>
                </c:pt>
                <c:pt idx="35">
                  <c:v>5</c:v>
                </c:pt>
                <c:pt idx="36">
                  <c:v>6</c:v>
                </c:pt>
                <c:pt idx="37">
                  <c:v>7</c:v>
                </c:pt>
                <c:pt idx="38">
                  <c:v>8</c:v>
                </c:pt>
                <c:pt idx="39">
                  <c:v>9</c:v>
                </c:pt>
                <c:pt idx="40">
                  <c:v>10</c:v>
                </c:pt>
                <c:pt idx="41">
                  <c:v>11</c:v>
                </c:pt>
                <c:pt idx="42">
                  <c:v>12</c:v>
                </c:pt>
                <c:pt idx="43">
                  <c:v>13</c:v>
                </c:pt>
                <c:pt idx="44">
                  <c:v>14</c:v>
                </c:pt>
                <c:pt idx="45">
                  <c:v>15</c:v>
                </c:pt>
                <c:pt idx="46">
                  <c:v>16</c:v>
                </c:pt>
                <c:pt idx="47">
                  <c:v>17</c:v>
                </c:pt>
                <c:pt idx="48">
                  <c:v>18</c:v>
                </c:pt>
                <c:pt idx="49">
                  <c:v>19</c:v>
                </c:pt>
                <c:pt idx="50">
                  <c:v>20</c:v>
                </c:pt>
                <c:pt idx="51">
                  <c:v>21</c:v>
                </c:pt>
                <c:pt idx="52">
                  <c:v>22</c:v>
                </c:pt>
                <c:pt idx="53">
                  <c:v>23</c:v>
                </c:pt>
                <c:pt idx="54">
                  <c:v>24</c:v>
                </c:pt>
                <c:pt idx="55">
                  <c:v>25</c:v>
                </c:pt>
                <c:pt idx="56">
                  <c:v>26</c:v>
                </c:pt>
                <c:pt idx="57">
                  <c:v>27</c:v>
                </c:pt>
                <c:pt idx="58">
                  <c:v>28</c:v>
                </c:pt>
                <c:pt idx="59">
                  <c:v>29</c:v>
                </c:pt>
                <c:pt idx="60">
                  <c:v>30</c:v>
                </c:pt>
              </c:strCache>
            </c:strRef>
          </c:cat>
          <c:val>
            <c:numRef>
              <c:f>総人口推移グラフ!$B$3:$BJ$3</c:f>
              <c:numCache>
                <c:formatCode>###,###,##0\ ;\-###,###,##0\ ;"－ "</c:formatCode>
                <c:ptCount val="61"/>
                <c:pt idx="0">
                  <c:v>6868</c:v>
                </c:pt>
                <c:pt idx="1">
                  <c:v>6819</c:v>
                </c:pt>
                <c:pt idx="2">
                  <c:v>6891</c:v>
                </c:pt>
                <c:pt idx="3">
                  <c:v>6837</c:v>
                </c:pt>
                <c:pt idx="4">
                  <c:v>7021</c:v>
                </c:pt>
                <c:pt idx="5">
                  <c:v>7180</c:v>
                </c:pt>
                <c:pt idx="6">
                  <c:v>7306</c:v>
                </c:pt>
                <c:pt idx="7">
                  <c:v>7368</c:v>
                </c:pt>
                <c:pt idx="8">
                  <c:v>7430</c:v>
                </c:pt>
                <c:pt idx="9">
                  <c:v>7533</c:v>
                </c:pt>
                <c:pt idx="10">
                  <c:v>7717</c:v>
                </c:pt>
                <c:pt idx="11">
                  <c:v>7897</c:v>
                </c:pt>
                <c:pt idx="12">
                  <c:v>8122</c:v>
                </c:pt>
                <c:pt idx="13">
                  <c:v>8386</c:v>
                </c:pt>
                <c:pt idx="14">
                  <c:v>8605</c:v>
                </c:pt>
                <c:pt idx="15">
                  <c:v>8723</c:v>
                </c:pt>
                <c:pt idx="16">
                  <c:v>8886</c:v>
                </c:pt>
                <c:pt idx="17">
                  <c:v>8932</c:v>
                </c:pt>
                <c:pt idx="18">
                  <c:v>9214</c:v>
                </c:pt>
                <c:pt idx="19">
                  <c:v>9337</c:v>
                </c:pt>
                <c:pt idx="20">
                  <c:v>9534</c:v>
                </c:pt>
                <c:pt idx="21">
                  <c:v>9673</c:v>
                </c:pt>
                <c:pt idx="22">
                  <c:v>9797</c:v>
                </c:pt>
                <c:pt idx="23">
                  <c:v>9913</c:v>
                </c:pt>
                <c:pt idx="24">
                  <c:v>10216</c:v>
                </c:pt>
                <c:pt idx="25">
                  <c:v>10765</c:v>
                </c:pt>
                <c:pt idx="26">
                  <c:v>10916</c:v>
                </c:pt>
                <c:pt idx="27">
                  <c:v>11358</c:v>
                </c:pt>
                <c:pt idx="28">
                  <c:v>11805</c:v>
                </c:pt>
                <c:pt idx="29">
                  <c:v>12553</c:v>
                </c:pt>
                <c:pt idx="30">
                  <c:v>14127</c:v>
                </c:pt>
                <c:pt idx="31">
                  <c:v>16356</c:v>
                </c:pt>
                <c:pt idx="32">
                  <c:v>19253</c:v>
                </c:pt>
                <c:pt idx="33">
                  <c:v>21345</c:v>
                </c:pt>
                <c:pt idx="34">
                  <c:v>23463</c:v>
                </c:pt>
                <c:pt idx="35">
                  <c:v>25254</c:v>
                </c:pt>
                <c:pt idx="36">
                  <c:v>27865</c:v>
                </c:pt>
                <c:pt idx="37">
                  <c:v>29677</c:v>
                </c:pt>
                <c:pt idx="38">
                  <c:v>31774</c:v>
                </c:pt>
                <c:pt idx="39">
                  <c:v>33317</c:v>
                </c:pt>
                <c:pt idx="40">
                  <c:v>34713</c:v>
                </c:pt>
                <c:pt idx="41">
                  <c:v>35765</c:v>
                </c:pt>
                <c:pt idx="42">
                  <c:v>36560</c:v>
                </c:pt>
                <c:pt idx="43">
                  <c:v>37256</c:v>
                </c:pt>
                <c:pt idx="44">
                  <c:v>37940</c:v>
                </c:pt>
                <c:pt idx="45">
                  <c:v>38415</c:v>
                </c:pt>
                <c:pt idx="46">
                  <c:v>38804</c:v>
                </c:pt>
                <c:pt idx="47">
                  <c:v>39127</c:v>
                </c:pt>
                <c:pt idx="48">
                  <c:v>39802</c:v>
                </c:pt>
                <c:pt idx="49">
                  <c:v>40268</c:v>
                </c:pt>
                <c:pt idx="50">
                  <c:v>41100</c:v>
                </c:pt>
                <c:pt idx="51">
                  <c:v>41706</c:v>
                </c:pt>
                <c:pt idx="52">
                  <c:v>42432</c:v>
                </c:pt>
                <c:pt idx="53">
                  <c:v>43143</c:v>
                </c:pt>
                <c:pt idx="54">
                  <c:v>43569</c:v>
                </c:pt>
                <c:pt idx="55">
                  <c:v>44009</c:v>
                </c:pt>
                <c:pt idx="56">
                  <c:v>44433</c:v>
                </c:pt>
                <c:pt idx="57">
                  <c:v>44850</c:v>
                </c:pt>
                <c:pt idx="58" formatCode="General">
                  <c:v>45297</c:v>
                </c:pt>
                <c:pt idx="59" formatCode="General">
                  <c:v>45802</c:v>
                </c:pt>
                <c:pt idx="60" formatCode="General">
                  <c:v>46103</c:v>
                </c:pt>
              </c:numCache>
            </c:numRef>
          </c:val>
          <c:smooth val="0"/>
          <c:extLst>
            <c:ext xmlns:c16="http://schemas.microsoft.com/office/drawing/2014/chart" uri="{C3380CC4-5D6E-409C-BE32-E72D297353CC}">
              <c16:uniqueId val="{00000015-E35E-4D87-9947-5EDC69740AC1}"/>
            </c:ext>
          </c:extLst>
        </c:ser>
        <c:dLbls>
          <c:showLegendKey val="0"/>
          <c:showVal val="0"/>
          <c:showCatName val="0"/>
          <c:showSerName val="0"/>
          <c:showPercent val="0"/>
          <c:showBubbleSize val="0"/>
        </c:dLbls>
        <c:marker val="1"/>
        <c:smooth val="0"/>
        <c:axId val="270569992"/>
        <c:axId val="270569600"/>
      </c:lineChart>
      <c:catAx>
        <c:axId val="270568816"/>
        <c:scaling>
          <c:orientation val="minMax"/>
        </c:scaling>
        <c:delete val="0"/>
        <c:axPos val="b"/>
        <c:numFmt formatCode="General" sourceLinked="0"/>
        <c:majorTickMark val="out"/>
        <c:minorTickMark val="none"/>
        <c:tickLblPos val="nextTo"/>
        <c:txPr>
          <a:bodyPr rot="0" vert="eaVert"/>
          <a:lstStyle/>
          <a:p>
            <a:pPr>
              <a:defRPr/>
            </a:pPr>
            <a:endParaRPr lang="ja-JP"/>
          </a:p>
        </c:txPr>
        <c:crossAx val="270569208"/>
        <c:crosses val="autoZero"/>
        <c:auto val="1"/>
        <c:lblAlgn val="ctr"/>
        <c:lblOffset val="100"/>
        <c:tickLblSkip val="1"/>
        <c:noMultiLvlLbl val="0"/>
      </c:catAx>
      <c:valAx>
        <c:axId val="270569208"/>
        <c:scaling>
          <c:orientation val="minMax"/>
          <c:max val="120000"/>
        </c:scaling>
        <c:delete val="0"/>
        <c:axPos val="l"/>
        <c:majorGridlines/>
        <c:numFmt formatCode="###,###,##0\ ;\-###,###,##0\ ;&quot;－ &quot;" sourceLinked="1"/>
        <c:majorTickMark val="out"/>
        <c:minorTickMark val="none"/>
        <c:tickLblPos val="nextTo"/>
        <c:crossAx val="270568816"/>
        <c:crosses val="autoZero"/>
        <c:crossBetween val="between"/>
        <c:majorUnit val="10000"/>
      </c:valAx>
      <c:valAx>
        <c:axId val="270569600"/>
        <c:scaling>
          <c:orientation val="minMax"/>
          <c:max val="60000"/>
          <c:min val="0"/>
        </c:scaling>
        <c:delete val="0"/>
        <c:axPos val="r"/>
        <c:numFmt formatCode="###,###,##0\ ;\-###,###,##0\ ;&quot;－ &quot;" sourceLinked="1"/>
        <c:majorTickMark val="out"/>
        <c:minorTickMark val="none"/>
        <c:tickLblPos val="nextTo"/>
        <c:crossAx val="270569992"/>
        <c:crosses val="max"/>
        <c:crossBetween val="between"/>
      </c:valAx>
      <c:catAx>
        <c:axId val="270569992"/>
        <c:scaling>
          <c:orientation val="minMax"/>
        </c:scaling>
        <c:delete val="1"/>
        <c:axPos val="b"/>
        <c:numFmt formatCode="General" sourceLinked="1"/>
        <c:majorTickMark val="out"/>
        <c:minorTickMark val="none"/>
        <c:tickLblPos val="nextTo"/>
        <c:crossAx val="270569600"/>
        <c:crosses val="autoZero"/>
        <c:auto val="1"/>
        <c:lblAlgn val="ctr"/>
        <c:lblOffset val="100"/>
        <c:noMultiLvlLbl val="0"/>
      </c:catAx>
    </c:plotArea>
    <c:legend>
      <c:legendPos val="r"/>
      <c:layout>
        <c:manualLayout>
          <c:xMode val="edge"/>
          <c:yMode val="edge"/>
          <c:x val="8.0312790113269E-2"/>
          <c:y val="0.10058490087405431"/>
          <c:w val="0.13362109643337627"/>
          <c:h val="0.11877115737140856"/>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545285452034223E-2"/>
          <c:y val="4.4131610613235638E-2"/>
          <c:w val="0.92830405834876806"/>
          <c:h val="0.83786463791284771"/>
        </c:manualLayout>
      </c:layout>
      <c:barChart>
        <c:barDir val="col"/>
        <c:grouping val="clustered"/>
        <c:varyColors val="0"/>
        <c:ser>
          <c:idx val="0"/>
          <c:order val="0"/>
          <c:invertIfNegative val="0"/>
          <c:dPt>
            <c:idx val="0"/>
            <c:invertIfNegative val="0"/>
            <c:bubble3D val="0"/>
            <c:spPr>
              <a:solidFill>
                <a:srgbClr val="92D050"/>
              </a:solidFill>
              <a:ln>
                <a:solidFill>
                  <a:srgbClr val="92D050"/>
                </a:solidFill>
              </a:ln>
            </c:spPr>
            <c:extLst>
              <c:ext xmlns:c16="http://schemas.microsoft.com/office/drawing/2014/chart" uri="{C3380CC4-5D6E-409C-BE32-E72D297353CC}">
                <c16:uniqueId val="{00000001-BD15-4627-B866-A12C37865626}"/>
              </c:ext>
            </c:extLst>
          </c:dPt>
          <c:dPt>
            <c:idx val="1"/>
            <c:invertIfNegative val="0"/>
            <c:bubble3D val="0"/>
            <c:spPr>
              <a:solidFill>
                <a:srgbClr val="92D050"/>
              </a:solidFill>
            </c:spPr>
            <c:extLst>
              <c:ext xmlns:c16="http://schemas.microsoft.com/office/drawing/2014/chart" uri="{C3380CC4-5D6E-409C-BE32-E72D297353CC}">
                <c16:uniqueId val="{00000003-BD15-4627-B866-A12C37865626}"/>
              </c:ext>
            </c:extLst>
          </c:dPt>
          <c:dPt>
            <c:idx val="2"/>
            <c:invertIfNegative val="0"/>
            <c:bubble3D val="0"/>
            <c:spPr>
              <a:solidFill>
                <a:srgbClr val="92D050"/>
              </a:solidFill>
            </c:spPr>
            <c:extLst>
              <c:ext xmlns:c16="http://schemas.microsoft.com/office/drawing/2014/chart" uri="{C3380CC4-5D6E-409C-BE32-E72D297353CC}">
                <c16:uniqueId val="{00000005-BD15-4627-B866-A12C37865626}"/>
              </c:ext>
            </c:extLst>
          </c:dPt>
          <c:dPt>
            <c:idx val="3"/>
            <c:invertIfNegative val="0"/>
            <c:bubble3D val="0"/>
            <c:spPr>
              <a:solidFill>
                <a:srgbClr val="92D050"/>
              </a:solidFill>
            </c:spPr>
            <c:extLst>
              <c:ext xmlns:c16="http://schemas.microsoft.com/office/drawing/2014/chart" uri="{C3380CC4-5D6E-409C-BE32-E72D297353CC}">
                <c16:uniqueId val="{00000007-BD15-4627-B866-A12C37865626}"/>
              </c:ext>
            </c:extLst>
          </c:dPt>
          <c:dPt>
            <c:idx val="4"/>
            <c:invertIfNegative val="0"/>
            <c:bubble3D val="0"/>
            <c:spPr>
              <a:solidFill>
                <a:srgbClr val="92D050"/>
              </a:solidFill>
            </c:spPr>
            <c:extLst>
              <c:ext xmlns:c16="http://schemas.microsoft.com/office/drawing/2014/chart" uri="{C3380CC4-5D6E-409C-BE32-E72D297353CC}">
                <c16:uniqueId val="{00000009-BD15-4627-B866-A12C37865626}"/>
              </c:ext>
            </c:extLst>
          </c:dPt>
          <c:dPt>
            <c:idx val="5"/>
            <c:invertIfNegative val="0"/>
            <c:bubble3D val="0"/>
            <c:spPr>
              <a:solidFill>
                <a:srgbClr val="92D050"/>
              </a:solidFill>
            </c:spPr>
            <c:extLst>
              <c:ext xmlns:c16="http://schemas.microsoft.com/office/drawing/2014/chart" uri="{C3380CC4-5D6E-409C-BE32-E72D297353CC}">
                <c16:uniqueId val="{0000000B-BD15-4627-B866-A12C37865626}"/>
              </c:ext>
            </c:extLst>
          </c:dPt>
          <c:dPt>
            <c:idx val="6"/>
            <c:invertIfNegative val="0"/>
            <c:bubble3D val="0"/>
            <c:spPr>
              <a:solidFill>
                <a:srgbClr val="92D050"/>
              </a:solidFill>
            </c:spPr>
            <c:extLst>
              <c:ext xmlns:c16="http://schemas.microsoft.com/office/drawing/2014/chart" uri="{C3380CC4-5D6E-409C-BE32-E72D297353CC}">
                <c16:uniqueId val="{0000000D-BD15-4627-B866-A12C37865626}"/>
              </c:ext>
            </c:extLst>
          </c:dPt>
          <c:dPt>
            <c:idx val="7"/>
            <c:invertIfNegative val="0"/>
            <c:bubble3D val="0"/>
            <c:spPr>
              <a:solidFill>
                <a:srgbClr val="92D050"/>
              </a:solidFill>
            </c:spPr>
            <c:extLst>
              <c:ext xmlns:c16="http://schemas.microsoft.com/office/drawing/2014/chart" uri="{C3380CC4-5D6E-409C-BE32-E72D297353CC}">
                <c16:uniqueId val="{0000000F-BD15-4627-B866-A12C37865626}"/>
              </c:ext>
            </c:extLst>
          </c:dPt>
          <c:dPt>
            <c:idx val="8"/>
            <c:invertIfNegative val="0"/>
            <c:bubble3D val="0"/>
            <c:spPr>
              <a:solidFill>
                <a:srgbClr val="92D050"/>
              </a:solidFill>
            </c:spPr>
            <c:extLst>
              <c:ext xmlns:c16="http://schemas.microsoft.com/office/drawing/2014/chart" uri="{C3380CC4-5D6E-409C-BE32-E72D297353CC}">
                <c16:uniqueId val="{00000011-BD15-4627-B866-A12C37865626}"/>
              </c:ext>
            </c:extLst>
          </c:dPt>
          <c:dPt>
            <c:idx val="9"/>
            <c:invertIfNegative val="0"/>
            <c:bubble3D val="0"/>
            <c:spPr>
              <a:solidFill>
                <a:srgbClr val="92D050"/>
              </a:solidFill>
            </c:spPr>
            <c:extLst>
              <c:ext xmlns:c16="http://schemas.microsoft.com/office/drawing/2014/chart" uri="{C3380CC4-5D6E-409C-BE32-E72D297353CC}">
                <c16:uniqueId val="{00000013-BD15-4627-B866-A12C37865626}"/>
              </c:ext>
            </c:extLst>
          </c:dPt>
          <c:dPt>
            <c:idx val="10"/>
            <c:invertIfNegative val="0"/>
            <c:bubble3D val="0"/>
            <c:spPr>
              <a:solidFill>
                <a:srgbClr val="92D050"/>
              </a:solidFill>
            </c:spPr>
            <c:extLst>
              <c:ext xmlns:c16="http://schemas.microsoft.com/office/drawing/2014/chart" uri="{C3380CC4-5D6E-409C-BE32-E72D297353CC}">
                <c16:uniqueId val="{00000015-BD15-4627-B866-A12C37865626}"/>
              </c:ext>
            </c:extLst>
          </c:dPt>
          <c:dPt>
            <c:idx val="11"/>
            <c:invertIfNegative val="0"/>
            <c:bubble3D val="0"/>
            <c:spPr>
              <a:solidFill>
                <a:srgbClr val="92D050"/>
              </a:solidFill>
            </c:spPr>
            <c:extLst>
              <c:ext xmlns:c16="http://schemas.microsoft.com/office/drawing/2014/chart" uri="{C3380CC4-5D6E-409C-BE32-E72D297353CC}">
                <c16:uniqueId val="{00000017-BD15-4627-B866-A12C37865626}"/>
              </c:ext>
            </c:extLst>
          </c:dPt>
          <c:dPt>
            <c:idx val="12"/>
            <c:invertIfNegative val="0"/>
            <c:bubble3D val="0"/>
            <c:spPr>
              <a:solidFill>
                <a:srgbClr val="92D050"/>
              </a:solidFill>
            </c:spPr>
            <c:extLst>
              <c:ext xmlns:c16="http://schemas.microsoft.com/office/drawing/2014/chart" uri="{C3380CC4-5D6E-409C-BE32-E72D297353CC}">
                <c16:uniqueId val="{00000019-BD15-4627-B866-A12C37865626}"/>
              </c:ext>
            </c:extLst>
          </c:dPt>
          <c:dPt>
            <c:idx val="13"/>
            <c:invertIfNegative val="0"/>
            <c:bubble3D val="0"/>
            <c:spPr>
              <a:solidFill>
                <a:srgbClr val="92D050"/>
              </a:solidFill>
            </c:spPr>
            <c:extLst>
              <c:ext xmlns:c16="http://schemas.microsoft.com/office/drawing/2014/chart" uri="{C3380CC4-5D6E-409C-BE32-E72D297353CC}">
                <c16:uniqueId val="{0000001B-BD15-4627-B866-A12C37865626}"/>
              </c:ext>
            </c:extLst>
          </c:dPt>
          <c:dPt>
            <c:idx val="14"/>
            <c:invertIfNegative val="0"/>
            <c:bubble3D val="0"/>
            <c:spPr>
              <a:solidFill>
                <a:srgbClr val="92D050"/>
              </a:solidFill>
            </c:spPr>
            <c:extLst>
              <c:ext xmlns:c16="http://schemas.microsoft.com/office/drawing/2014/chart" uri="{C3380CC4-5D6E-409C-BE32-E72D297353CC}">
                <c16:uniqueId val="{0000001D-BD15-4627-B866-A12C37865626}"/>
              </c:ext>
            </c:extLst>
          </c:dPt>
          <c:dPt>
            <c:idx val="15"/>
            <c:invertIfNegative val="0"/>
            <c:bubble3D val="0"/>
            <c:spPr>
              <a:solidFill>
                <a:srgbClr val="92D050"/>
              </a:solidFill>
            </c:spPr>
            <c:extLst>
              <c:ext xmlns:c16="http://schemas.microsoft.com/office/drawing/2014/chart" uri="{C3380CC4-5D6E-409C-BE32-E72D297353CC}">
                <c16:uniqueId val="{0000001F-BD15-4627-B866-A12C37865626}"/>
              </c:ext>
            </c:extLst>
          </c:dPt>
          <c:dPt>
            <c:idx val="16"/>
            <c:invertIfNegative val="0"/>
            <c:bubble3D val="0"/>
            <c:spPr>
              <a:solidFill>
                <a:srgbClr val="92D050"/>
              </a:solidFill>
            </c:spPr>
            <c:extLst>
              <c:ext xmlns:c16="http://schemas.microsoft.com/office/drawing/2014/chart" uri="{C3380CC4-5D6E-409C-BE32-E72D297353CC}">
                <c16:uniqueId val="{00000021-BD15-4627-B866-A12C37865626}"/>
              </c:ext>
            </c:extLst>
          </c:dPt>
          <c:dPt>
            <c:idx val="17"/>
            <c:invertIfNegative val="0"/>
            <c:bubble3D val="0"/>
            <c:spPr>
              <a:solidFill>
                <a:srgbClr val="92D050"/>
              </a:solidFill>
            </c:spPr>
            <c:extLst>
              <c:ext xmlns:c16="http://schemas.microsoft.com/office/drawing/2014/chart" uri="{C3380CC4-5D6E-409C-BE32-E72D297353CC}">
                <c16:uniqueId val="{00000023-BD15-4627-B866-A12C37865626}"/>
              </c:ext>
            </c:extLst>
          </c:dPt>
          <c:dPt>
            <c:idx val="18"/>
            <c:invertIfNegative val="0"/>
            <c:bubble3D val="0"/>
            <c:spPr>
              <a:solidFill>
                <a:srgbClr val="92D050"/>
              </a:solidFill>
            </c:spPr>
            <c:extLst>
              <c:ext xmlns:c16="http://schemas.microsoft.com/office/drawing/2014/chart" uri="{C3380CC4-5D6E-409C-BE32-E72D297353CC}">
                <c16:uniqueId val="{00000025-BD15-4627-B866-A12C37865626}"/>
              </c:ext>
            </c:extLst>
          </c:dPt>
          <c:dPt>
            <c:idx val="19"/>
            <c:invertIfNegative val="0"/>
            <c:bubble3D val="0"/>
            <c:spPr>
              <a:solidFill>
                <a:srgbClr val="92D050"/>
              </a:solidFill>
            </c:spPr>
            <c:extLst>
              <c:ext xmlns:c16="http://schemas.microsoft.com/office/drawing/2014/chart" uri="{C3380CC4-5D6E-409C-BE32-E72D297353CC}">
                <c16:uniqueId val="{00000027-BD15-4627-B866-A12C37865626}"/>
              </c:ext>
            </c:extLst>
          </c:dPt>
          <c:dPt>
            <c:idx val="20"/>
            <c:invertIfNegative val="0"/>
            <c:bubble3D val="0"/>
            <c:spPr>
              <a:solidFill>
                <a:srgbClr val="92D050"/>
              </a:solidFill>
            </c:spPr>
            <c:extLst>
              <c:ext xmlns:c16="http://schemas.microsoft.com/office/drawing/2014/chart" uri="{C3380CC4-5D6E-409C-BE32-E72D297353CC}">
                <c16:uniqueId val="{00000029-BD15-4627-B866-A12C37865626}"/>
              </c:ext>
            </c:extLst>
          </c:dPt>
          <c:dPt>
            <c:idx val="21"/>
            <c:invertIfNegative val="0"/>
            <c:bubble3D val="0"/>
            <c:spPr>
              <a:solidFill>
                <a:srgbClr val="92D050"/>
              </a:solidFill>
            </c:spPr>
            <c:extLst>
              <c:ext xmlns:c16="http://schemas.microsoft.com/office/drawing/2014/chart" uri="{C3380CC4-5D6E-409C-BE32-E72D297353CC}">
                <c16:uniqueId val="{0000002B-BD15-4627-B866-A12C37865626}"/>
              </c:ext>
            </c:extLst>
          </c:dPt>
          <c:dPt>
            <c:idx val="22"/>
            <c:invertIfNegative val="0"/>
            <c:bubble3D val="0"/>
            <c:spPr>
              <a:solidFill>
                <a:srgbClr val="92D050"/>
              </a:solidFill>
            </c:spPr>
            <c:extLst>
              <c:ext xmlns:c16="http://schemas.microsoft.com/office/drawing/2014/chart" uri="{C3380CC4-5D6E-409C-BE32-E72D297353CC}">
                <c16:uniqueId val="{0000002D-BD15-4627-B866-A12C37865626}"/>
              </c:ext>
            </c:extLst>
          </c:dPt>
          <c:dPt>
            <c:idx val="23"/>
            <c:invertIfNegative val="0"/>
            <c:bubble3D val="0"/>
            <c:spPr>
              <a:solidFill>
                <a:srgbClr val="92D050"/>
              </a:solidFill>
            </c:spPr>
            <c:extLst>
              <c:ext xmlns:c16="http://schemas.microsoft.com/office/drawing/2014/chart" uri="{C3380CC4-5D6E-409C-BE32-E72D297353CC}">
                <c16:uniqueId val="{0000002F-BD15-4627-B866-A12C37865626}"/>
              </c:ext>
            </c:extLst>
          </c:dPt>
          <c:dPt>
            <c:idx val="24"/>
            <c:invertIfNegative val="0"/>
            <c:bubble3D val="0"/>
            <c:spPr>
              <a:solidFill>
                <a:srgbClr val="92D050"/>
              </a:solidFill>
            </c:spPr>
            <c:extLst>
              <c:ext xmlns:c16="http://schemas.microsoft.com/office/drawing/2014/chart" uri="{C3380CC4-5D6E-409C-BE32-E72D297353CC}">
                <c16:uniqueId val="{00000031-BD15-4627-B866-A12C37865626}"/>
              </c:ext>
            </c:extLst>
          </c:dPt>
          <c:dPt>
            <c:idx val="25"/>
            <c:invertIfNegative val="0"/>
            <c:bubble3D val="0"/>
            <c:spPr>
              <a:solidFill>
                <a:srgbClr val="92D050"/>
              </a:solidFill>
            </c:spPr>
            <c:extLst>
              <c:ext xmlns:c16="http://schemas.microsoft.com/office/drawing/2014/chart" uri="{C3380CC4-5D6E-409C-BE32-E72D297353CC}">
                <c16:uniqueId val="{00000033-BD15-4627-B866-A12C37865626}"/>
              </c:ext>
            </c:extLst>
          </c:dPt>
          <c:dPt>
            <c:idx val="26"/>
            <c:invertIfNegative val="0"/>
            <c:bubble3D val="0"/>
            <c:spPr>
              <a:solidFill>
                <a:srgbClr val="92D050"/>
              </a:solidFill>
            </c:spPr>
            <c:extLst>
              <c:ext xmlns:c16="http://schemas.microsoft.com/office/drawing/2014/chart" uri="{C3380CC4-5D6E-409C-BE32-E72D297353CC}">
                <c16:uniqueId val="{00000035-BD15-4627-B866-A12C37865626}"/>
              </c:ext>
            </c:extLst>
          </c:dPt>
          <c:dPt>
            <c:idx val="27"/>
            <c:invertIfNegative val="0"/>
            <c:bubble3D val="0"/>
            <c:spPr>
              <a:solidFill>
                <a:srgbClr val="92D050"/>
              </a:solidFill>
            </c:spPr>
            <c:extLst>
              <c:ext xmlns:c16="http://schemas.microsoft.com/office/drawing/2014/chart" uri="{C3380CC4-5D6E-409C-BE32-E72D297353CC}">
                <c16:uniqueId val="{00000037-BD15-4627-B866-A12C37865626}"/>
              </c:ext>
            </c:extLst>
          </c:dPt>
          <c:dPt>
            <c:idx val="28"/>
            <c:invertIfNegative val="0"/>
            <c:bubble3D val="0"/>
            <c:spPr>
              <a:solidFill>
                <a:schemeClr val="tx2">
                  <a:lumMod val="60000"/>
                  <a:lumOff val="40000"/>
                </a:schemeClr>
              </a:solidFill>
            </c:spPr>
            <c:extLst>
              <c:ext xmlns:c16="http://schemas.microsoft.com/office/drawing/2014/chart" uri="{C3380CC4-5D6E-409C-BE32-E72D297353CC}">
                <c16:uniqueId val="{00000039-BD15-4627-B866-A12C37865626}"/>
              </c:ext>
            </c:extLst>
          </c:dPt>
          <c:dPt>
            <c:idx val="29"/>
            <c:invertIfNegative val="0"/>
            <c:bubble3D val="0"/>
            <c:spPr>
              <a:solidFill>
                <a:schemeClr val="tx2">
                  <a:lumMod val="60000"/>
                  <a:lumOff val="40000"/>
                </a:schemeClr>
              </a:solidFill>
            </c:spPr>
            <c:extLst>
              <c:ext xmlns:c16="http://schemas.microsoft.com/office/drawing/2014/chart" uri="{C3380CC4-5D6E-409C-BE32-E72D297353CC}">
                <c16:uniqueId val="{0000003B-BD15-4627-B866-A12C37865626}"/>
              </c:ext>
            </c:extLst>
          </c:dPt>
          <c:dPt>
            <c:idx val="47"/>
            <c:invertIfNegative val="0"/>
            <c:bubble3D val="0"/>
            <c:spPr>
              <a:solidFill>
                <a:srgbClr val="FF0000"/>
              </a:solidFill>
            </c:spPr>
            <c:extLst>
              <c:ext xmlns:c16="http://schemas.microsoft.com/office/drawing/2014/chart" uri="{C3380CC4-5D6E-409C-BE32-E72D297353CC}">
                <c16:uniqueId val="{0000003D-BD15-4627-B866-A12C37865626}"/>
              </c:ext>
            </c:extLst>
          </c:dPt>
          <c:dPt>
            <c:idx val="48"/>
            <c:invertIfNegative val="0"/>
            <c:bubble3D val="0"/>
            <c:spPr>
              <a:solidFill>
                <a:srgbClr val="FF0000"/>
              </a:solidFill>
            </c:spPr>
            <c:extLst>
              <c:ext xmlns:c16="http://schemas.microsoft.com/office/drawing/2014/chart" uri="{C3380CC4-5D6E-409C-BE32-E72D297353CC}">
                <c16:uniqueId val="{0000003F-BD15-4627-B866-A12C37865626}"/>
              </c:ext>
            </c:extLst>
          </c:dPt>
          <c:dPt>
            <c:idx val="49"/>
            <c:invertIfNegative val="0"/>
            <c:bubble3D val="0"/>
            <c:spPr>
              <a:solidFill>
                <a:srgbClr val="FF0000"/>
              </a:solidFill>
            </c:spPr>
            <c:extLst>
              <c:ext xmlns:c16="http://schemas.microsoft.com/office/drawing/2014/chart" uri="{C3380CC4-5D6E-409C-BE32-E72D297353CC}">
                <c16:uniqueId val="{00000041-BD15-4627-B866-A12C37865626}"/>
              </c:ext>
            </c:extLst>
          </c:dPt>
          <c:dPt>
            <c:idx val="50"/>
            <c:invertIfNegative val="0"/>
            <c:bubble3D val="0"/>
            <c:spPr>
              <a:solidFill>
                <a:srgbClr val="FF0000"/>
              </a:solidFill>
            </c:spPr>
            <c:extLst>
              <c:ext xmlns:c16="http://schemas.microsoft.com/office/drawing/2014/chart" uri="{C3380CC4-5D6E-409C-BE32-E72D297353CC}">
                <c16:uniqueId val="{00000043-BD15-4627-B866-A12C37865626}"/>
              </c:ext>
            </c:extLst>
          </c:dPt>
          <c:dPt>
            <c:idx val="51"/>
            <c:invertIfNegative val="0"/>
            <c:bubble3D val="0"/>
            <c:spPr>
              <a:solidFill>
                <a:srgbClr val="FF0000"/>
              </a:solidFill>
            </c:spPr>
            <c:extLst>
              <c:ext xmlns:c16="http://schemas.microsoft.com/office/drawing/2014/chart" uri="{C3380CC4-5D6E-409C-BE32-E72D297353CC}">
                <c16:uniqueId val="{00000045-BD15-4627-B866-A12C37865626}"/>
              </c:ext>
            </c:extLst>
          </c:dPt>
          <c:dPt>
            <c:idx val="52"/>
            <c:invertIfNegative val="0"/>
            <c:bubble3D val="0"/>
            <c:spPr>
              <a:solidFill>
                <a:srgbClr val="FF0000"/>
              </a:solidFill>
            </c:spPr>
            <c:extLst>
              <c:ext xmlns:c16="http://schemas.microsoft.com/office/drawing/2014/chart" uri="{C3380CC4-5D6E-409C-BE32-E72D297353CC}">
                <c16:uniqueId val="{00000047-BD15-4627-B866-A12C37865626}"/>
              </c:ext>
            </c:extLst>
          </c:dPt>
          <c:dPt>
            <c:idx val="53"/>
            <c:invertIfNegative val="0"/>
            <c:bubble3D val="0"/>
            <c:spPr>
              <a:solidFill>
                <a:srgbClr val="FF0000"/>
              </a:solidFill>
            </c:spPr>
            <c:extLst>
              <c:ext xmlns:c16="http://schemas.microsoft.com/office/drawing/2014/chart" uri="{C3380CC4-5D6E-409C-BE32-E72D297353CC}">
                <c16:uniqueId val="{00000049-BD15-4627-B866-A12C37865626}"/>
              </c:ext>
            </c:extLst>
          </c:dPt>
          <c:dPt>
            <c:idx val="54"/>
            <c:invertIfNegative val="0"/>
            <c:bubble3D val="0"/>
            <c:spPr>
              <a:solidFill>
                <a:srgbClr val="FF0000"/>
              </a:solidFill>
            </c:spPr>
            <c:extLst>
              <c:ext xmlns:c16="http://schemas.microsoft.com/office/drawing/2014/chart" uri="{C3380CC4-5D6E-409C-BE32-E72D297353CC}">
                <c16:uniqueId val="{0000004B-BD15-4627-B866-A12C37865626}"/>
              </c:ext>
            </c:extLst>
          </c:dPt>
          <c:dPt>
            <c:idx val="55"/>
            <c:invertIfNegative val="0"/>
            <c:bubble3D val="0"/>
            <c:spPr>
              <a:solidFill>
                <a:srgbClr val="FF0000"/>
              </a:solidFill>
            </c:spPr>
            <c:extLst>
              <c:ext xmlns:c16="http://schemas.microsoft.com/office/drawing/2014/chart" uri="{C3380CC4-5D6E-409C-BE32-E72D297353CC}">
                <c16:uniqueId val="{0000004D-BD15-4627-B866-A12C37865626}"/>
              </c:ext>
            </c:extLst>
          </c:dPt>
          <c:dPt>
            <c:idx val="56"/>
            <c:invertIfNegative val="0"/>
            <c:bubble3D val="0"/>
            <c:spPr>
              <a:solidFill>
                <a:srgbClr val="FF0000"/>
              </a:solidFill>
            </c:spPr>
            <c:extLst>
              <c:ext xmlns:c16="http://schemas.microsoft.com/office/drawing/2014/chart" uri="{C3380CC4-5D6E-409C-BE32-E72D297353CC}">
                <c16:uniqueId val="{0000004F-BD15-4627-B866-A12C37865626}"/>
              </c:ext>
            </c:extLst>
          </c:dPt>
          <c:dPt>
            <c:idx val="57"/>
            <c:invertIfNegative val="0"/>
            <c:bubble3D val="0"/>
            <c:spPr>
              <a:solidFill>
                <a:srgbClr val="FF0000"/>
              </a:solidFill>
            </c:spPr>
            <c:extLst>
              <c:ext xmlns:c16="http://schemas.microsoft.com/office/drawing/2014/chart" uri="{C3380CC4-5D6E-409C-BE32-E72D297353CC}">
                <c16:uniqueId val="{00000051-BD15-4627-B866-A12C37865626}"/>
              </c:ext>
            </c:extLst>
          </c:dPt>
          <c:dPt>
            <c:idx val="58"/>
            <c:invertIfNegative val="0"/>
            <c:bubble3D val="0"/>
            <c:spPr>
              <a:solidFill>
                <a:srgbClr val="FF0000"/>
              </a:solidFill>
            </c:spPr>
            <c:extLst>
              <c:ext xmlns:c16="http://schemas.microsoft.com/office/drawing/2014/chart" uri="{C3380CC4-5D6E-409C-BE32-E72D297353CC}">
                <c16:uniqueId val="{00000053-BD15-4627-B866-A12C37865626}"/>
              </c:ext>
            </c:extLst>
          </c:dPt>
          <c:dPt>
            <c:idx val="59"/>
            <c:invertIfNegative val="0"/>
            <c:bubble3D val="0"/>
            <c:spPr>
              <a:solidFill>
                <a:srgbClr val="FF0000"/>
              </a:solidFill>
            </c:spPr>
            <c:extLst>
              <c:ext xmlns:c16="http://schemas.microsoft.com/office/drawing/2014/chart" uri="{C3380CC4-5D6E-409C-BE32-E72D297353CC}">
                <c16:uniqueId val="{00000055-BD15-4627-B866-A12C37865626}"/>
              </c:ext>
            </c:extLst>
          </c:dPt>
          <c:dPt>
            <c:idx val="60"/>
            <c:invertIfNegative val="0"/>
            <c:bubble3D val="0"/>
            <c:spPr>
              <a:solidFill>
                <a:srgbClr val="FF0000"/>
              </a:solidFill>
            </c:spPr>
            <c:extLst>
              <c:ext xmlns:c16="http://schemas.microsoft.com/office/drawing/2014/chart" uri="{C3380CC4-5D6E-409C-BE32-E72D297353CC}">
                <c16:uniqueId val="{00000057-BD15-4627-B866-A12C37865626}"/>
              </c:ext>
            </c:extLst>
          </c:dPt>
          <c:dPt>
            <c:idx val="61"/>
            <c:invertIfNegative val="0"/>
            <c:bubble3D val="0"/>
            <c:spPr>
              <a:solidFill>
                <a:srgbClr val="FF0000"/>
              </a:solidFill>
            </c:spPr>
            <c:extLst>
              <c:ext xmlns:c16="http://schemas.microsoft.com/office/drawing/2014/chart" uri="{C3380CC4-5D6E-409C-BE32-E72D297353CC}">
                <c16:uniqueId val="{00000059-BD15-4627-B866-A12C37865626}"/>
              </c:ext>
            </c:extLst>
          </c:dPt>
          <c:dPt>
            <c:idx val="62"/>
            <c:invertIfNegative val="0"/>
            <c:bubble3D val="0"/>
            <c:spPr>
              <a:solidFill>
                <a:srgbClr val="FF0000"/>
              </a:solidFill>
            </c:spPr>
            <c:extLst>
              <c:ext xmlns:c16="http://schemas.microsoft.com/office/drawing/2014/chart" uri="{C3380CC4-5D6E-409C-BE32-E72D297353CC}">
                <c16:uniqueId val="{0000005B-BD15-4627-B866-A12C37865626}"/>
              </c:ext>
            </c:extLst>
          </c:dPt>
          <c:dPt>
            <c:idx val="63"/>
            <c:invertIfNegative val="0"/>
            <c:bubble3D val="0"/>
            <c:spPr>
              <a:solidFill>
                <a:srgbClr val="FF0000"/>
              </a:solidFill>
            </c:spPr>
            <c:extLst>
              <c:ext xmlns:c16="http://schemas.microsoft.com/office/drawing/2014/chart" uri="{C3380CC4-5D6E-409C-BE32-E72D297353CC}">
                <c16:uniqueId val="{0000005D-BD15-4627-B866-A12C37865626}"/>
              </c:ext>
            </c:extLst>
          </c:dPt>
          <c:dPt>
            <c:idx val="64"/>
            <c:invertIfNegative val="0"/>
            <c:bubble3D val="0"/>
            <c:spPr>
              <a:solidFill>
                <a:srgbClr val="FF0000"/>
              </a:solidFill>
            </c:spPr>
            <c:extLst>
              <c:ext xmlns:c16="http://schemas.microsoft.com/office/drawing/2014/chart" uri="{C3380CC4-5D6E-409C-BE32-E72D297353CC}">
                <c16:uniqueId val="{0000005F-BD15-4627-B866-A12C37865626}"/>
              </c:ext>
            </c:extLst>
          </c:dPt>
          <c:dPt>
            <c:idx val="65"/>
            <c:invertIfNegative val="0"/>
            <c:bubble3D val="0"/>
            <c:spPr>
              <a:solidFill>
                <a:srgbClr val="FF0000"/>
              </a:solidFill>
            </c:spPr>
            <c:extLst>
              <c:ext xmlns:c16="http://schemas.microsoft.com/office/drawing/2014/chart" uri="{C3380CC4-5D6E-409C-BE32-E72D297353CC}">
                <c16:uniqueId val="{00000061-BD15-4627-B866-A12C37865626}"/>
              </c:ext>
            </c:extLst>
          </c:dPt>
          <c:dPt>
            <c:idx val="66"/>
            <c:invertIfNegative val="0"/>
            <c:bubble3D val="0"/>
            <c:spPr>
              <a:solidFill>
                <a:srgbClr val="FF0000"/>
              </a:solidFill>
            </c:spPr>
            <c:extLst>
              <c:ext xmlns:c16="http://schemas.microsoft.com/office/drawing/2014/chart" uri="{C3380CC4-5D6E-409C-BE32-E72D297353CC}">
                <c16:uniqueId val="{00000063-BD15-4627-B866-A12C37865626}"/>
              </c:ext>
            </c:extLst>
          </c:dPt>
          <c:dPt>
            <c:idx val="67"/>
            <c:invertIfNegative val="0"/>
            <c:bubble3D val="0"/>
            <c:spPr>
              <a:solidFill>
                <a:srgbClr val="FF0000"/>
              </a:solidFill>
            </c:spPr>
            <c:extLst>
              <c:ext xmlns:c16="http://schemas.microsoft.com/office/drawing/2014/chart" uri="{C3380CC4-5D6E-409C-BE32-E72D297353CC}">
                <c16:uniqueId val="{00000065-BD15-4627-B866-A12C37865626}"/>
              </c:ext>
            </c:extLst>
          </c:dPt>
          <c:dPt>
            <c:idx val="68"/>
            <c:invertIfNegative val="0"/>
            <c:bubble3D val="0"/>
            <c:spPr>
              <a:solidFill>
                <a:srgbClr val="FF0000"/>
              </a:solidFill>
            </c:spPr>
            <c:extLst>
              <c:ext xmlns:c16="http://schemas.microsoft.com/office/drawing/2014/chart" uri="{C3380CC4-5D6E-409C-BE32-E72D297353CC}">
                <c16:uniqueId val="{00000067-BD15-4627-B866-A12C37865626}"/>
              </c:ext>
            </c:extLst>
          </c:dPt>
          <c:dPt>
            <c:idx val="69"/>
            <c:invertIfNegative val="0"/>
            <c:bubble3D val="0"/>
            <c:spPr>
              <a:solidFill>
                <a:srgbClr val="FF0000"/>
              </a:solidFill>
            </c:spPr>
            <c:extLst>
              <c:ext xmlns:c16="http://schemas.microsoft.com/office/drawing/2014/chart" uri="{C3380CC4-5D6E-409C-BE32-E72D297353CC}">
                <c16:uniqueId val="{00000069-BD15-4627-B866-A12C37865626}"/>
              </c:ext>
            </c:extLst>
          </c:dPt>
          <c:dPt>
            <c:idx val="70"/>
            <c:invertIfNegative val="0"/>
            <c:bubble3D val="0"/>
            <c:spPr>
              <a:solidFill>
                <a:srgbClr val="FF0000"/>
              </a:solidFill>
            </c:spPr>
            <c:extLst>
              <c:ext xmlns:c16="http://schemas.microsoft.com/office/drawing/2014/chart" uri="{C3380CC4-5D6E-409C-BE32-E72D297353CC}">
                <c16:uniqueId val="{0000006B-BD15-4627-B866-A12C37865626}"/>
              </c:ext>
            </c:extLst>
          </c:dPt>
          <c:dPt>
            <c:idx val="71"/>
            <c:invertIfNegative val="0"/>
            <c:bubble3D val="0"/>
            <c:spPr>
              <a:solidFill>
                <a:srgbClr val="FF0000"/>
              </a:solidFill>
            </c:spPr>
            <c:extLst>
              <c:ext xmlns:c16="http://schemas.microsoft.com/office/drawing/2014/chart" uri="{C3380CC4-5D6E-409C-BE32-E72D297353CC}">
                <c16:uniqueId val="{0000006D-BD15-4627-B866-A12C37865626}"/>
              </c:ext>
            </c:extLst>
          </c:dPt>
          <c:dPt>
            <c:idx val="72"/>
            <c:invertIfNegative val="0"/>
            <c:bubble3D val="0"/>
            <c:spPr>
              <a:solidFill>
                <a:srgbClr val="00B050"/>
              </a:solidFill>
            </c:spPr>
            <c:extLst>
              <c:ext xmlns:c16="http://schemas.microsoft.com/office/drawing/2014/chart" uri="{C3380CC4-5D6E-409C-BE32-E72D297353CC}">
                <c16:uniqueId val="{0000006F-BD15-4627-B866-A12C37865626}"/>
              </c:ext>
            </c:extLst>
          </c:dPt>
          <c:dPt>
            <c:idx val="73"/>
            <c:invertIfNegative val="0"/>
            <c:bubble3D val="0"/>
            <c:spPr>
              <a:solidFill>
                <a:srgbClr val="00B050"/>
              </a:solidFill>
            </c:spPr>
            <c:extLst>
              <c:ext xmlns:c16="http://schemas.microsoft.com/office/drawing/2014/chart" uri="{C3380CC4-5D6E-409C-BE32-E72D297353CC}">
                <c16:uniqueId val="{00000071-BD15-4627-B866-A12C37865626}"/>
              </c:ext>
            </c:extLst>
          </c:dPt>
          <c:dPt>
            <c:idx val="74"/>
            <c:invertIfNegative val="0"/>
            <c:bubble3D val="0"/>
            <c:spPr>
              <a:solidFill>
                <a:srgbClr val="00B050"/>
              </a:solidFill>
            </c:spPr>
            <c:extLst>
              <c:ext xmlns:c16="http://schemas.microsoft.com/office/drawing/2014/chart" uri="{C3380CC4-5D6E-409C-BE32-E72D297353CC}">
                <c16:uniqueId val="{00000073-BD15-4627-B866-A12C37865626}"/>
              </c:ext>
            </c:extLst>
          </c:dPt>
          <c:dPt>
            <c:idx val="75"/>
            <c:invertIfNegative val="0"/>
            <c:bubble3D val="0"/>
            <c:spPr>
              <a:solidFill>
                <a:srgbClr val="00B050"/>
              </a:solidFill>
            </c:spPr>
            <c:extLst>
              <c:ext xmlns:c16="http://schemas.microsoft.com/office/drawing/2014/chart" uri="{C3380CC4-5D6E-409C-BE32-E72D297353CC}">
                <c16:uniqueId val="{00000075-BD15-4627-B866-A12C37865626}"/>
              </c:ext>
            </c:extLst>
          </c:dPt>
          <c:dPt>
            <c:idx val="76"/>
            <c:invertIfNegative val="0"/>
            <c:bubble3D val="0"/>
            <c:spPr>
              <a:solidFill>
                <a:srgbClr val="00B050"/>
              </a:solidFill>
            </c:spPr>
            <c:extLst>
              <c:ext xmlns:c16="http://schemas.microsoft.com/office/drawing/2014/chart" uri="{C3380CC4-5D6E-409C-BE32-E72D297353CC}">
                <c16:uniqueId val="{00000077-BD15-4627-B866-A12C37865626}"/>
              </c:ext>
            </c:extLst>
          </c:dPt>
          <c:dPt>
            <c:idx val="77"/>
            <c:invertIfNegative val="0"/>
            <c:bubble3D val="0"/>
            <c:spPr>
              <a:solidFill>
                <a:srgbClr val="00B050"/>
              </a:solidFill>
            </c:spPr>
            <c:extLst>
              <c:ext xmlns:c16="http://schemas.microsoft.com/office/drawing/2014/chart" uri="{C3380CC4-5D6E-409C-BE32-E72D297353CC}">
                <c16:uniqueId val="{00000079-BD15-4627-B866-A12C37865626}"/>
              </c:ext>
            </c:extLst>
          </c:dPt>
          <c:dPt>
            <c:idx val="78"/>
            <c:invertIfNegative val="0"/>
            <c:bubble3D val="0"/>
            <c:spPr>
              <a:solidFill>
                <a:srgbClr val="00B050"/>
              </a:solidFill>
            </c:spPr>
            <c:extLst>
              <c:ext xmlns:c16="http://schemas.microsoft.com/office/drawing/2014/chart" uri="{C3380CC4-5D6E-409C-BE32-E72D297353CC}">
                <c16:uniqueId val="{0000007B-BD15-4627-B866-A12C37865626}"/>
              </c:ext>
            </c:extLst>
          </c:dPt>
          <c:dPt>
            <c:idx val="79"/>
            <c:invertIfNegative val="0"/>
            <c:bubble3D val="0"/>
            <c:spPr>
              <a:solidFill>
                <a:srgbClr val="00B050"/>
              </a:solidFill>
            </c:spPr>
            <c:extLst>
              <c:ext xmlns:c16="http://schemas.microsoft.com/office/drawing/2014/chart" uri="{C3380CC4-5D6E-409C-BE32-E72D297353CC}">
                <c16:uniqueId val="{0000007D-BD15-4627-B866-A12C37865626}"/>
              </c:ext>
            </c:extLst>
          </c:dPt>
          <c:dPt>
            <c:idx val="80"/>
            <c:invertIfNegative val="0"/>
            <c:bubble3D val="0"/>
            <c:spPr>
              <a:solidFill>
                <a:srgbClr val="00B050"/>
              </a:solidFill>
            </c:spPr>
            <c:extLst>
              <c:ext xmlns:c16="http://schemas.microsoft.com/office/drawing/2014/chart" uri="{C3380CC4-5D6E-409C-BE32-E72D297353CC}">
                <c16:uniqueId val="{0000007F-BD15-4627-B866-A12C37865626}"/>
              </c:ext>
            </c:extLst>
          </c:dPt>
          <c:dPt>
            <c:idx val="81"/>
            <c:invertIfNegative val="0"/>
            <c:bubble3D val="0"/>
            <c:spPr>
              <a:solidFill>
                <a:srgbClr val="00B050"/>
              </a:solidFill>
            </c:spPr>
            <c:extLst>
              <c:ext xmlns:c16="http://schemas.microsoft.com/office/drawing/2014/chart" uri="{C3380CC4-5D6E-409C-BE32-E72D297353CC}">
                <c16:uniqueId val="{00000081-BD15-4627-B866-A12C37865626}"/>
              </c:ext>
            </c:extLst>
          </c:dPt>
          <c:dPt>
            <c:idx val="82"/>
            <c:invertIfNegative val="0"/>
            <c:bubble3D val="0"/>
            <c:spPr>
              <a:solidFill>
                <a:srgbClr val="00B050"/>
              </a:solidFill>
            </c:spPr>
            <c:extLst>
              <c:ext xmlns:c16="http://schemas.microsoft.com/office/drawing/2014/chart" uri="{C3380CC4-5D6E-409C-BE32-E72D297353CC}">
                <c16:uniqueId val="{00000083-BD15-4627-B866-A12C37865626}"/>
              </c:ext>
            </c:extLst>
          </c:dPt>
          <c:dPt>
            <c:idx val="83"/>
            <c:invertIfNegative val="0"/>
            <c:bubble3D val="0"/>
            <c:spPr>
              <a:solidFill>
                <a:srgbClr val="00B050"/>
              </a:solidFill>
            </c:spPr>
            <c:extLst>
              <c:ext xmlns:c16="http://schemas.microsoft.com/office/drawing/2014/chart" uri="{C3380CC4-5D6E-409C-BE32-E72D297353CC}">
                <c16:uniqueId val="{00000085-BD15-4627-B866-A12C37865626}"/>
              </c:ext>
            </c:extLst>
          </c:dPt>
          <c:dPt>
            <c:idx val="84"/>
            <c:invertIfNegative val="0"/>
            <c:bubble3D val="0"/>
            <c:spPr>
              <a:solidFill>
                <a:srgbClr val="00B050"/>
              </a:solidFill>
            </c:spPr>
            <c:extLst>
              <c:ext xmlns:c16="http://schemas.microsoft.com/office/drawing/2014/chart" uri="{C3380CC4-5D6E-409C-BE32-E72D297353CC}">
                <c16:uniqueId val="{00000087-BD15-4627-B866-A12C37865626}"/>
              </c:ext>
            </c:extLst>
          </c:dPt>
          <c:dPt>
            <c:idx val="85"/>
            <c:invertIfNegative val="0"/>
            <c:bubble3D val="0"/>
            <c:spPr>
              <a:solidFill>
                <a:srgbClr val="00B050"/>
              </a:solidFill>
            </c:spPr>
            <c:extLst>
              <c:ext xmlns:c16="http://schemas.microsoft.com/office/drawing/2014/chart" uri="{C3380CC4-5D6E-409C-BE32-E72D297353CC}">
                <c16:uniqueId val="{00000089-BD15-4627-B866-A12C37865626}"/>
              </c:ext>
            </c:extLst>
          </c:dPt>
          <c:dPt>
            <c:idx val="86"/>
            <c:invertIfNegative val="0"/>
            <c:bubble3D val="0"/>
            <c:spPr>
              <a:solidFill>
                <a:srgbClr val="00B050"/>
              </a:solidFill>
            </c:spPr>
            <c:extLst>
              <c:ext xmlns:c16="http://schemas.microsoft.com/office/drawing/2014/chart" uri="{C3380CC4-5D6E-409C-BE32-E72D297353CC}">
                <c16:uniqueId val="{0000008B-BD15-4627-B866-A12C37865626}"/>
              </c:ext>
            </c:extLst>
          </c:dPt>
          <c:dPt>
            <c:idx val="87"/>
            <c:invertIfNegative val="0"/>
            <c:bubble3D val="0"/>
            <c:spPr>
              <a:solidFill>
                <a:srgbClr val="00B050"/>
              </a:solidFill>
            </c:spPr>
            <c:extLst>
              <c:ext xmlns:c16="http://schemas.microsoft.com/office/drawing/2014/chart" uri="{C3380CC4-5D6E-409C-BE32-E72D297353CC}">
                <c16:uniqueId val="{0000008D-BD15-4627-B866-A12C37865626}"/>
              </c:ext>
            </c:extLst>
          </c:dPt>
          <c:dPt>
            <c:idx val="88"/>
            <c:invertIfNegative val="0"/>
            <c:bubble3D val="0"/>
            <c:spPr>
              <a:solidFill>
                <a:srgbClr val="00B050"/>
              </a:solidFill>
            </c:spPr>
            <c:extLst>
              <c:ext xmlns:c16="http://schemas.microsoft.com/office/drawing/2014/chart" uri="{C3380CC4-5D6E-409C-BE32-E72D297353CC}">
                <c16:uniqueId val="{0000008F-BD15-4627-B866-A12C37865626}"/>
              </c:ext>
            </c:extLst>
          </c:dPt>
          <c:dPt>
            <c:idx val="89"/>
            <c:invertIfNegative val="0"/>
            <c:bubble3D val="0"/>
            <c:spPr>
              <a:solidFill>
                <a:srgbClr val="00B050"/>
              </a:solidFill>
            </c:spPr>
            <c:extLst>
              <c:ext xmlns:c16="http://schemas.microsoft.com/office/drawing/2014/chart" uri="{C3380CC4-5D6E-409C-BE32-E72D297353CC}">
                <c16:uniqueId val="{00000091-BD15-4627-B866-A12C37865626}"/>
              </c:ext>
            </c:extLst>
          </c:dPt>
          <c:dPt>
            <c:idx val="90"/>
            <c:invertIfNegative val="0"/>
            <c:bubble3D val="0"/>
            <c:spPr>
              <a:solidFill>
                <a:srgbClr val="00B050"/>
              </a:solidFill>
            </c:spPr>
            <c:extLst>
              <c:ext xmlns:c16="http://schemas.microsoft.com/office/drawing/2014/chart" uri="{C3380CC4-5D6E-409C-BE32-E72D297353CC}">
                <c16:uniqueId val="{00000093-BD15-4627-B866-A12C37865626}"/>
              </c:ext>
            </c:extLst>
          </c:dPt>
          <c:dPt>
            <c:idx val="91"/>
            <c:invertIfNegative val="0"/>
            <c:bubble3D val="0"/>
            <c:spPr>
              <a:solidFill>
                <a:srgbClr val="00B050"/>
              </a:solidFill>
            </c:spPr>
            <c:extLst>
              <c:ext xmlns:c16="http://schemas.microsoft.com/office/drawing/2014/chart" uri="{C3380CC4-5D6E-409C-BE32-E72D297353CC}">
                <c16:uniqueId val="{00000095-BD15-4627-B866-A12C37865626}"/>
              </c:ext>
            </c:extLst>
          </c:dPt>
          <c:dPt>
            <c:idx val="92"/>
            <c:invertIfNegative val="0"/>
            <c:bubble3D val="0"/>
            <c:spPr>
              <a:solidFill>
                <a:srgbClr val="00B050"/>
              </a:solidFill>
            </c:spPr>
            <c:extLst>
              <c:ext xmlns:c16="http://schemas.microsoft.com/office/drawing/2014/chart" uri="{C3380CC4-5D6E-409C-BE32-E72D297353CC}">
                <c16:uniqueId val="{00000097-BD15-4627-B866-A12C37865626}"/>
              </c:ext>
            </c:extLst>
          </c:dPt>
          <c:dPt>
            <c:idx val="93"/>
            <c:invertIfNegative val="0"/>
            <c:bubble3D val="0"/>
            <c:spPr>
              <a:solidFill>
                <a:srgbClr val="00B050"/>
              </a:solidFill>
            </c:spPr>
            <c:extLst>
              <c:ext xmlns:c16="http://schemas.microsoft.com/office/drawing/2014/chart" uri="{C3380CC4-5D6E-409C-BE32-E72D297353CC}">
                <c16:uniqueId val="{00000099-BD15-4627-B866-A12C37865626}"/>
              </c:ext>
            </c:extLst>
          </c:dPt>
          <c:dPt>
            <c:idx val="94"/>
            <c:invertIfNegative val="0"/>
            <c:bubble3D val="0"/>
            <c:spPr>
              <a:solidFill>
                <a:srgbClr val="00B050"/>
              </a:solidFill>
            </c:spPr>
            <c:extLst>
              <c:ext xmlns:c16="http://schemas.microsoft.com/office/drawing/2014/chart" uri="{C3380CC4-5D6E-409C-BE32-E72D297353CC}">
                <c16:uniqueId val="{0000009B-BD15-4627-B866-A12C37865626}"/>
              </c:ext>
            </c:extLst>
          </c:dPt>
          <c:dPt>
            <c:idx val="95"/>
            <c:invertIfNegative val="0"/>
            <c:bubble3D val="0"/>
            <c:spPr>
              <a:solidFill>
                <a:srgbClr val="00B050"/>
              </a:solidFill>
            </c:spPr>
            <c:extLst>
              <c:ext xmlns:c16="http://schemas.microsoft.com/office/drawing/2014/chart" uri="{C3380CC4-5D6E-409C-BE32-E72D297353CC}">
                <c16:uniqueId val="{0000009D-BD15-4627-B866-A12C37865626}"/>
              </c:ext>
            </c:extLst>
          </c:dPt>
          <c:dPt>
            <c:idx val="96"/>
            <c:invertIfNegative val="0"/>
            <c:bubble3D val="0"/>
            <c:spPr>
              <a:solidFill>
                <a:srgbClr val="00B050"/>
              </a:solidFill>
            </c:spPr>
            <c:extLst>
              <c:ext xmlns:c16="http://schemas.microsoft.com/office/drawing/2014/chart" uri="{C3380CC4-5D6E-409C-BE32-E72D297353CC}">
                <c16:uniqueId val="{0000009F-BD15-4627-B866-A12C37865626}"/>
              </c:ext>
            </c:extLst>
          </c:dPt>
          <c:dPt>
            <c:idx val="97"/>
            <c:invertIfNegative val="0"/>
            <c:bubble3D val="0"/>
            <c:spPr>
              <a:solidFill>
                <a:srgbClr val="00B050"/>
              </a:solidFill>
            </c:spPr>
            <c:extLst>
              <c:ext xmlns:c16="http://schemas.microsoft.com/office/drawing/2014/chart" uri="{C3380CC4-5D6E-409C-BE32-E72D297353CC}">
                <c16:uniqueId val="{000000A1-BD15-4627-B866-A12C37865626}"/>
              </c:ext>
            </c:extLst>
          </c:dPt>
          <c:dPt>
            <c:idx val="98"/>
            <c:invertIfNegative val="0"/>
            <c:bubble3D val="0"/>
            <c:spPr>
              <a:solidFill>
                <a:srgbClr val="00B050"/>
              </a:solidFill>
            </c:spPr>
            <c:extLst>
              <c:ext xmlns:c16="http://schemas.microsoft.com/office/drawing/2014/chart" uri="{C3380CC4-5D6E-409C-BE32-E72D297353CC}">
                <c16:uniqueId val="{000000A3-BD15-4627-B866-A12C37865626}"/>
              </c:ext>
            </c:extLst>
          </c:dPt>
          <c:dPt>
            <c:idx val="99"/>
            <c:invertIfNegative val="0"/>
            <c:bubble3D val="0"/>
            <c:spPr>
              <a:solidFill>
                <a:srgbClr val="00B050"/>
              </a:solidFill>
            </c:spPr>
            <c:extLst>
              <c:ext xmlns:c16="http://schemas.microsoft.com/office/drawing/2014/chart" uri="{C3380CC4-5D6E-409C-BE32-E72D297353CC}">
                <c16:uniqueId val="{000000A5-BD15-4627-B866-A12C37865626}"/>
              </c:ext>
            </c:extLst>
          </c:dPt>
          <c:dPt>
            <c:idx val="100"/>
            <c:invertIfNegative val="0"/>
            <c:bubble3D val="0"/>
            <c:spPr>
              <a:solidFill>
                <a:srgbClr val="00B050"/>
              </a:solidFill>
            </c:spPr>
            <c:extLst>
              <c:ext xmlns:c16="http://schemas.microsoft.com/office/drawing/2014/chart" uri="{C3380CC4-5D6E-409C-BE32-E72D297353CC}">
                <c16:uniqueId val="{000000A7-BD15-4627-B866-A12C37865626}"/>
              </c:ext>
            </c:extLst>
          </c:dPt>
          <c:cat>
            <c:strRef>
              <c:f>Sheet2!$A$3:$A$103</c:f>
              <c:strCach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100以上</c:v>
                </c:pt>
              </c:strCache>
            </c:strRef>
          </c:cat>
          <c:val>
            <c:numRef>
              <c:f>Sheet2!$B$3:$B$103</c:f>
              <c:numCache>
                <c:formatCode>#,##0_);[Red]\(#,##0\)</c:formatCode>
                <c:ptCount val="101"/>
                <c:pt idx="0">
                  <c:v>397</c:v>
                </c:pt>
                <c:pt idx="1">
                  <c:v>777</c:v>
                </c:pt>
                <c:pt idx="2">
                  <c:v>889</c:v>
                </c:pt>
                <c:pt idx="3">
                  <c:v>880</c:v>
                </c:pt>
                <c:pt idx="4">
                  <c:v>1002</c:v>
                </c:pt>
                <c:pt idx="5">
                  <c:v>999</c:v>
                </c:pt>
                <c:pt idx="6">
                  <c:v>1026</c:v>
                </c:pt>
                <c:pt idx="7">
                  <c:v>1028</c:v>
                </c:pt>
                <c:pt idx="8">
                  <c:v>1071</c:v>
                </c:pt>
                <c:pt idx="9">
                  <c:v>1064</c:v>
                </c:pt>
                <c:pt idx="10">
                  <c:v>1013</c:v>
                </c:pt>
                <c:pt idx="11">
                  <c:v>1078</c:v>
                </c:pt>
                <c:pt idx="12">
                  <c:v>1027</c:v>
                </c:pt>
                <c:pt idx="13">
                  <c:v>969</c:v>
                </c:pt>
                <c:pt idx="14">
                  <c:v>1023</c:v>
                </c:pt>
                <c:pt idx="15">
                  <c:v>1070</c:v>
                </c:pt>
                <c:pt idx="16">
                  <c:v>1025</c:v>
                </c:pt>
                <c:pt idx="17">
                  <c:v>1046</c:v>
                </c:pt>
                <c:pt idx="18">
                  <c:v>1131</c:v>
                </c:pt>
                <c:pt idx="19">
                  <c:v>1219</c:v>
                </c:pt>
                <c:pt idx="20">
                  <c:v>1324</c:v>
                </c:pt>
                <c:pt idx="21">
                  <c:v>1337</c:v>
                </c:pt>
                <c:pt idx="22">
                  <c:v>1367</c:v>
                </c:pt>
                <c:pt idx="23">
                  <c:v>1256</c:v>
                </c:pt>
                <c:pt idx="24">
                  <c:v>1260</c:v>
                </c:pt>
                <c:pt idx="25">
                  <c:v>1246</c:v>
                </c:pt>
                <c:pt idx="26">
                  <c:v>1190</c:v>
                </c:pt>
                <c:pt idx="27">
                  <c:v>1145</c:v>
                </c:pt>
                <c:pt idx="28">
                  <c:v>1115</c:v>
                </c:pt>
                <c:pt idx="29">
                  <c:v>1102</c:v>
                </c:pt>
                <c:pt idx="30">
                  <c:v>1116</c:v>
                </c:pt>
                <c:pt idx="31">
                  <c:v>1207</c:v>
                </c:pt>
                <c:pt idx="32">
                  <c:v>1296</c:v>
                </c:pt>
                <c:pt idx="33">
                  <c:v>1225</c:v>
                </c:pt>
                <c:pt idx="34">
                  <c:v>1260</c:v>
                </c:pt>
                <c:pt idx="35">
                  <c:v>1324</c:v>
                </c:pt>
                <c:pt idx="36">
                  <c:v>1336</c:v>
                </c:pt>
                <c:pt idx="37">
                  <c:v>1239</c:v>
                </c:pt>
                <c:pt idx="38">
                  <c:v>1280</c:v>
                </c:pt>
                <c:pt idx="39">
                  <c:v>1347</c:v>
                </c:pt>
                <c:pt idx="40">
                  <c:v>1299</c:v>
                </c:pt>
                <c:pt idx="41">
                  <c:v>1344</c:v>
                </c:pt>
                <c:pt idx="42">
                  <c:v>1379</c:v>
                </c:pt>
                <c:pt idx="43">
                  <c:v>1395</c:v>
                </c:pt>
                <c:pt idx="44">
                  <c:v>1445</c:v>
                </c:pt>
                <c:pt idx="45">
                  <c:v>1461</c:v>
                </c:pt>
                <c:pt idx="46">
                  <c:v>1473</c:v>
                </c:pt>
                <c:pt idx="47">
                  <c:v>1590</c:v>
                </c:pt>
                <c:pt idx="48">
                  <c:v>1481</c:v>
                </c:pt>
                <c:pt idx="49">
                  <c:v>1505</c:v>
                </c:pt>
                <c:pt idx="50">
                  <c:v>1529</c:v>
                </c:pt>
                <c:pt idx="51">
                  <c:v>1577</c:v>
                </c:pt>
                <c:pt idx="52">
                  <c:v>1734</c:v>
                </c:pt>
                <c:pt idx="53">
                  <c:v>1356</c:v>
                </c:pt>
                <c:pt idx="54">
                  <c:v>1873</c:v>
                </c:pt>
                <c:pt idx="55">
                  <c:v>1775</c:v>
                </c:pt>
                <c:pt idx="56">
                  <c:v>1917</c:v>
                </c:pt>
                <c:pt idx="57">
                  <c:v>1797</c:v>
                </c:pt>
                <c:pt idx="58">
                  <c:v>1746</c:v>
                </c:pt>
                <c:pt idx="59">
                  <c:v>1809</c:v>
                </c:pt>
                <c:pt idx="60">
                  <c:v>1926</c:v>
                </c:pt>
                <c:pt idx="61">
                  <c:v>1749</c:v>
                </c:pt>
                <c:pt idx="62">
                  <c:v>1715</c:v>
                </c:pt>
                <c:pt idx="63">
                  <c:v>1754</c:v>
                </c:pt>
                <c:pt idx="64">
                  <c:v>1731</c:v>
                </c:pt>
                <c:pt idx="65">
                  <c:v>1711</c:v>
                </c:pt>
                <c:pt idx="66">
                  <c:v>1675</c:v>
                </c:pt>
                <c:pt idx="67">
                  <c:v>1781</c:v>
                </c:pt>
                <c:pt idx="68">
                  <c:v>1780</c:v>
                </c:pt>
                <c:pt idx="69">
                  <c:v>1679</c:v>
                </c:pt>
                <c:pt idx="70">
                  <c:v>1861</c:v>
                </c:pt>
                <c:pt idx="71">
                  <c:v>1679</c:v>
                </c:pt>
                <c:pt idx="72">
                  <c:v>1578</c:v>
                </c:pt>
                <c:pt idx="73">
                  <c:v>895</c:v>
                </c:pt>
                <c:pt idx="74">
                  <c:v>914</c:v>
                </c:pt>
                <c:pt idx="75">
                  <c:v>1041</c:v>
                </c:pt>
                <c:pt idx="76">
                  <c:v>1072</c:v>
                </c:pt>
                <c:pt idx="77">
                  <c:v>1014</c:v>
                </c:pt>
                <c:pt idx="78">
                  <c:v>943</c:v>
                </c:pt>
                <c:pt idx="79">
                  <c:v>731</c:v>
                </c:pt>
                <c:pt idx="80">
                  <c:v>655</c:v>
                </c:pt>
                <c:pt idx="81">
                  <c:v>684</c:v>
                </c:pt>
                <c:pt idx="82">
                  <c:v>743</c:v>
                </c:pt>
                <c:pt idx="83">
                  <c:v>674</c:v>
                </c:pt>
                <c:pt idx="84">
                  <c:v>616</c:v>
                </c:pt>
                <c:pt idx="85">
                  <c:v>567</c:v>
                </c:pt>
                <c:pt idx="86">
                  <c:v>564</c:v>
                </c:pt>
                <c:pt idx="87">
                  <c:v>527</c:v>
                </c:pt>
                <c:pt idx="88">
                  <c:v>452</c:v>
                </c:pt>
                <c:pt idx="89">
                  <c:v>390</c:v>
                </c:pt>
                <c:pt idx="90">
                  <c:v>356</c:v>
                </c:pt>
                <c:pt idx="91">
                  <c:v>294</c:v>
                </c:pt>
                <c:pt idx="92">
                  <c:v>266</c:v>
                </c:pt>
                <c:pt idx="93">
                  <c:v>189</c:v>
                </c:pt>
                <c:pt idx="94">
                  <c:v>133</c:v>
                </c:pt>
                <c:pt idx="95">
                  <c:v>108</c:v>
                </c:pt>
                <c:pt idx="96">
                  <c:v>84</c:v>
                </c:pt>
                <c:pt idx="97">
                  <c:v>57</c:v>
                </c:pt>
                <c:pt idx="98">
                  <c:v>44</c:v>
                </c:pt>
                <c:pt idx="99">
                  <c:v>33</c:v>
                </c:pt>
                <c:pt idx="100">
                  <c:v>47</c:v>
                </c:pt>
              </c:numCache>
            </c:numRef>
          </c:val>
          <c:extLst>
            <c:ext xmlns:c16="http://schemas.microsoft.com/office/drawing/2014/chart" uri="{C3380CC4-5D6E-409C-BE32-E72D297353CC}">
              <c16:uniqueId val="{000000A8-BD15-4627-B866-A12C37865626}"/>
            </c:ext>
          </c:extLst>
        </c:ser>
        <c:dLbls>
          <c:showLegendKey val="0"/>
          <c:showVal val="0"/>
          <c:showCatName val="0"/>
          <c:showSerName val="0"/>
          <c:showPercent val="0"/>
          <c:showBubbleSize val="0"/>
        </c:dLbls>
        <c:gapWidth val="150"/>
        <c:axId val="270570776"/>
        <c:axId val="270571168"/>
      </c:barChart>
      <c:lineChart>
        <c:grouping val="standard"/>
        <c:varyColors val="0"/>
        <c:ser>
          <c:idx val="1"/>
          <c:order val="1"/>
          <c:spPr>
            <a:ln>
              <a:solidFill>
                <a:schemeClr val="tx1">
                  <a:lumMod val="75000"/>
                  <a:lumOff val="25000"/>
                </a:schemeClr>
              </a:solidFill>
            </a:ln>
          </c:spPr>
          <c:marker>
            <c:symbol val="none"/>
          </c:marker>
          <c:cat>
            <c:strRef>
              <c:f>Sheet2!$A$3:$A$103</c:f>
              <c:strCach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100以上</c:v>
                </c:pt>
              </c:strCache>
            </c:strRef>
          </c:cat>
          <c:val>
            <c:numRef>
              <c:f>Sheet2!$C$3:$C$103</c:f>
              <c:numCache>
                <c:formatCode>#,##0_);[Red]\(#,##0\)</c:formatCode>
                <c:ptCount val="101"/>
                <c:pt idx="0">
                  <c:v>942</c:v>
                </c:pt>
                <c:pt idx="1">
                  <c:v>961</c:v>
                </c:pt>
                <c:pt idx="2">
                  <c:v>1000</c:v>
                </c:pt>
                <c:pt idx="3">
                  <c:v>960</c:v>
                </c:pt>
                <c:pt idx="4">
                  <c:v>975</c:v>
                </c:pt>
                <c:pt idx="5">
                  <c:v>1012</c:v>
                </c:pt>
                <c:pt idx="6">
                  <c:v>1018</c:v>
                </c:pt>
                <c:pt idx="7">
                  <c:v>1046</c:v>
                </c:pt>
                <c:pt idx="8">
                  <c:v>1049</c:v>
                </c:pt>
                <c:pt idx="9">
                  <c:v>1061</c:v>
                </c:pt>
                <c:pt idx="10">
                  <c:v>1081</c:v>
                </c:pt>
                <c:pt idx="11">
                  <c:v>1073</c:v>
                </c:pt>
                <c:pt idx="12">
                  <c:v>1066</c:v>
                </c:pt>
                <c:pt idx="13">
                  <c:v>1067</c:v>
                </c:pt>
                <c:pt idx="14">
                  <c:v>1105</c:v>
                </c:pt>
                <c:pt idx="15">
                  <c:v>1125</c:v>
                </c:pt>
                <c:pt idx="16">
                  <c:v>1159</c:v>
                </c:pt>
                <c:pt idx="17">
                  <c:v>1175</c:v>
                </c:pt>
                <c:pt idx="18">
                  <c:v>1214</c:v>
                </c:pt>
                <c:pt idx="19">
                  <c:v>1235</c:v>
                </c:pt>
                <c:pt idx="20">
                  <c:v>1266</c:v>
                </c:pt>
                <c:pt idx="21">
                  <c:v>1264</c:v>
                </c:pt>
                <c:pt idx="22">
                  <c:v>1257</c:v>
                </c:pt>
                <c:pt idx="23">
                  <c:v>1277</c:v>
                </c:pt>
                <c:pt idx="24">
                  <c:v>1265</c:v>
                </c:pt>
                <c:pt idx="25">
                  <c:v>1234</c:v>
                </c:pt>
                <c:pt idx="26">
                  <c:v>1238</c:v>
                </c:pt>
                <c:pt idx="27">
                  <c:v>1228</c:v>
                </c:pt>
                <c:pt idx="28">
                  <c:v>1248</c:v>
                </c:pt>
                <c:pt idx="29">
                  <c:v>1275</c:v>
                </c:pt>
                <c:pt idx="30">
                  <c:v>1315</c:v>
                </c:pt>
                <c:pt idx="31">
                  <c:v>1350</c:v>
                </c:pt>
                <c:pt idx="32">
                  <c:v>1373</c:v>
                </c:pt>
                <c:pt idx="33">
                  <c:v>1426</c:v>
                </c:pt>
                <c:pt idx="34">
                  <c:v>1472</c:v>
                </c:pt>
                <c:pt idx="35">
                  <c:v>1493</c:v>
                </c:pt>
                <c:pt idx="36">
                  <c:v>1495</c:v>
                </c:pt>
                <c:pt idx="37">
                  <c:v>1511</c:v>
                </c:pt>
                <c:pt idx="38">
                  <c:v>1576</c:v>
                </c:pt>
                <c:pt idx="39">
                  <c:v>1618</c:v>
                </c:pt>
                <c:pt idx="40">
                  <c:v>1681</c:v>
                </c:pt>
                <c:pt idx="41">
                  <c:v>1726</c:v>
                </c:pt>
                <c:pt idx="42">
                  <c:v>1808</c:v>
                </c:pt>
                <c:pt idx="43">
                  <c:v>1888</c:v>
                </c:pt>
                <c:pt idx="44">
                  <c:v>1991</c:v>
                </c:pt>
                <c:pt idx="45">
                  <c:v>2025</c:v>
                </c:pt>
                <c:pt idx="46">
                  <c:v>1987</c:v>
                </c:pt>
                <c:pt idx="47">
                  <c:v>1934</c:v>
                </c:pt>
                <c:pt idx="48">
                  <c:v>1875</c:v>
                </c:pt>
                <c:pt idx="49">
                  <c:v>1845</c:v>
                </c:pt>
                <c:pt idx="50">
                  <c:v>1803</c:v>
                </c:pt>
                <c:pt idx="51">
                  <c:v>1797</c:v>
                </c:pt>
                <c:pt idx="52">
                  <c:v>1405</c:v>
                </c:pt>
                <c:pt idx="53">
                  <c:v>1732</c:v>
                </c:pt>
                <c:pt idx="54">
                  <c:v>1622</c:v>
                </c:pt>
                <c:pt idx="55">
                  <c:v>1579</c:v>
                </c:pt>
                <c:pt idx="56">
                  <c:v>1526</c:v>
                </c:pt>
                <c:pt idx="57">
                  <c:v>1501</c:v>
                </c:pt>
                <c:pt idx="58">
                  <c:v>1509</c:v>
                </c:pt>
                <c:pt idx="59">
                  <c:v>1536</c:v>
                </c:pt>
                <c:pt idx="60">
                  <c:v>1492</c:v>
                </c:pt>
                <c:pt idx="61">
                  <c:v>1448</c:v>
                </c:pt>
                <c:pt idx="62">
                  <c:v>1520</c:v>
                </c:pt>
                <c:pt idx="63">
                  <c:v>1568</c:v>
                </c:pt>
                <c:pt idx="64">
                  <c:v>1564</c:v>
                </c:pt>
                <c:pt idx="65">
                  <c:v>1658</c:v>
                </c:pt>
                <c:pt idx="66">
                  <c:v>1749</c:v>
                </c:pt>
                <c:pt idx="67">
                  <c:v>1843</c:v>
                </c:pt>
                <c:pt idx="68">
                  <c:v>1970</c:v>
                </c:pt>
                <c:pt idx="69">
                  <c:v>2148</c:v>
                </c:pt>
                <c:pt idx="70">
                  <c:v>2115</c:v>
                </c:pt>
                <c:pt idx="71">
                  <c:v>1993</c:v>
                </c:pt>
                <c:pt idx="72">
                  <c:v>1234</c:v>
                </c:pt>
                <c:pt idx="73">
                  <c:v>1312</c:v>
                </c:pt>
                <c:pt idx="74">
                  <c:v>1581</c:v>
                </c:pt>
                <c:pt idx="75">
                  <c:v>1514</c:v>
                </c:pt>
                <c:pt idx="76">
                  <c:v>1534</c:v>
                </c:pt>
                <c:pt idx="77">
                  <c:v>1467</c:v>
                </c:pt>
                <c:pt idx="78">
                  <c:v>1306</c:v>
                </c:pt>
                <c:pt idx="79">
                  <c:v>1112</c:v>
                </c:pt>
                <c:pt idx="80">
                  <c:v>1155</c:v>
                </c:pt>
                <c:pt idx="81">
                  <c:v>1150</c:v>
                </c:pt>
                <c:pt idx="82">
                  <c:v>1110</c:v>
                </c:pt>
                <c:pt idx="83">
                  <c:v>1017</c:v>
                </c:pt>
                <c:pt idx="84">
                  <c:v>916</c:v>
                </c:pt>
                <c:pt idx="85" formatCode="General">
                  <c:v>866</c:v>
                </c:pt>
                <c:pt idx="86" formatCode="General">
                  <c:v>790</c:v>
                </c:pt>
                <c:pt idx="87" formatCode="General">
                  <c:v>706</c:v>
                </c:pt>
                <c:pt idx="88" formatCode="General">
                  <c:v>610</c:v>
                </c:pt>
                <c:pt idx="89" formatCode="General">
                  <c:v>542</c:v>
                </c:pt>
                <c:pt idx="90" formatCode="General">
                  <c:v>470</c:v>
                </c:pt>
                <c:pt idx="91" formatCode="General">
                  <c:v>400</c:v>
                </c:pt>
                <c:pt idx="92" formatCode="General">
                  <c:v>337</c:v>
                </c:pt>
                <c:pt idx="93" formatCode="General">
                  <c:v>265</c:v>
                </c:pt>
                <c:pt idx="94" formatCode="General">
                  <c:v>202</c:v>
                </c:pt>
                <c:pt idx="95" formatCode="General">
                  <c:v>156</c:v>
                </c:pt>
                <c:pt idx="96" formatCode="General">
                  <c:v>109</c:v>
                </c:pt>
                <c:pt idx="97" formatCode="General">
                  <c:v>79</c:v>
                </c:pt>
                <c:pt idx="98" formatCode="General">
                  <c:v>60</c:v>
                </c:pt>
                <c:pt idx="99" formatCode="General">
                  <c:v>35</c:v>
                </c:pt>
                <c:pt idx="100" formatCode="General">
                  <c:v>69</c:v>
                </c:pt>
              </c:numCache>
            </c:numRef>
          </c:val>
          <c:smooth val="0"/>
          <c:extLst>
            <c:ext xmlns:c16="http://schemas.microsoft.com/office/drawing/2014/chart" uri="{C3380CC4-5D6E-409C-BE32-E72D297353CC}">
              <c16:uniqueId val="{000000A9-BD15-4627-B866-A12C37865626}"/>
            </c:ext>
          </c:extLst>
        </c:ser>
        <c:dLbls>
          <c:showLegendKey val="0"/>
          <c:showVal val="0"/>
          <c:showCatName val="0"/>
          <c:showSerName val="0"/>
          <c:showPercent val="0"/>
          <c:showBubbleSize val="0"/>
        </c:dLbls>
        <c:marker val="1"/>
        <c:smooth val="0"/>
        <c:axId val="270570776"/>
        <c:axId val="270571168"/>
      </c:lineChart>
      <c:catAx>
        <c:axId val="270570776"/>
        <c:scaling>
          <c:orientation val="minMax"/>
        </c:scaling>
        <c:delete val="0"/>
        <c:axPos val="b"/>
        <c:numFmt formatCode="General" sourceLinked="0"/>
        <c:majorTickMark val="out"/>
        <c:minorTickMark val="none"/>
        <c:tickLblPos val="nextTo"/>
        <c:crossAx val="270571168"/>
        <c:crosses val="autoZero"/>
        <c:auto val="1"/>
        <c:lblAlgn val="ctr"/>
        <c:lblOffset val="100"/>
        <c:noMultiLvlLbl val="0"/>
      </c:catAx>
      <c:valAx>
        <c:axId val="270571168"/>
        <c:scaling>
          <c:orientation val="minMax"/>
        </c:scaling>
        <c:delete val="0"/>
        <c:axPos val="l"/>
        <c:majorGridlines/>
        <c:numFmt formatCode="#,##0_);[Red]\(#,##0\)" sourceLinked="1"/>
        <c:majorTickMark val="out"/>
        <c:minorTickMark val="none"/>
        <c:tickLblPos val="nextTo"/>
        <c:crossAx val="270570776"/>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ja-JP" altLang="en-US" sz="1800" dirty="0"/>
              <a:t>各年</a:t>
            </a:r>
            <a:r>
              <a:rPr lang="en-US" altLang="ja-JP" sz="1800" dirty="0"/>
              <a:t>10</a:t>
            </a:r>
            <a:r>
              <a:rPr lang="ja-JP" altLang="en-US" sz="1800" dirty="0"/>
              <a:t>月</a:t>
            </a:r>
            <a:r>
              <a:rPr lang="en-US" altLang="ja-JP" sz="1800" dirty="0"/>
              <a:t>1</a:t>
            </a:r>
            <a:r>
              <a:rPr lang="ja-JP" altLang="en-US" sz="1800" dirty="0"/>
              <a:t>日時点</a:t>
            </a:r>
            <a:r>
              <a:rPr lang="en-US" altLang="ja-JP" sz="1800" dirty="0"/>
              <a:t>65</a:t>
            </a:r>
            <a:r>
              <a:rPr lang="ja-JP" altLang="en-US" sz="1800" dirty="0"/>
              <a:t>歳以上人口・高齢化率</a:t>
            </a:r>
          </a:p>
        </c:rich>
      </c:tx>
      <c:overlay val="0"/>
    </c:title>
    <c:autoTitleDeleted val="0"/>
    <c:plotArea>
      <c:layout/>
      <c:barChart>
        <c:barDir val="col"/>
        <c:grouping val="clustered"/>
        <c:varyColors val="0"/>
        <c:ser>
          <c:idx val="0"/>
          <c:order val="0"/>
          <c:tx>
            <c:v>65歳以上人口</c:v>
          </c:tx>
          <c:invertIfNegative val="0"/>
          <c:dLbls>
            <c:dLbl>
              <c:idx val="0"/>
              <c:layout>
                <c:manualLayout>
                  <c:x val="0"/>
                  <c:y val="0.3341859871682706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86-4F7F-9E03-B1CEAE03EC12}"/>
                </c:ext>
              </c:extLst>
            </c:dLbl>
            <c:dLbl>
              <c:idx val="1"/>
              <c:layout>
                <c:manualLayout>
                  <c:x val="0"/>
                  <c:y val="0.306848935549722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86-4F7F-9E03-B1CEAE03EC12}"/>
                </c:ext>
              </c:extLst>
            </c:dLbl>
            <c:dLbl>
              <c:idx val="2"/>
              <c:layout>
                <c:manualLayout>
                  <c:x val="-2.7777777777777779E-3"/>
                  <c:y val="0.285246427529892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86-4F7F-9E03-B1CEAE03EC12}"/>
                </c:ext>
              </c:extLst>
            </c:dLbl>
            <c:dLbl>
              <c:idx val="3"/>
              <c:layout>
                <c:manualLayout>
                  <c:x val="0"/>
                  <c:y val="0.273083260425780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86-4F7F-9E03-B1CEAE03EC12}"/>
                </c:ext>
              </c:extLst>
            </c:dLbl>
            <c:dLbl>
              <c:idx val="4"/>
              <c:layout>
                <c:manualLayout>
                  <c:x val="5.0925337632079971E-17"/>
                  <c:y val="0.265435987168270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86-4F7F-9E03-B1CEAE03EC12}"/>
                </c:ext>
              </c:extLst>
            </c:dLbl>
            <c:dLbl>
              <c:idx val="5"/>
              <c:layout>
                <c:manualLayout>
                  <c:x val="0"/>
                  <c:y val="0.276723170020414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86-4F7F-9E03-B1CEAE03EC12}"/>
                </c:ext>
              </c:extLst>
            </c:dLbl>
            <c:dLbl>
              <c:idx val="6"/>
              <c:layout>
                <c:manualLayout>
                  <c:x val="5.5555555555555558E-3"/>
                  <c:y val="0.2713097841936424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86-4F7F-9E03-B1CEAE03EC12}"/>
                </c:ext>
              </c:extLst>
            </c:dLbl>
            <c:dLbl>
              <c:idx val="7"/>
              <c:layout>
                <c:manualLayout>
                  <c:x val="0"/>
                  <c:y val="0.2721445756780402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86-4F7F-9E03-B1CEAE03EC12}"/>
                </c:ext>
              </c:extLst>
            </c:dLbl>
            <c:dLbl>
              <c:idx val="8"/>
              <c:layout>
                <c:manualLayout>
                  <c:x val="-2.7777777777777779E-3"/>
                  <c:y val="0.245881087780694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86-4F7F-9E03-B1CEAE03EC12}"/>
                </c:ext>
              </c:extLst>
            </c:dLbl>
            <c:dLbl>
              <c:idx val="9"/>
              <c:layout>
                <c:manualLayout>
                  <c:x val="0"/>
                  <c:y val="0.2204644211140274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86-4F7F-9E03-B1CEAE03EC12}"/>
                </c:ext>
              </c:extLst>
            </c:dLbl>
            <c:dLbl>
              <c:idx val="10"/>
              <c:layout>
                <c:manualLayout>
                  <c:x val="0"/>
                  <c:y val="0.1705118110236220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86-4F7F-9E03-B1CEAE03EC1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Sheet2!$A$6:$A$16</c:f>
              <c:strCache>
                <c:ptCount val="11"/>
                <c:pt idx="0">
                  <c:v>H20</c:v>
                </c:pt>
                <c:pt idx="1">
                  <c:v>H21</c:v>
                </c:pt>
                <c:pt idx="2">
                  <c:v>H22</c:v>
                </c:pt>
                <c:pt idx="3">
                  <c:v>H23</c:v>
                </c:pt>
                <c:pt idx="4">
                  <c:v>H24</c:v>
                </c:pt>
                <c:pt idx="5">
                  <c:v>H25</c:v>
                </c:pt>
                <c:pt idx="6">
                  <c:v>H26</c:v>
                </c:pt>
                <c:pt idx="7">
                  <c:v>H27</c:v>
                </c:pt>
                <c:pt idx="8">
                  <c:v>H28</c:v>
                </c:pt>
                <c:pt idx="9">
                  <c:v>H29</c:v>
                </c:pt>
                <c:pt idx="10">
                  <c:v>H30</c:v>
                </c:pt>
              </c:strCache>
            </c:strRef>
          </c:cat>
          <c:val>
            <c:numRef>
              <c:f>Sheet2!$B$6:$B$16</c:f>
              <c:numCache>
                <c:formatCode>General</c:formatCode>
                <c:ptCount val="11"/>
                <c:pt idx="0">
                  <c:v>16875</c:v>
                </c:pt>
                <c:pt idx="1">
                  <c:v>17574</c:v>
                </c:pt>
                <c:pt idx="2">
                  <c:v>18019</c:v>
                </c:pt>
                <c:pt idx="3">
                  <c:v>18477</c:v>
                </c:pt>
                <c:pt idx="4">
                  <c:v>19594</c:v>
                </c:pt>
                <c:pt idx="5">
                  <c:v>20741</c:v>
                </c:pt>
                <c:pt idx="6">
                  <c:v>22019</c:v>
                </c:pt>
                <c:pt idx="7">
                  <c:v>23080</c:v>
                </c:pt>
                <c:pt idx="8">
                  <c:v>24190</c:v>
                </c:pt>
                <c:pt idx="9">
                  <c:v>25361</c:v>
                </c:pt>
                <c:pt idx="10">
                  <c:v>26432</c:v>
                </c:pt>
              </c:numCache>
            </c:numRef>
          </c:val>
          <c:extLst>
            <c:ext xmlns:c16="http://schemas.microsoft.com/office/drawing/2014/chart" uri="{C3380CC4-5D6E-409C-BE32-E72D297353CC}">
              <c16:uniqueId val="{0000000B-8E86-4F7F-9E03-B1CEAE03EC12}"/>
            </c:ext>
          </c:extLst>
        </c:ser>
        <c:dLbls>
          <c:showLegendKey val="0"/>
          <c:showVal val="0"/>
          <c:showCatName val="0"/>
          <c:showSerName val="0"/>
          <c:showPercent val="0"/>
          <c:showBubbleSize val="0"/>
        </c:dLbls>
        <c:gapWidth val="89"/>
        <c:overlap val="-8"/>
        <c:axId val="214027368"/>
        <c:axId val="214027760"/>
      </c:barChart>
      <c:lineChart>
        <c:grouping val="standard"/>
        <c:varyColors val="0"/>
        <c:ser>
          <c:idx val="1"/>
          <c:order val="1"/>
          <c:tx>
            <c:v>高齢化率</c:v>
          </c:tx>
          <c:marker>
            <c:symbol val="none"/>
          </c:marker>
          <c:dLbls>
            <c:dLbl>
              <c:idx val="10"/>
              <c:layout>
                <c:manualLayout>
                  <c:x val="-5.5395888013998251E-2"/>
                  <c:y val="-4.214129483814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86-4F7F-9E03-B1CEAE03EC12}"/>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Sheet2!$A$6:$A$16</c:f>
              <c:strCache>
                <c:ptCount val="11"/>
                <c:pt idx="0">
                  <c:v>H20</c:v>
                </c:pt>
                <c:pt idx="1">
                  <c:v>H21</c:v>
                </c:pt>
                <c:pt idx="2">
                  <c:v>H22</c:v>
                </c:pt>
                <c:pt idx="3">
                  <c:v>H23</c:v>
                </c:pt>
                <c:pt idx="4">
                  <c:v>H24</c:v>
                </c:pt>
                <c:pt idx="5">
                  <c:v>H25</c:v>
                </c:pt>
                <c:pt idx="6">
                  <c:v>H26</c:v>
                </c:pt>
                <c:pt idx="7">
                  <c:v>H27</c:v>
                </c:pt>
                <c:pt idx="8">
                  <c:v>H28</c:v>
                </c:pt>
                <c:pt idx="9">
                  <c:v>H29</c:v>
                </c:pt>
                <c:pt idx="10">
                  <c:v>H30</c:v>
                </c:pt>
              </c:strCache>
            </c:strRef>
          </c:cat>
          <c:val>
            <c:numRef>
              <c:f>Sheet2!$C$6:$C$16</c:f>
              <c:numCache>
                <c:formatCode>0.0%</c:formatCode>
                <c:ptCount val="11"/>
                <c:pt idx="0">
                  <c:v>0.14799999999999999</c:v>
                </c:pt>
                <c:pt idx="1">
                  <c:v>0.154</c:v>
                </c:pt>
                <c:pt idx="2">
                  <c:v>0.157</c:v>
                </c:pt>
                <c:pt idx="3">
                  <c:v>0.161</c:v>
                </c:pt>
                <c:pt idx="4">
                  <c:v>0.17100000000000001</c:v>
                </c:pt>
                <c:pt idx="5">
                  <c:v>0.18099999999999999</c:v>
                </c:pt>
                <c:pt idx="6">
                  <c:v>0.192</c:v>
                </c:pt>
                <c:pt idx="7">
                  <c:v>0.20200000000000001</c:v>
                </c:pt>
                <c:pt idx="8">
                  <c:v>0.21299999999999999</c:v>
                </c:pt>
                <c:pt idx="9">
                  <c:v>0.223</c:v>
                </c:pt>
                <c:pt idx="10">
                  <c:v>0.23400000000000001</c:v>
                </c:pt>
              </c:numCache>
            </c:numRef>
          </c:val>
          <c:smooth val="0"/>
          <c:extLst>
            <c:ext xmlns:c16="http://schemas.microsoft.com/office/drawing/2014/chart" uri="{C3380CC4-5D6E-409C-BE32-E72D297353CC}">
              <c16:uniqueId val="{0000000D-8E86-4F7F-9E03-B1CEAE03EC12}"/>
            </c:ext>
          </c:extLst>
        </c:ser>
        <c:dLbls>
          <c:showLegendKey val="0"/>
          <c:showVal val="0"/>
          <c:showCatName val="0"/>
          <c:showSerName val="0"/>
          <c:showPercent val="0"/>
          <c:showBubbleSize val="0"/>
        </c:dLbls>
        <c:marker val="1"/>
        <c:smooth val="0"/>
        <c:axId val="214028544"/>
        <c:axId val="214028152"/>
      </c:lineChart>
      <c:catAx>
        <c:axId val="214027368"/>
        <c:scaling>
          <c:orientation val="minMax"/>
        </c:scaling>
        <c:delete val="0"/>
        <c:axPos val="b"/>
        <c:numFmt formatCode="General" sourceLinked="0"/>
        <c:majorTickMark val="out"/>
        <c:minorTickMark val="none"/>
        <c:tickLblPos val="nextTo"/>
        <c:crossAx val="214027760"/>
        <c:crosses val="autoZero"/>
        <c:auto val="1"/>
        <c:lblAlgn val="ctr"/>
        <c:lblOffset val="100"/>
        <c:noMultiLvlLbl val="0"/>
      </c:catAx>
      <c:valAx>
        <c:axId val="214027760"/>
        <c:scaling>
          <c:orientation val="minMax"/>
        </c:scaling>
        <c:delete val="0"/>
        <c:axPos val="l"/>
        <c:majorGridlines/>
        <c:numFmt formatCode="General" sourceLinked="1"/>
        <c:majorTickMark val="out"/>
        <c:minorTickMark val="none"/>
        <c:tickLblPos val="nextTo"/>
        <c:crossAx val="214027368"/>
        <c:crosses val="autoZero"/>
        <c:crossBetween val="between"/>
      </c:valAx>
      <c:valAx>
        <c:axId val="214028152"/>
        <c:scaling>
          <c:orientation val="minMax"/>
        </c:scaling>
        <c:delete val="0"/>
        <c:axPos val="r"/>
        <c:numFmt formatCode="0.0%" sourceLinked="1"/>
        <c:majorTickMark val="out"/>
        <c:minorTickMark val="none"/>
        <c:tickLblPos val="nextTo"/>
        <c:crossAx val="214028544"/>
        <c:crosses val="max"/>
        <c:crossBetween val="between"/>
      </c:valAx>
      <c:catAx>
        <c:axId val="214028544"/>
        <c:scaling>
          <c:orientation val="minMax"/>
        </c:scaling>
        <c:delete val="1"/>
        <c:axPos val="b"/>
        <c:numFmt formatCode="General" sourceLinked="1"/>
        <c:majorTickMark val="out"/>
        <c:minorTickMark val="none"/>
        <c:tickLblPos val="nextTo"/>
        <c:crossAx val="214028152"/>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032526578616547E-2"/>
          <c:y val="2.0054002093325037E-2"/>
          <c:w val="0.71453654425421009"/>
          <c:h val="0.88447692102679032"/>
        </c:manualLayout>
      </c:layout>
      <c:lineChart>
        <c:grouping val="standard"/>
        <c:varyColors val="0"/>
        <c:ser>
          <c:idx val="0"/>
          <c:order val="0"/>
          <c:tx>
            <c:strRef>
              <c:f>市の数間引き!$B$3</c:f>
              <c:strCache>
                <c:ptCount val="1"/>
                <c:pt idx="0">
                  <c:v>篠山市</c:v>
                </c:pt>
              </c:strCache>
            </c:strRef>
          </c:tx>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43-4CC3-AEA2-E739A55660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市の数間引き!$C$2:$L$2</c:f>
              <c:strCache>
                <c:ptCount val="10"/>
                <c:pt idx="0">
                  <c:v>H19</c:v>
                </c:pt>
                <c:pt idx="1">
                  <c:v>H20</c:v>
                </c:pt>
                <c:pt idx="2">
                  <c:v>H21</c:v>
                </c:pt>
                <c:pt idx="3">
                  <c:v>H22</c:v>
                </c:pt>
                <c:pt idx="4">
                  <c:v>H23</c:v>
                </c:pt>
                <c:pt idx="5">
                  <c:v>H24</c:v>
                </c:pt>
                <c:pt idx="6">
                  <c:v>H25</c:v>
                </c:pt>
                <c:pt idx="7">
                  <c:v>H26</c:v>
                </c:pt>
                <c:pt idx="8">
                  <c:v>H27</c:v>
                </c:pt>
                <c:pt idx="9">
                  <c:v>H28</c:v>
                </c:pt>
              </c:strCache>
            </c:strRef>
          </c:cat>
          <c:val>
            <c:numRef>
              <c:f>市の数間引き!$C$3:$L$3</c:f>
              <c:numCache>
                <c:formatCode>0.0%</c:formatCode>
                <c:ptCount val="10"/>
                <c:pt idx="0">
                  <c:v>0.27200000000000002</c:v>
                </c:pt>
                <c:pt idx="1">
                  <c:v>0.27700000000000002</c:v>
                </c:pt>
                <c:pt idx="2">
                  <c:v>0.28100000000000003</c:v>
                </c:pt>
                <c:pt idx="3">
                  <c:v>0.28699999999999998</c:v>
                </c:pt>
                <c:pt idx="4">
                  <c:v>0.28499999999999998</c:v>
                </c:pt>
                <c:pt idx="5">
                  <c:v>0.28899999999999998</c:v>
                </c:pt>
                <c:pt idx="6">
                  <c:v>0.29799999999999999</c:v>
                </c:pt>
                <c:pt idx="7">
                  <c:v>0.30897286499084403</c:v>
                </c:pt>
                <c:pt idx="8">
                  <c:v>0.31972233564720293</c:v>
                </c:pt>
                <c:pt idx="9">
                  <c:v>0.32784944677972655</c:v>
                </c:pt>
              </c:numCache>
            </c:numRef>
          </c:val>
          <c:smooth val="0"/>
          <c:extLst>
            <c:ext xmlns:c16="http://schemas.microsoft.com/office/drawing/2014/chart" uri="{C3380CC4-5D6E-409C-BE32-E72D297353CC}">
              <c16:uniqueId val="{00000001-A943-4CC3-AEA2-E739A55660ED}"/>
            </c:ext>
          </c:extLst>
        </c:ser>
        <c:ser>
          <c:idx val="1"/>
          <c:order val="1"/>
          <c:tx>
            <c:strRef>
              <c:f>市の数間引き!$B$4</c:f>
              <c:strCache>
                <c:ptCount val="1"/>
                <c:pt idx="0">
                  <c:v>三木市</c:v>
                </c:pt>
              </c:strCache>
            </c:strRef>
          </c:tx>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43-4CC3-AEA2-E739A55660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市の数間引き!$C$2:$L$2</c:f>
              <c:strCache>
                <c:ptCount val="10"/>
                <c:pt idx="0">
                  <c:v>H19</c:v>
                </c:pt>
                <c:pt idx="1">
                  <c:v>H20</c:v>
                </c:pt>
                <c:pt idx="2">
                  <c:v>H21</c:v>
                </c:pt>
                <c:pt idx="3">
                  <c:v>H22</c:v>
                </c:pt>
                <c:pt idx="4">
                  <c:v>H23</c:v>
                </c:pt>
                <c:pt idx="5">
                  <c:v>H24</c:v>
                </c:pt>
                <c:pt idx="6">
                  <c:v>H25</c:v>
                </c:pt>
                <c:pt idx="7">
                  <c:v>H26</c:v>
                </c:pt>
                <c:pt idx="8">
                  <c:v>H27</c:v>
                </c:pt>
                <c:pt idx="9">
                  <c:v>H28</c:v>
                </c:pt>
              </c:strCache>
            </c:strRef>
          </c:cat>
          <c:val>
            <c:numRef>
              <c:f>市の数間引き!$C$4:$L$4</c:f>
              <c:numCache>
                <c:formatCode>0.0%</c:formatCode>
                <c:ptCount val="10"/>
                <c:pt idx="0">
                  <c:v>0.219</c:v>
                </c:pt>
                <c:pt idx="1">
                  <c:v>0.23</c:v>
                </c:pt>
                <c:pt idx="2">
                  <c:v>0.23899999999999999</c:v>
                </c:pt>
                <c:pt idx="3">
                  <c:v>0.249</c:v>
                </c:pt>
                <c:pt idx="4">
                  <c:v>0.25700000000000001</c:v>
                </c:pt>
                <c:pt idx="5">
                  <c:v>0.26500000000000001</c:v>
                </c:pt>
                <c:pt idx="6">
                  <c:v>0.27600000000000002</c:v>
                </c:pt>
                <c:pt idx="7">
                  <c:v>0.29132509327174438</c:v>
                </c:pt>
                <c:pt idx="8">
                  <c:v>0.30479977497059274</c:v>
                </c:pt>
                <c:pt idx="9">
                  <c:v>0.31785917828091809</c:v>
                </c:pt>
              </c:numCache>
            </c:numRef>
          </c:val>
          <c:smooth val="0"/>
          <c:extLst>
            <c:ext xmlns:c16="http://schemas.microsoft.com/office/drawing/2014/chart" uri="{C3380CC4-5D6E-409C-BE32-E72D297353CC}">
              <c16:uniqueId val="{00000003-A943-4CC3-AEA2-E739A55660ED}"/>
            </c:ext>
          </c:extLst>
        </c:ser>
        <c:ser>
          <c:idx val="2"/>
          <c:order val="2"/>
          <c:tx>
            <c:strRef>
              <c:f>市の数間引き!$B$5</c:f>
              <c:strCache>
                <c:ptCount val="1"/>
                <c:pt idx="0">
                  <c:v>川西市</c:v>
                </c:pt>
              </c:strCache>
            </c:strRef>
          </c:tx>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43-4CC3-AEA2-E739A55660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市の数間引き!$C$2:$L$2</c:f>
              <c:strCache>
                <c:ptCount val="10"/>
                <c:pt idx="0">
                  <c:v>H19</c:v>
                </c:pt>
                <c:pt idx="1">
                  <c:v>H20</c:v>
                </c:pt>
                <c:pt idx="2">
                  <c:v>H21</c:v>
                </c:pt>
                <c:pt idx="3">
                  <c:v>H22</c:v>
                </c:pt>
                <c:pt idx="4">
                  <c:v>H23</c:v>
                </c:pt>
                <c:pt idx="5">
                  <c:v>H24</c:v>
                </c:pt>
                <c:pt idx="6">
                  <c:v>H25</c:v>
                </c:pt>
                <c:pt idx="7">
                  <c:v>H26</c:v>
                </c:pt>
                <c:pt idx="8">
                  <c:v>H27</c:v>
                </c:pt>
                <c:pt idx="9">
                  <c:v>H28</c:v>
                </c:pt>
              </c:strCache>
            </c:strRef>
          </c:cat>
          <c:val>
            <c:numRef>
              <c:f>市の数間引き!$C$5:$L$5</c:f>
              <c:numCache>
                <c:formatCode>0.0%</c:formatCode>
                <c:ptCount val="10"/>
                <c:pt idx="0">
                  <c:v>0.222</c:v>
                </c:pt>
                <c:pt idx="1">
                  <c:v>0.23200000000000001</c:v>
                </c:pt>
                <c:pt idx="2">
                  <c:v>0.24299999999999999</c:v>
                </c:pt>
                <c:pt idx="3">
                  <c:v>0.251</c:v>
                </c:pt>
                <c:pt idx="4">
                  <c:v>0.25900000000000001</c:v>
                </c:pt>
                <c:pt idx="5">
                  <c:v>0.26600000000000001</c:v>
                </c:pt>
                <c:pt idx="6">
                  <c:v>0.27700000000000002</c:v>
                </c:pt>
                <c:pt idx="7">
                  <c:v>0.28860118570741866</c:v>
                </c:pt>
                <c:pt idx="8">
                  <c:v>0.29847747666790764</c:v>
                </c:pt>
                <c:pt idx="9">
                  <c:v>0.30370882462137216</c:v>
                </c:pt>
              </c:numCache>
            </c:numRef>
          </c:val>
          <c:smooth val="0"/>
          <c:extLst>
            <c:ext xmlns:c16="http://schemas.microsoft.com/office/drawing/2014/chart" uri="{C3380CC4-5D6E-409C-BE32-E72D297353CC}">
              <c16:uniqueId val="{00000005-A943-4CC3-AEA2-E739A55660ED}"/>
            </c:ext>
          </c:extLst>
        </c:ser>
        <c:ser>
          <c:idx val="5"/>
          <c:order val="3"/>
          <c:tx>
            <c:strRef>
              <c:f>市の数間引き!$B$6</c:f>
              <c:strCache>
                <c:ptCount val="1"/>
                <c:pt idx="0">
                  <c:v>宝塚市</c:v>
                </c:pt>
              </c:strCache>
            </c:strRef>
          </c:tx>
          <c:dLbls>
            <c:dLbl>
              <c:idx val="9"/>
              <c:layout>
                <c:manualLayout>
                  <c:x val="0"/>
                  <c:y val="-2.3003287477698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43-4CC3-AEA2-E739A55660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市の数間引き!$C$2:$L$2</c:f>
              <c:strCache>
                <c:ptCount val="10"/>
                <c:pt idx="0">
                  <c:v>H19</c:v>
                </c:pt>
                <c:pt idx="1">
                  <c:v>H20</c:v>
                </c:pt>
                <c:pt idx="2">
                  <c:v>H21</c:v>
                </c:pt>
                <c:pt idx="3">
                  <c:v>H22</c:v>
                </c:pt>
                <c:pt idx="4">
                  <c:v>H23</c:v>
                </c:pt>
                <c:pt idx="5">
                  <c:v>H24</c:v>
                </c:pt>
                <c:pt idx="6">
                  <c:v>H25</c:v>
                </c:pt>
                <c:pt idx="7">
                  <c:v>H26</c:v>
                </c:pt>
                <c:pt idx="8">
                  <c:v>H27</c:v>
                </c:pt>
                <c:pt idx="9">
                  <c:v>H28</c:v>
                </c:pt>
              </c:strCache>
            </c:strRef>
          </c:cat>
          <c:val>
            <c:numRef>
              <c:f>市の数間引き!$C$6:$L$6</c:f>
              <c:numCache>
                <c:formatCode>0.0%</c:formatCode>
                <c:ptCount val="10"/>
                <c:pt idx="0">
                  <c:v>0.19900000000000001</c:v>
                </c:pt>
                <c:pt idx="1">
                  <c:v>0.20300000000000001</c:v>
                </c:pt>
                <c:pt idx="2">
                  <c:v>0.215</c:v>
                </c:pt>
                <c:pt idx="3">
                  <c:v>0.218</c:v>
                </c:pt>
                <c:pt idx="4">
                  <c:v>0.224</c:v>
                </c:pt>
                <c:pt idx="5">
                  <c:v>0.22900000000000001</c:v>
                </c:pt>
                <c:pt idx="6">
                  <c:v>0.23899999999999999</c:v>
                </c:pt>
                <c:pt idx="7">
                  <c:v>0.25089280628185073</c:v>
                </c:pt>
                <c:pt idx="8">
                  <c:v>0.26064925199460787</c:v>
                </c:pt>
                <c:pt idx="9">
                  <c:v>0.27146043849592522</c:v>
                </c:pt>
              </c:numCache>
            </c:numRef>
          </c:val>
          <c:smooth val="0"/>
          <c:extLst>
            <c:ext xmlns:c16="http://schemas.microsoft.com/office/drawing/2014/chart" uri="{C3380CC4-5D6E-409C-BE32-E72D297353CC}">
              <c16:uniqueId val="{00000007-A943-4CC3-AEA2-E739A55660ED}"/>
            </c:ext>
          </c:extLst>
        </c:ser>
        <c:ser>
          <c:idx val="6"/>
          <c:order val="4"/>
          <c:tx>
            <c:strRef>
              <c:f>市の数間引き!$B$7</c:f>
              <c:strCache>
                <c:ptCount val="1"/>
                <c:pt idx="0">
                  <c:v>兵庫県</c:v>
                </c:pt>
              </c:strCache>
            </c:strRef>
          </c:tx>
          <c:dLbls>
            <c:dLbl>
              <c:idx val="9"/>
              <c:layout>
                <c:manualLayout>
                  <c:x val="-1.869919010421191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43-4CC3-AEA2-E739A55660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市の数間引き!$C$2:$L$2</c:f>
              <c:strCache>
                <c:ptCount val="10"/>
                <c:pt idx="0">
                  <c:v>H19</c:v>
                </c:pt>
                <c:pt idx="1">
                  <c:v>H20</c:v>
                </c:pt>
                <c:pt idx="2">
                  <c:v>H21</c:v>
                </c:pt>
                <c:pt idx="3">
                  <c:v>H22</c:v>
                </c:pt>
                <c:pt idx="4">
                  <c:v>H23</c:v>
                </c:pt>
                <c:pt idx="5">
                  <c:v>H24</c:v>
                </c:pt>
                <c:pt idx="6">
                  <c:v>H25</c:v>
                </c:pt>
                <c:pt idx="7">
                  <c:v>H26</c:v>
                </c:pt>
                <c:pt idx="8">
                  <c:v>H27</c:v>
                </c:pt>
                <c:pt idx="9">
                  <c:v>H28</c:v>
                </c:pt>
              </c:strCache>
            </c:strRef>
          </c:cat>
          <c:val>
            <c:numRef>
              <c:f>市の数間引き!$C$7:$L$7</c:f>
              <c:numCache>
                <c:formatCode>0.0%</c:formatCode>
                <c:ptCount val="10"/>
                <c:pt idx="0">
                  <c:v>0.20499999999999999</c:v>
                </c:pt>
                <c:pt idx="1">
                  <c:v>0.21199999999999999</c:v>
                </c:pt>
                <c:pt idx="2">
                  <c:v>0.219</c:v>
                </c:pt>
                <c:pt idx="3">
                  <c:v>0.224</c:v>
                </c:pt>
                <c:pt idx="4">
                  <c:v>0.22600000000000001</c:v>
                </c:pt>
                <c:pt idx="5">
                  <c:v>0.23200000000000001</c:v>
                </c:pt>
                <c:pt idx="6">
                  <c:v>0.24299999999999999</c:v>
                </c:pt>
                <c:pt idx="7">
                  <c:v>0.253</c:v>
                </c:pt>
                <c:pt idx="8">
                  <c:v>0.26300000000000001</c:v>
                </c:pt>
                <c:pt idx="9">
                  <c:v>0.26907301244384901</c:v>
                </c:pt>
              </c:numCache>
            </c:numRef>
          </c:val>
          <c:smooth val="0"/>
          <c:extLst>
            <c:ext xmlns:c16="http://schemas.microsoft.com/office/drawing/2014/chart" uri="{C3380CC4-5D6E-409C-BE32-E72D297353CC}">
              <c16:uniqueId val="{00000009-A943-4CC3-AEA2-E739A55660ED}"/>
            </c:ext>
          </c:extLst>
        </c:ser>
        <c:ser>
          <c:idx val="8"/>
          <c:order val="5"/>
          <c:tx>
            <c:strRef>
              <c:f>市の数間引き!$B$8</c:f>
              <c:strCache>
                <c:ptCount val="1"/>
                <c:pt idx="0">
                  <c:v>猪名川町</c:v>
                </c:pt>
              </c:strCache>
            </c:strRef>
          </c:tx>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43-4CC3-AEA2-E739A55660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市の数間引き!$C$2:$L$2</c:f>
              <c:strCache>
                <c:ptCount val="10"/>
                <c:pt idx="0">
                  <c:v>H19</c:v>
                </c:pt>
                <c:pt idx="1">
                  <c:v>H20</c:v>
                </c:pt>
                <c:pt idx="2">
                  <c:v>H21</c:v>
                </c:pt>
                <c:pt idx="3">
                  <c:v>H22</c:v>
                </c:pt>
                <c:pt idx="4">
                  <c:v>H23</c:v>
                </c:pt>
                <c:pt idx="5">
                  <c:v>H24</c:v>
                </c:pt>
                <c:pt idx="6">
                  <c:v>H25</c:v>
                </c:pt>
                <c:pt idx="7">
                  <c:v>H26</c:v>
                </c:pt>
                <c:pt idx="8">
                  <c:v>H27</c:v>
                </c:pt>
                <c:pt idx="9">
                  <c:v>H28</c:v>
                </c:pt>
              </c:strCache>
            </c:strRef>
          </c:cat>
          <c:val>
            <c:numRef>
              <c:f>市の数間引き!$C$8:$L$8</c:f>
              <c:numCache>
                <c:formatCode>0.0%</c:formatCode>
                <c:ptCount val="10"/>
                <c:pt idx="0">
                  <c:v>0.16600000000000001</c:v>
                </c:pt>
                <c:pt idx="1">
                  <c:v>0.17299999999999999</c:v>
                </c:pt>
                <c:pt idx="2">
                  <c:v>0.18099999999999999</c:v>
                </c:pt>
                <c:pt idx="3">
                  <c:v>0.19</c:v>
                </c:pt>
                <c:pt idx="4">
                  <c:v>0.19700000000000001</c:v>
                </c:pt>
                <c:pt idx="5">
                  <c:v>0.20699999999999999</c:v>
                </c:pt>
                <c:pt idx="6">
                  <c:v>0.221</c:v>
                </c:pt>
                <c:pt idx="7">
                  <c:v>0.23543618974012173</c:v>
                </c:pt>
                <c:pt idx="8">
                  <c:v>0.2489984492116826</c:v>
                </c:pt>
                <c:pt idx="9">
                  <c:v>0.25822645420391244</c:v>
                </c:pt>
              </c:numCache>
            </c:numRef>
          </c:val>
          <c:smooth val="0"/>
          <c:extLst>
            <c:ext xmlns:c16="http://schemas.microsoft.com/office/drawing/2014/chart" uri="{C3380CC4-5D6E-409C-BE32-E72D297353CC}">
              <c16:uniqueId val="{0000000B-A943-4CC3-AEA2-E739A55660ED}"/>
            </c:ext>
          </c:extLst>
        </c:ser>
        <c:ser>
          <c:idx val="10"/>
          <c:order val="6"/>
          <c:tx>
            <c:strRef>
              <c:f>市の数間引き!$B$9</c:f>
              <c:strCache>
                <c:ptCount val="1"/>
                <c:pt idx="0">
                  <c:v>伊丹市</c:v>
                </c:pt>
              </c:strCache>
            </c:strRef>
          </c:tx>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43-4CC3-AEA2-E739A55660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市の数間引き!$C$2:$L$2</c:f>
              <c:strCache>
                <c:ptCount val="10"/>
                <c:pt idx="0">
                  <c:v>H19</c:v>
                </c:pt>
                <c:pt idx="1">
                  <c:v>H20</c:v>
                </c:pt>
                <c:pt idx="2">
                  <c:v>H21</c:v>
                </c:pt>
                <c:pt idx="3">
                  <c:v>H22</c:v>
                </c:pt>
                <c:pt idx="4">
                  <c:v>H23</c:v>
                </c:pt>
                <c:pt idx="5">
                  <c:v>H24</c:v>
                </c:pt>
                <c:pt idx="6">
                  <c:v>H25</c:v>
                </c:pt>
                <c:pt idx="7">
                  <c:v>H26</c:v>
                </c:pt>
                <c:pt idx="8">
                  <c:v>H27</c:v>
                </c:pt>
                <c:pt idx="9">
                  <c:v>H28</c:v>
                </c:pt>
              </c:strCache>
            </c:strRef>
          </c:cat>
          <c:val>
            <c:numRef>
              <c:f>市の数間引き!$C$9:$L$9</c:f>
              <c:numCache>
                <c:formatCode>0.0%</c:formatCode>
                <c:ptCount val="10"/>
                <c:pt idx="0">
                  <c:v>0.17199999999999999</c:v>
                </c:pt>
                <c:pt idx="1">
                  <c:v>0.183</c:v>
                </c:pt>
                <c:pt idx="2">
                  <c:v>0.19</c:v>
                </c:pt>
                <c:pt idx="3">
                  <c:v>0.19700000000000001</c:v>
                </c:pt>
                <c:pt idx="4">
                  <c:v>0.2</c:v>
                </c:pt>
                <c:pt idx="5">
                  <c:v>0.20599999999999999</c:v>
                </c:pt>
                <c:pt idx="6">
                  <c:v>0.215</c:v>
                </c:pt>
                <c:pt idx="7">
                  <c:v>0.22687332749907679</c:v>
                </c:pt>
                <c:pt idx="8">
                  <c:v>0.23619248871386034</c:v>
                </c:pt>
                <c:pt idx="9">
                  <c:v>0.2440402237356552</c:v>
                </c:pt>
              </c:numCache>
            </c:numRef>
          </c:val>
          <c:smooth val="0"/>
          <c:extLst>
            <c:ext xmlns:c16="http://schemas.microsoft.com/office/drawing/2014/chart" uri="{C3380CC4-5D6E-409C-BE32-E72D297353CC}">
              <c16:uniqueId val="{0000000D-A943-4CC3-AEA2-E739A55660ED}"/>
            </c:ext>
          </c:extLst>
        </c:ser>
        <c:ser>
          <c:idx val="11"/>
          <c:order val="7"/>
          <c:tx>
            <c:strRef>
              <c:f>市の数間引き!$B$10</c:f>
              <c:strCache>
                <c:ptCount val="1"/>
                <c:pt idx="0">
                  <c:v>西宮市</c:v>
                </c:pt>
              </c:strCache>
            </c:strRef>
          </c:tx>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43-4CC3-AEA2-E739A55660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市の数間引き!$C$2:$L$2</c:f>
              <c:strCache>
                <c:ptCount val="10"/>
                <c:pt idx="0">
                  <c:v>H19</c:v>
                </c:pt>
                <c:pt idx="1">
                  <c:v>H20</c:v>
                </c:pt>
                <c:pt idx="2">
                  <c:v>H21</c:v>
                </c:pt>
                <c:pt idx="3">
                  <c:v>H22</c:v>
                </c:pt>
                <c:pt idx="4">
                  <c:v>H23</c:v>
                </c:pt>
                <c:pt idx="5">
                  <c:v>H24</c:v>
                </c:pt>
                <c:pt idx="6">
                  <c:v>H25</c:v>
                </c:pt>
                <c:pt idx="7">
                  <c:v>H26</c:v>
                </c:pt>
                <c:pt idx="8">
                  <c:v>H27</c:v>
                </c:pt>
                <c:pt idx="9">
                  <c:v>H28</c:v>
                </c:pt>
              </c:strCache>
            </c:strRef>
          </c:cat>
          <c:val>
            <c:numRef>
              <c:f>市の数間引き!$C$10:$L$10</c:f>
              <c:numCache>
                <c:formatCode>0.0%</c:formatCode>
                <c:ptCount val="10"/>
                <c:pt idx="0">
                  <c:v>0.17199999999999999</c:v>
                </c:pt>
                <c:pt idx="1">
                  <c:v>0.17699999999999999</c:v>
                </c:pt>
                <c:pt idx="2">
                  <c:v>0.183</c:v>
                </c:pt>
                <c:pt idx="3">
                  <c:v>0.187</c:v>
                </c:pt>
                <c:pt idx="4">
                  <c:v>0.19</c:v>
                </c:pt>
                <c:pt idx="5">
                  <c:v>0.19400000000000001</c:v>
                </c:pt>
                <c:pt idx="6">
                  <c:v>0.20300000000000001</c:v>
                </c:pt>
                <c:pt idx="7">
                  <c:v>0.21132798605128375</c:v>
                </c:pt>
                <c:pt idx="8">
                  <c:v>0.21887482603894265</c:v>
                </c:pt>
                <c:pt idx="9">
                  <c:v>0.22207608898285119</c:v>
                </c:pt>
              </c:numCache>
            </c:numRef>
          </c:val>
          <c:smooth val="0"/>
          <c:extLst>
            <c:ext xmlns:c16="http://schemas.microsoft.com/office/drawing/2014/chart" uri="{C3380CC4-5D6E-409C-BE32-E72D297353CC}">
              <c16:uniqueId val="{0000000F-A943-4CC3-AEA2-E739A55660ED}"/>
            </c:ext>
          </c:extLst>
        </c:ser>
        <c:ser>
          <c:idx val="3"/>
          <c:order val="8"/>
          <c:tx>
            <c:strRef>
              <c:f>市の数間引き!$B$11</c:f>
              <c:strCache>
                <c:ptCount val="1"/>
                <c:pt idx="0">
                  <c:v>三田市</c:v>
                </c:pt>
              </c:strCache>
            </c:strRef>
          </c:tx>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943-4CC3-AEA2-E739A55660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市の数間引き!$C$2:$L$2</c:f>
              <c:strCache>
                <c:ptCount val="10"/>
                <c:pt idx="0">
                  <c:v>H19</c:v>
                </c:pt>
                <c:pt idx="1">
                  <c:v>H20</c:v>
                </c:pt>
                <c:pt idx="2">
                  <c:v>H21</c:v>
                </c:pt>
                <c:pt idx="3">
                  <c:v>H22</c:v>
                </c:pt>
                <c:pt idx="4">
                  <c:v>H23</c:v>
                </c:pt>
                <c:pt idx="5">
                  <c:v>H24</c:v>
                </c:pt>
                <c:pt idx="6">
                  <c:v>H25</c:v>
                </c:pt>
                <c:pt idx="7">
                  <c:v>H26</c:v>
                </c:pt>
                <c:pt idx="8">
                  <c:v>H27</c:v>
                </c:pt>
                <c:pt idx="9">
                  <c:v>H28</c:v>
                </c:pt>
              </c:strCache>
            </c:strRef>
          </c:cat>
          <c:val>
            <c:numRef>
              <c:f>市の数間引き!$C$11:$L$11</c:f>
              <c:numCache>
                <c:formatCode>0.0%</c:formatCode>
                <c:ptCount val="10"/>
                <c:pt idx="0">
                  <c:v>0.13900000000000001</c:v>
                </c:pt>
                <c:pt idx="1">
                  <c:v>0.14499999999999999</c:v>
                </c:pt>
                <c:pt idx="2">
                  <c:v>0.15</c:v>
                </c:pt>
                <c:pt idx="3">
                  <c:v>0.155</c:v>
                </c:pt>
                <c:pt idx="4">
                  <c:v>0.158</c:v>
                </c:pt>
                <c:pt idx="5">
                  <c:v>0.16400000000000001</c:v>
                </c:pt>
                <c:pt idx="6">
                  <c:v>0.17399999999999999</c:v>
                </c:pt>
                <c:pt idx="7">
                  <c:v>0.18519425328564806</c:v>
                </c:pt>
                <c:pt idx="8">
                  <c:v>0.1968588866673682</c:v>
                </c:pt>
                <c:pt idx="9">
                  <c:v>0.20850697066898874</c:v>
                </c:pt>
              </c:numCache>
            </c:numRef>
          </c:val>
          <c:smooth val="0"/>
          <c:extLst>
            <c:ext xmlns:c16="http://schemas.microsoft.com/office/drawing/2014/chart" uri="{C3380CC4-5D6E-409C-BE32-E72D297353CC}">
              <c16:uniqueId val="{00000011-A943-4CC3-AEA2-E739A55660ED}"/>
            </c:ext>
          </c:extLst>
        </c:ser>
        <c:dLbls>
          <c:showLegendKey val="0"/>
          <c:showVal val="0"/>
          <c:showCatName val="0"/>
          <c:showSerName val="0"/>
          <c:showPercent val="0"/>
          <c:showBubbleSize val="0"/>
        </c:dLbls>
        <c:marker val="1"/>
        <c:smooth val="0"/>
        <c:axId val="214029328"/>
        <c:axId val="214029720"/>
      </c:lineChart>
      <c:catAx>
        <c:axId val="214029328"/>
        <c:scaling>
          <c:orientation val="minMax"/>
        </c:scaling>
        <c:delete val="0"/>
        <c:axPos val="b"/>
        <c:numFmt formatCode="General" sourceLinked="0"/>
        <c:majorTickMark val="out"/>
        <c:minorTickMark val="none"/>
        <c:tickLblPos val="nextTo"/>
        <c:crossAx val="214029720"/>
        <c:crosses val="autoZero"/>
        <c:auto val="1"/>
        <c:lblAlgn val="ctr"/>
        <c:lblOffset val="100"/>
        <c:noMultiLvlLbl val="0"/>
      </c:catAx>
      <c:valAx>
        <c:axId val="214029720"/>
        <c:scaling>
          <c:orientation val="minMax"/>
          <c:max val="0.33000000000000007"/>
          <c:min val="0.12000000000000001"/>
        </c:scaling>
        <c:delete val="0"/>
        <c:axPos val="l"/>
        <c:majorGridlines/>
        <c:minorGridlines>
          <c:spPr>
            <a:ln>
              <a:noFill/>
            </a:ln>
          </c:spPr>
        </c:minorGridlines>
        <c:numFmt formatCode="0.0%" sourceLinked="1"/>
        <c:majorTickMark val="out"/>
        <c:minorTickMark val="none"/>
        <c:tickLblPos val="nextTo"/>
        <c:crossAx val="214029328"/>
        <c:crosses val="autoZero"/>
        <c:crossBetween val="between"/>
        <c:majorUnit val="2.0000000000000004E-2"/>
      </c:valAx>
    </c:plotArea>
    <c:legend>
      <c:legendPos val="r"/>
      <c:layout>
        <c:manualLayout>
          <c:xMode val="edge"/>
          <c:yMode val="edge"/>
          <c:x val="0.84292680312461998"/>
          <c:y val="0"/>
          <c:w val="0.13089433072948339"/>
          <c:h val="0.534814013633782"/>
        </c:manualLayout>
      </c:layout>
      <c:overlay val="0"/>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0.78183</cdr:x>
      <cdr:y>0.41227</cdr:y>
    </cdr:from>
    <cdr:to>
      <cdr:x>0.81464</cdr:x>
      <cdr:y>0.45594</cdr:y>
    </cdr:to>
    <cdr:cxnSp macro="">
      <cdr:nvCxnSpPr>
        <cdr:cNvPr id="3" name="直線矢印コネクタ 2"/>
        <cdr:cNvCxnSpPr/>
      </cdr:nvCxnSpPr>
      <cdr:spPr>
        <a:xfrm xmlns:a="http://schemas.openxmlformats.org/drawingml/2006/main" flipH="1">
          <a:off x="6862317" y="2104232"/>
          <a:ext cx="288032" cy="22284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3" y="4"/>
            <a:ext cx="2949687"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lvl1pPr>
              <a:defRPr sz="1200">
                <a:latin typeface="Arial" panose="020B0604020202020204" pitchFamily="34" charset="0"/>
                <a:ea typeface="ＭＳ Ｐゴシック" panose="020B0600070205080204" pitchFamily="50" charset="-128"/>
              </a:defRPr>
            </a:lvl1pPr>
          </a:lstStyle>
          <a:p>
            <a:endParaRPr lang="en-US" altLang="ja-JP"/>
          </a:p>
        </p:txBody>
      </p:sp>
      <p:sp>
        <p:nvSpPr>
          <p:cNvPr id="115715" name="Rectangle 3"/>
          <p:cNvSpPr>
            <a:spLocks noGrp="1" noChangeArrowheads="1"/>
          </p:cNvSpPr>
          <p:nvPr>
            <p:ph type="dt" sz="quarter" idx="1"/>
          </p:nvPr>
        </p:nvSpPr>
        <p:spPr bwMode="auto">
          <a:xfrm>
            <a:off x="3854322" y="4"/>
            <a:ext cx="2949686"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lvl1pPr algn="r">
              <a:defRPr sz="1200">
                <a:latin typeface="Arial" panose="020B0604020202020204" pitchFamily="34" charset="0"/>
                <a:ea typeface="ＭＳ Ｐゴシック" panose="020B0600070205080204" pitchFamily="50" charset="-128"/>
              </a:defRPr>
            </a:lvl1pPr>
          </a:lstStyle>
          <a:p>
            <a:endParaRPr lang="en-US" altLang="ja-JP"/>
          </a:p>
        </p:txBody>
      </p:sp>
      <p:sp>
        <p:nvSpPr>
          <p:cNvPr id="115716" name="Rectangle 4"/>
          <p:cNvSpPr>
            <a:spLocks noGrp="1" noChangeArrowheads="1"/>
          </p:cNvSpPr>
          <p:nvPr>
            <p:ph type="ftr" sz="quarter" idx="2"/>
          </p:nvPr>
        </p:nvSpPr>
        <p:spPr bwMode="auto">
          <a:xfrm>
            <a:off x="3" y="9440693"/>
            <a:ext cx="2949687"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b" anchorCtr="0" compatLnSpc="1">
            <a:prstTxWarp prst="textNoShape">
              <a:avLst/>
            </a:prstTxWarp>
          </a:bodyPr>
          <a:lstStyle>
            <a:lvl1pPr>
              <a:defRPr sz="1200">
                <a:latin typeface="Arial" panose="020B0604020202020204" pitchFamily="34" charset="0"/>
                <a:ea typeface="ＭＳ Ｐゴシック" panose="020B0600070205080204" pitchFamily="50" charset="-128"/>
              </a:defRPr>
            </a:lvl1pPr>
          </a:lstStyle>
          <a:p>
            <a:endParaRPr lang="en-US" altLang="ja-JP"/>
          </a:p>
        </p:txBody>
      </p:sp>
      <p:sp>
        <p:nvSpPr>
          <p:cNvPr id="115717" name="Rectangle 5"/>
          <p:cNvSpPr>
            <a:spLocks noGrp="1" noChangeArrowheads="1"/>
          </p:cNvSpPr>
          <p:nvPr>
            <p:ph type="sldNum" sz="quarter" idx="3"/>
          </p:nvPr>
        </p:nvSpPr>
        <p:spPr bwMode="auto">
          <a:xfrm>
            <a:off x="3854322" y="9440693"/>
            <a:ext cx="2949686"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b" anchorCtr="0" compatLnSpc="1">
            <a:prstTxWarp prst="textNoShape">
              <a:avLst/>
            </a:prstTxWarp>
          </a:bodyPr>
          <a:lstStyle>
            <a:lvl1pPr algn="r">
              <a:defRPr sz="1200">
                <a:latin typeface="Arial" panose="020B0604020202020204" pitchFamily="34" charset="0"/>
                <a:ea typeface="ＭＳ Ｐゴシック" panose="020B0600070205080204" pitchFamily="50" charset="-128"/>
              </a:defRPr>
            </a:lvl1pPr>
          </a:lstStyle>
          <a:p>
            <a:fld id="{DED505C5-FD2C-42F0-8266-C091D0EF978B}" type="slidenum">
              <a:rPr lang="en-US" altLang="ja-JP"/>
              <a:pPr/>
              <a:t>‹#›</a:t>
            </a:fld>
            <a:endParaRPr lang="en-US" altLang="ja-JP"/>
          </a:p>
        </p:txBody>
      </p:sp>
    </p:spTree>
    <p:extLst>
      <p:ext uri="{BB962C8B-B14F-4D97-AF65-F5344CB8AC3E}">
        <p14:creationId xmlns:p14="http://schemas.microsoft.com/office/powerpoint/2010/main" val="2534545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3" y="4"/>
            <a:ext cx="2949687"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lvl1pPr>
              <a:defRPr sz="1200">
                <a:ea typeface="ＭＳ Ｐゴシック" panose="020B0600070205080204" pitchFamily="50" charset="-128"/>
              </a:defRPr>
            </a:lvl1pPr>
          </a:lstStyle>
          <a:p>
            <a:endParaRPr lang="en-US" altLang="ja-JP"/>
          </a:p>
        </p:txBody>
      </p:sp>
      <p:sp>
        <p:nvSpPr>
          <p:cNvPr id="225283" name="Rectangle 3"/>
          <p:cNvSpPr>
            <a:spLocks noGrp="1" noChangeArrowheads="1"/>
          </p:cNvSpPr>
          <p:nvPr>
            <p:ph type="dt" idx="1"/>
          </p:nvPr>
        </p:nvSpPr>
        <p:spPr bwMode="auto">
          <a:xfrm>
            <a:off x="3855929" y="4"/>
            <a:ext cx="2949687"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lvl1pPr algn="r">
              <a:defRPr sz="1200">
                <a:ea typeface="ＭＳ Ｐゴシック" panose="020B0600070205080204" pitchFamily="50" charset="-128"/>
              </a:defRPr>
            </a:lvl1pPr>
          </a:lstStyle>
          <a:p>
            <a:endParaRPr lang="en-US" altLang="ja-JP"/>
          </a:p>
        </p:txBody>
      </p:sp>
      <p:sp>
        <p:nvSpPr>
          <p:cNvPr id="225284" name="Rectangle 4"/>
          <p:cNvSpPr>
            <a:spLocks noGrp="1" noRot="1" noChangeAspect="1" noChangeArrowheads="1" noTextEdit="1"/>
          </p:cNvSpPr>
          <p:nvPr>
            <p:ph type="sldImg" idx="2"/>
          </p:nvPr>
        </p:nvSpPr>
        <p:spPr bwMode="auto">
          <a:xfrm>
            <a:off x="915988" y="744538"/>
            <a:ext cx="4973637" cy="37290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285" name="Rectangle 5"/>
          <p:cNvSpPr>
            <a:spLocks noGrp="1" noChangeArrowheads="1"/>
          </p:cNvSpPr>
          <p:nvPr>
            <p:ph type="body" sz="quarter" idx="3"/>
          </p:nvPr>
        </p:nvSpPr>
        <p:spPr bwMode="auto">
          <a:xfrm>
            <a:off x="907845" y="4721149"/>
            <a:ext cx="4989928" cy="447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25286" name="Rectangle 6"/>
          <p:cNvSpPr>
            <a:spLocks noGrp="1" noChangeArrowheads="1"/>
          </p:cNvSpPr>
          <p:nvPr>
            <p:ph type="ftr" sz="quarter" idx="4"/>
          </p:nvPr>
        </p:nvSpPr>
        <p:spPr bwMode="auto">
          <a:xfrm>
            <a:off x="3" y="9442295"/>
            <a:ext cx="2949687"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b" anchorCtr="0" compatLnSpc="1">
            <a:prstTxWarp prst="textNoShape">
              <a:avLst/>
            </a:prstTxWarp>
          </a:bodyPr>
          <a:lstStyle>
            <a:lvl1pPr>
              <a:defRPr sz="1200">
                <a:ea typeface="ＭＳ Ｐゴシック" panose="020B0600070205080204" pitchFamily="50" charset="-128"/>
              </a:defRPr>
            </a:lvl1pPr>
          </a:lstStyle>
          <a:p>
            <a:endParaRPr lang="en-US" altLang="ja-JP"/>
          </a:p>
        </p:txBody>
      </p:sp>
      <p:sp>
        <p:nvSpPr>
          <p:cNvPr id="225287" name="Rectangle 7"/>
          <p:cNvSpPr>
            <a:spLocks noGrp="1" noChangeArrowheads="1"/>
          </p:cNvSpPr>
          <p:nvPr>
            <p:ph type="sldNum" sz="quarter" idx="5"/>
          </p:nvPr>
        </p:nvSpPr>
        <p:spPr bwMode="auto">
          <a:xfrm>
            <a:off x="3855929" y="9442295"/>
            <a:ext cx="2949687"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b" anchorCtr="0" compatLnSpc="1">
            <a:prstTxWarp prst="textNoShape">
              <a:avLst/>
            </a:prstTxWarp>
          </a:bodyPr>
          <a:lstStyle>
            <a:lvl1pPr algn="r">
              <a:defRPr sz="1200">
                <a:ea typeface="ＭＳ Ｐゴシック" panose="020B0600070205080204" pitchFamily="50" charset="-128"/>
              </a:defRPr>
            </a:lvl1pPr>
          </a:lstStyle>
          <a:p>
            <a:fld id="{E2367428-342B-4C8C-A887-CB2D115993C8}" type="slidenum">
              <a:rPr lang="en-US" altLang="ja-JP"/>
              <a:pPr/>
              <a:t>‹#›</a:t>
            </a:fld>
            <a:endParaRPr lang="en-US" altLang="ja-JP"/>
          </a:p>
        </p:txBody>
      </p:sp>
    </p:spTree>
    <p:extLst>
      <p:ext uri="{BB962C8B-B14F-4D97-AF65-F5344CB8AC3E}">
        <p14:creationId xmlns:p14="http://schemas.microsoft.com/office/powerpoint/2010/main" val="11052912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7530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10</a:t>
            </a:fld>
            <a:endParaRPr lang="en-US" altLang="ja-JP"/>
          </a:p>
        </p:txBody>
      </p:sp>
    </p:spTree>
    <p:extLst>
      <p:ext uri="{BB962C8B-B14F-4D97-AF65-F5344CB8AC3E}">
        <p14:creationId xmlns:p14="http://schemas.microsoft.com/office/powerpoint/2010/main" val="249273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11</a:t>
            </a:fld>
            <a:endParaRPr lang="en-US" altLang="ja-JP"/>
          </a:p>
        </p:txBody>
      </p:sp>
    </p:spTree>
    <p:extLst>
      <p:ext uri="{BB962C8B-B14F-4D97-AF65-F5344CB8AC3E}">
        <p14:creationId xmlns:p14="http://schemas.microsoft.com/office/powerpoint/2010/main" val="1561835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12</a:t>
            </a:fld>
            <a:endParaRPr lang="en-US" altLang="ja-JP"/>
          </a:p>
        </p:txBody>
      </p:sp>
    </p:spTree>
    <p:extLst>
      <p:ext uri="{BB962C8B-B14F-4D97-AF65-F5344CB8AC3E}">
        <p14:creationId xmlns:p14="http://schemas.microsoft.com/office/powerpoint/2010/main" val="225930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13</a:t>
            </a:fld>
            <a:endParaRPr lang="en-US" altLang="ja-JP"/>
          </a:p>
        </p:txBody>
      </p:sp>
    </p:spTree>
    <p:extLst>
      <p:ext uri="{BB962C8B-B14F-4D97-AF65-F5344CB8AC3E}">
        <p14:creationId xmlns:p14="http://schemas.microsoft.com/office/powerpoint/2010/main" val="205906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14</a:t>
            </a:fld>
            <a:endParaRPr lang="en-US" altLang="ja-JP"/>
          </a:p>
        </p:txBody>
      </p:sp>
    </p:spTree>
    <p:extLst>
      <p:ext uri="{BB962C8B-B14F-4D97-AF65-F5344CB8AC3E}">
        <p14:creationId xmlns:p14="http://schemas.microsoft.com/office/powerpoint/2010/main" val="301235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15</a:t>
            </a:fld>
            <a:endParaRPr lang="en-US" altLang="ja-JP"/>
          </a:p>
        </p:txBody>
      </p:sp>
    </p:spTree>
    <p:extLst>
      <p:ext uri="{BB962C8B-B14F-4D97-AF65-F5344CB8AC3E}">
        <p14:creationId xmlns:p14="http://schemas.microsoft.com/office/powerpoint/2010/main" val="394874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16</a:t>
            </a:fld>
            <a:endParaRPr lang="en-US" altLang="ja-JP"/>
          </a:p>
        </p:txBody>
      </p:sp>
    </p:spTree>
    <p:extLst>
      <p:ext uri="{BB962C8B-B14F-4D97-AF65-F5344CB8AC3E}">
        <p14:creationId xmlns:p14="http://schemas.microsoft.com/office/powerpoint/2010/main" val="1920800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17</a:t>
            </a:fld>
            <a:endParaRPr lang="en-US" altLang="ja-JP"/>
          </a:p>
        </p:txBody>
      </p:sp>
    </p:spTree>
    <p:extLst>
      <p:ext uri="{BB962C8B-B14F-4D97-AF65-F5344CB8AC3E}">
        <p14:creationId xmlns:p14="http://schemas.microsoft.com/office/powerpoint/2010/main" val="216463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18</a:t>
            </a:fld>
            <a:endParaRPr lang="en-US" altLang="ja-JP"/>
          </a:p>
        </p:txBody>
      </p:sp>
    </p:spTree>
    <p:extLst>
      <p:ext uri="{BB962C8B-B14F-4D97-AF65-F5344CB8AC3E}">
        <p14:creationId xmlns:p14="http://schemas.microsoft.com/office/powerpoint/2010/main" val="85158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19</a:t>
            </a:fld>
            <a:endParaRPr lang="en-US" altLang="ja-JP"/>
          </a:p>
        </p:txBody>
      </p:sp>
    </p:spTree>
    <p:extLst>
      <p:ext uri="{BB962C8B-B14F-4D97-AF65-F5344CB8AC3E}">
        <p14:creationId xmlns:p14="http://schemas.microsoft.com/office/powerpoint/2010/main" val="90571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6B4C8B-E3ED-47CF-9945-0B3A8F5E1530}" type="slidenum">
              <a:rPr lang="ja-JP" altLang="en-US" smtClean="0"/>
              <a:pPr>
                <a:defRPr/>
              </a:pPr>
              <a:t>2</a:t>
            </a:fld>
            <a:endParaRPr lang="ja-JP" altLang="en-US"/>
          </a:p>
        </p:txBody>
      </p:sp>
    </p:spTree>
    <p:extLst>
      <p:ext uri="{BB962C8B-B14F-4D97-AF65-F5344CB8AC3E}">
        <p14:creationId xmlns:p14="http://schemas.microsoft.com/office/powerpoint/2010/main" val="197372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20</a:t>
            </a:fld>
            <a:endParaRPr lang="en-US" altLang="ja-JP"/>
          </a:p>
        </p:txBody>
      </p:sp>
    </p:spTree>
    <p:extLst>
      <p:ext uri="{BB962C8B-B14F-4D97-AF65-F5344CB8AC3E}">
        <p14:creationId xmlns:p14="http://schemas.microsoft.com/office/powerpoint/2010/main" val="394941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21</a:t>
            </a:fld>
            <a:endParaRPr lang="en-US" altLang="ja-JP"/>
          </a:p>
        </p:txBody>
      </p:sp>
    </p:spTree>
    <p:extLst>
      <p:ext uri="{BB962C8B-B14F-4D97-AF65-F5344CB8AC3E}">
        <p14:creationId xmlns:p14="http://schemas.microsoft.com/office/powerpoint/2010/main" val="291140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22</a:t>
            </a:fld>
            <a:endParaRPr lang="en-US" altLang="ja-JP"/>
          </a:p>
        </p:txBody>
      </p:sp>
    </p:spTree>
    <p:extLst>
      <p:ext uri="{BB962C8B-B14F-4D97-AF65-F5344CB8AC3E}">
        <p14:creationId xmlns:p14="http://schemas.microsoft.com/office/powerpoint/2010/main" val="153894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23</a:t>
            </a:fld>
            <a:endParaRPr lang="en-US" altLang="ja-JP"/>
          </a:p>
        </p:txBody>
      </p:sp>
    </p:spTree>
    <p:extLst>
      <p:ext uri="{BB962C8B-B14F-4D97-AF65-F5344CB8AC3E}">
        <p14:creationId xmlns:p14="http://schemas.microsoft.com/office/powerpoint/2010/main" val="1224515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24</a:t>
            </a:fld>
            <a:endParaRPr lang="en-US" altLang="ja-JP"/>
          </a:p>
        </p:txBody>
      </p:sp>
    </p:spTree>
    <p:extLst>
      <p:ext uri="{BB962C8B-B14F-4D97-AF65-F5344CB8AC3E}">
        <p14:creationId xmlns:p14="http://schemas.microsoft.com/office/powerpoint/2010/main" val="4274539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25</a:t>
            </a:fld>
            <a:endParaRPr lang="en-US" altLang="ja-JP"/>
          </a:p>
        </p:txBody>
      </p:sp>
    </p:spTree>
    <p:extLst>
      <p:ext uri="{BB962C8B-B14F-4D97-AF65-F5344CB8AC3E}">
        <p14:creationId xmlns:p14="http://schemas.microsoft.com/office/powerpoint/2010/main" val="3660250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26</a:t>
            </a:fld>
            <a:endParaRPr lang="en-US" altLang="ja-JP"/>
          </a:p>
        </p:txBody>
      </p:sp>
    </p:spTree>
    <p:extLst>
      <p:ext uri="{BB962C8B-B14F-4D97-AF65-F5344CB8AC3E}">
        <p14:creationId xmlns:p14="http://schemas.microsoft.com/office/powerpoint/2010/main" val="2203100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27</a:t>
            </a:fld>
            <a:endParaRPr lang="en-US" altLang="ja-JP"/>
          </a:p>
        </p:txBody>
      </p:sp>
    </p:spTree>
    <p:extLst>
      <p:ext uri="{BB962C8B-B14F-4D97-AF65-F5344CB8AC3E}">
        <p14:creationId xmlns:p14="http://schemas.microsoft.com/office/powerpoint/2010/main" val="2166264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28</a:t>
            </a:fld>
            <a:endParaRPr lang="en-US" altLang="ja-JP"/>
          </a:p>
        </p:txBody>
      </p:sp>
    </p:spTree>
    <p:extLst>
      <p:ext uri="{BB962C8B-B14F-4D97-AF65-F5344CB8AC3E}">
        <p14:creationId xmlns:p14="http://schemas.microsoft.com/office/powerpoint/2010/main" val="224595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29</a:t>
            </a:fld>
            <a:endParaRPr lang="en-US" altLang="ja-JP"/>
          </a:p>
        </p:txBody>
      </p:sp>
    </p:spTree>
    <p:extLst>
      <p:ext uri="{BB962C8B-B14F-4D97-AF65-F5344CB8AC3E}">
        <p14:creationId xmlns:p14="http://schemas.microsoft.com/office/powerpoint/2010/main" val="2259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1187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827" indent="-285702">
              <a:defRPr kumimoji="1">
                <a:solidFill>
                  <a:schemeClr val="tx1"/>
                </a:solidFill>
                <a:latin typeface="Arial" pitchFamily="34" charset="0"/>
                <a:ea typeface="ＭＳ Ｐゴシック" pitchFamily="50" charset="-128"/>
              </a:defRPr>
            </a:lvl2pPr>
            <a:lvl3pPr marL="1142812" indent="-228562">
              <a:defRPr kumimoji="1">
                <a:solidFill>
                  <a:schemeClr val="tx1"/>
                </a:solidFill>
                <a:latin typeface="Arial" pitchFamily="34" charset="0"/>
                <a:ea typeface="ＭＳ Ｐゴシック" pitchFamily="50" charset="-128"/>
              </a:defRPr>
            </a:lvl3pPr>
            <a:lvl4pPr marL="1599936" indent="-228562">
              <a:defRPr kumimoji="1">
                <a:solidFill>
                  <a:schemeClr val="tx1"/>
                </a:solidFill>
                <a:latin typeface="Arial" pitchFamily="34" charset="0"/>
                <a:ea typeface="ＭＳ Ｐゴシック" pitchFamily="50" charset="-128"/>
              </a:defRPr>
            </a:lvl4pPr>
            <a:lvl5pPr marL="2057061" indent="-228562">
              <a:defRPr kumimoji="1">
                <a:solidFill>
                  <a:schemeClr val="tx1"/>
                </a:solidFill>
                <a:latin typeface="Arial" pitchFamily="34" charset="0"/>
                <a:ea typeface="ＭＳ Ｐゴシック" pitchFamily="50" charset="-128"/>
              </a:defRPr>
            </a:lvl5pPr>
            <a:lvl6pPr marL="2514186" indent="-228562"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310" indent="-228562"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435" indent="-228562"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560" indent="-228562"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1259042E-AFF3-41A2-8237-99B28DA2141A}" type="slidenum">
              <a:rPr lang="ja-JP" altLang="en-US" smtClean="0">
                <a:solidFill>
                  <a:srgbClr val="000000"/>
                </a:solidFill>
                <a:latin typeface="Calibri" pitchFamily="34" charset="0"/>
              </a:rPr>
              <a:pPr/>
              <a:t>3</a:t>
            </a:fld>
            <a:endParaRPr lang="ja-JP" altLang="en-US" smtClean="0">
              <a:solidFill>
                <a:srgbClr val="000000"/>
              </a:solidFill>
              <a:latin typeface="Calibri" pitchFamily="34" charset="0"/>
            </a:endParaRPr>
          </a:p>
        </p:txBody>
      </p:sp>
      <p:sp>
        <p:nvSpPr>
          <p:cNvPr id="2" name="日付プレースホルダー 1"/>
          <p:cNvSpPr>
            <a:spLocks noGrp="1"/>
          </p:cNvSpPr>
          <p:nvPr>
            <p:ph type="dt" sz="quarter" idx="1"/>
          </p:nvPr>
        </p:nvSpPr>
        <p:spPr/>
        <p:txBody>
          <a:bodyPr/>
          <a:lstStyle/>
          <a:p>
            <a:pPr>
              <a:defRPr/>
            </a:pPr>
            <a:r>
              <a:rPr lang="en-US" altLang="ja-JP">
                <a:solidFill>
                  <a:prstClr val="black"/>
                </a:solidFill>
              </a:rPr>
              <a:t>2014/7/1</a:t>
            </a:r>
            <a:endParaRPr lang="ja-JP" altLang="en-US">
              <a:solidFill>
                <a:prstClr val="black"/>
              </a:solidFill>
            </a:endParaRPr>
          </a:p>
        </p:txBody>
      </p:sp>
      <p:sp>
        <p:nvSpPr>
          <p:cNvPr id="118790" name="ヘッダー プレースホルダー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ＭＳ Ｐゴシック" pitchFamily="50" charset="-128"/>
              </a:defRPr>
            </a:lvl1pPr>
            <a:lvl2pPr marL="742827" indent="-285702">
              <a:defRPr kumimoji="1">
                <a:solidFill>
                  <a:schemeClr val="tx1"/>
                </a:solidFill>
                <a:latin typeface="Arial" pitchFamily="34" charset="0"/>
                <a:ea typeface="ＭＳ Ｐゴシック" pitchFamily="50" charset="-128"/>
              </a:defRPr>
            </a:lvl2pPr>
            <a:lvl3pPr marL="1142812" indent="-228562">
              <a:defRPr kumimoji="1">
                <a:solidFill>
                  <a:schemeClr val="tx1"/>
                </a:solidFill>
                <a:latin typeface="Arial" pitchFamily="34" charset="0"/>
                <a:ea typeface="ＭＳ Ｐゴシック" pitchFamily="50" charset="-128"/>
              </a:defRPr>
            </a:lvl3pPr>
            <a:lvl4pPr marL="1599936" indent="-228562">
              <a:defRPr kumimoji="1">
                <a:solidFill>
                  <a:schemeClr val="tx1"/>
                </a:solidFill>
                <a:latin typeface="Arial" pitchFamily="34" charset="0"/>
                <a:ea typeface="ＭＳ Ｐゴシック" pitchFamily="50" charset="-128"/>
              </a:defRPr>
            </a:lvl4pPr>
            <a:lvl5pPr marL="2057061" indent="-228562">
              <a:defRPr kumimoji="1">
                <a:solidFill>
                  <a:schemeClr val="tx1"/>
                </a:solidFill>
                <a:latin typeface="Arial" pitchFamily="34" charset="0"/>
                <a:ea typeface="ＭＳ Ｐゴシック" pitchFamily="50" charset="-128"/>
              </a:defRPr>
            </a:lvl5pPr>
            <a:lvl6pPr marL="2514186" indent="-228562"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310" indent="-228562"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435" indent="-228562"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560" indent="-228562"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pPr>
            <a:r>
              <a:rPr lang="zh-TW" altLang="en-US" smtClean="0">
                <a:solidFill>
                  <a:srgbClr val="000000"/>
                </a:solidFill>
                <a:latin typeface="Calibri" pitchFamily="34" charset="0"/>
                <a:ea typeface="PMingLiU" pitchFamily="18" charset="-120"/>
              </a:rPr>
              <a:t>丸亀市議会　行政視察資料</a:t>
            </a:r>
            <a:endParaRPr lang="ja-JP" altLang="en-US" smtClean="0">
              <a:solidFill>
                <a:srgbClr val="000000"/>
              </a:solidFill>
              <a:latin typeface="Calibri" pitchFamily="34" charset="0"/>
            </a:endParaRPr>
          </a:p>
        </p:txBody>
      </p:sp>
    </p:spTree>
    <p:extLst>
      <p:ext uri="{BB962C8B-B14F-4D97-AF65-F5344CB8AC3E}">
        <p14:creationId xmlns:p14="http://schemas.microsoft.com/office/powerpoint/2010/main" val="895562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30</a:t>
            </a:fld>
            <a:endParaRPr lang="en-US" altLang="ja-JP"/>
          </a:p>
        </p:txBody>
      </p:sp>
    </p:spTree>
    <p:extLst>
      <p:ext uri="{BB962C8B-B14F-4D97-AF65-F5344CB8AC3E}">
        <p14:creationId xmlns:p14="http://schemas.microsoft.com/office/powerpoint/2010/main" val="2734970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31</a:t>
            </a:fld>
            <a:endParaRPr lang="en-US" altLang="ja-JP"/>
          </a:p>
        </p:txBody>
      </p:sp>
    </p:spTree>
    <p:extLst>
      <p:ext uri="{BB962C8B-B14F-4D97-AF65-F5344CB8AC3E}">
        <p14:creationId xmlns:p14="http://schemas.microsoft.com/office/powerpoint/2010/main" val="2554440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32</a:t>
            </a:fld>
            <a:endParaRPr lang="en-US" altLang="ja-JP"/>
          </a:p>
        </p:txBody>
      </p:sp>
    </p:spTree>
    <p:extLst>
      <p:ext uri="{BB962C8B-B14F-4D97-AF65-F5344CB8AC3E}">
        <p14:creationId xmlns:p14="http://schemas.microsoft.com/office/powerpoint/2010/main" val="2202663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33</a:t>
            </a:fld>
            <a:endParaRPr lang="en-US" altLang="ja-JP"/>
          </a:p>
        </p:txBody>
      </p:sp>
    </p:spTree>
    <p:extLst>
      <p:ext uri="{BB962C8B-B14F-4D97-AF65-F5344CB8AC3E}">
        <p14:creationId xmlns:p14="http://schemas.microsoft.com/office/powerpoint/2010/main" val="3153125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34</a:t>
            </a:fld>
            <a:endParaRPr lang="en-US" altLang="ja-JP"/>
          </a:p>
        </p:txBody>
      </p:sp>
    </p:spTree>
    <p:extLst>
      <p:ext uri="{BB962C8B-B14F-4D97-AF65-F5344CB8AC3E}">
        <p14:creationId xmlns:p14="http://schemas.microsoft.com/office/powerpoint/2010/main" val="2484593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35</a:t>
            </a:fld>
            <a:endParaRPr lang="en-US" altLang="ja-JP"/>
          </a:p>
        </p:txBody>
      </p:sp>
    </p:spTree>
    <p:extLst>
      <p:ext uri="{BB962C8B-B14F-4D97-AF65-F5344CB8AC3E}">
        <p14:creationId xmlns:p14="http://schemas.microsoft.com/office/powerpoint/2010/main" val="291866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6B4C8B-E3ED-47CF-9945-0B3A8F5E1530}" type="slidenum">
              <a:rPr lang="ja-JP" altLang="en-US" smtClean="0"/>
              <a:pPr>
                <a:defRPr/>
              </a:pPr>
              <a:t>4</a:t>
            </a:fld>
            <a:endParaRPr lang="ja-JP" altLang="en-US"/>
          </a:p>
        </p:txBody>
      </p:sp>
    </p:spTree>
    <p:extLst>
      <p:ext uri="{BB962C8B-B14F-4D97-AF65-F5344CB8AC3E}">
        <p14:creationId xmlns:p14="http://schemas.microsoft.com/office/powerpoint/2010/main" val="149868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6B4C8B-E3ED-47CF-9945-0B3A8F5E1530}" type="slidenum">
              <a:rPr lang="ja-JP" altLang="en-US" smtClean="0"/>
              <a:pPr>
                <a:defRPr/>
              </a:pPr>
              <a:t>5</a:t>
            </a:fld>
            <a:endParaRPr lang="ja-JP" altLang="en-US"/>
          </a:p>
        </p:txBody>
      </p:sp>
    </p:spTree>
    <p:extLst>
      <p:ext uri="{BB962C8B-B14F-4D97-AF65-F5344CB8AC3E}">
        <p14:creationId xmlns:p14="http://schemas.microsoft.com/office/powerpoint/2010/main" val="320086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6</a:t>
            </a:fld>
            <a:endParaRPr lang="en-US" altLang="ja-JP"/>
          </a:p>
        </p:txBody>
      </p:sp>
    </p:spTree>
    <p:extLst>
      <p:ext uri="{BB962C8B-B14F-4D97-AF65-F5344CB8AC3E}">
        <p14:creationId xmlns:p14="http://schemas.microsoft.com/office/powerpoint/2010/main" val="179871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6B4C8B-E3ED-47CF-9945-0B3A8F5E1530}" type="slidenum">
              <a:rPr lang="ja-JP" altLang="en-US" smtClean="0"/>
              <a:pPr>
                <a:defRPr/>
              </a:pPr>
              <a:t>7</a:t>
            </a:fld>
            <a:endParaRPr lang="ja-JP" altLang="en-US"/>
          </a:p>
        </p:txBody>
      </p:sp>
    </p:spTree>
    <p:extLst>
      <p:ext uri="{BB962C8B-B14F-4D97-AF65-F5344CB8AC3E}">
        <p14:creationId xmlns:p14="http://schemas.microsoft.com/office/powerpoint/2010/main" val="412763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8</a:t>
            </a:fld>
            <a:endParaRPr lang="en-US" altLang="ja-JP"/>
          </a:p>
        </p:txBody>
      </p:sp>
    </p:spTree>
    <p:extLst>
      <p:ext uri="{BB962C8B-B14F-4D97-AF65-F5344CB8AC3E}">
        <p14:creationId xmlns:p14="http://schemas.microsoft.com/office/powerpoint/2010/main" val="297274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E2367428-342B-4C8C-A887-CB2D115993C8}" type="slidenum">
              <a:rPr lang="en-US" altLang="ja-JP" smtClean="0"/>
              <a:pPr/>
              <a:t>9</a:t>
            </a:fld>
            <a:endParaRPr lang="en-US" altLang="ja-JP"/>
          </a:p>
        </p:txBody>
      </p:sp>
    </p:spTree>
    <p:extLst>
      <p:ext uri="{BB962C8B-B14F-4D97-AF65-F5344CB8AC3E}">
        <p14:creationId xmlns:p14="http://schemas.microsoft.com/office/powerpoint/2010/main" val="335245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4378017F-6F74-4BD7-95B2-7CE2CCEB6BDD}" type="slidenum">
              <a:rPr lang="en-US" altLang="ja-JP" smtClean="0"/>
              <a:pPr/>
              <a:t>‹#›</a:t>
            </a:fld>
            <a:endParaRPr lang="en-US" altLang="ja-JP"/>
          </a:p>
        </p:txBody>
      </p:sp>
    </p:spTree>
    <p:extLst>
      <p:ext uri="{BB962C8B-B14F-4D97-AF65-F5344CB8AC3E}">
        <p14:creationId xmlns:p14="http://schemas.microsoft.com/office/powerpoint/2010/main" val="42366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8069CB4B-065E-483C-9D0A-06171636E263}" type="slidenum">
              <a:rPr lang="en-US" altLang="ja-JP" smtClean="0"/>
              <a:pPr/>
              <a:t>‹#›</a:t>
            </a:fld>
            <a:endParaRPr lang="en-US" altLang="ja-JP"/>
          </a:p>
        </p:txBody>
      </p:sp>
    </p:spTree>
    <p:extLst>
      <p:ext uri="{BB962C8B-B14F-4D97-AF65-F5344CB8AC3E}">
        <p14:creationId xmlns:p14="http://schemas.microsoft.com/office/powerpoint/2010/main" val="365201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06015DD8-A342-4DB7-819F-F3801705E134}" type="slidenum">
              <a:rPr lang="en-US" altLang="ja-JP" smtClean="0"/>
              <a:pPr/>
              <a:t>‹#›</a:t>
            </a:fld>
            <a:endParaRPr lang="en-US" altLang="ja-JP"/>
          </a:p>
        </p:txBody>
      </p:sp>
    </p:spTree>
    <p:extLst>
      <p:ext uri="{BB962C8B-B14F-4D97-AF65-F5344CB8AC3E}">
        <p14:creationId xmlns:p14="http://schemas.microsoft.com/office/powerpoint/2010/main" val="1105444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1182688" y="2017713"/>
            <a:ext cx="7772400" cy="4114800"/>
          </a:xfrm>
        </p:spPr>
        <p:txBody>
          <a:bodyPr/>
          <a:lstStyle/>
          <a:p>
            <a:endParaRPr lang="ja-JP" altLang="en-US"/>
          </a:p>
        </p:txBody>
      </p:sp>
      <p:sp>
        <p:nvSpPr>
          <p:cNvPr id="4" name="日付プレースホルダー 3"/>
          <p:cNvSpPr>
            <a:spLocks noGrp="1"/>
          </p:cNvSpPr>
          <p:nvPr>
            <p:ph type="dt" sz="half" idx="10"/>
          </p:nvPr>
        </p:nvSpPr>
        <p:spPr>
          <a:xfrm>
            <a:off x="1162050" y="6243638"/>
            <a:ext cx="1905000" cy="45720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657600" y="6243638"/>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7042150" y="6243638"/>
            <a:ext cx="1905000" cy="457200"/>
          </a:xfrm>
        </p:spPr>
        <p:txBody>
          <a:bodyPr/>
          <a:lstStyle>
            <a:lvl1pPr>
              <a:defRPr/>
            </a:lvl1pPr>
          </a:lstStyle>
          <a:p>
            <a:fld id="{4F3E32BC-6EEB-4274-8E2C-61F3E7286711}" type="slidenum">
              <a:rPr lang="en-US" altLang="ja-JP"/>
              <a:pPr/>
              <a:t>‹#›</a:t>
            </a:fld>
            <a:endParaRPr lang="en-US" altLang="ja-JP"/>
          </a:p>
        </p:txBody>
      </p:sp>
    </p:spTree>
    <p:extLst>
      <p:ext uri="{BB962C8B-B14F-4D97-AF65-F5344CB8AC3E}">
        <p14:creationId xmlns:p14="http://schemas.microsoft.com/office/powerpoint/2010/main" val="3673237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3115"/>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3007585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125907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3115"/>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224556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381009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6"/>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1" y="2505076"/>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229186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2367882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177594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8BC36503-4E0D-4632-8F8E-D491C0E6ABBC}" type="slidenum">
              <a:rPr lang="en-US" altLang="ja-JP" smtClean="0"/>
              <a:pPr/>
              <a:t>‹#›</a:t>
            </a:fld>
            <a:endParaRPr lang="en-US" altLang="ja-JP"/>
          </a:p>
        </p:txBody>
      </p:sp>
    </p:spTree>
    <p:extLst>
      <p:ext uri="{BB962C8B-B14F-4D97-AF65-F5344CB8AC3E}">
        <p14:creationId xmlns:p14="http://schemas.microsoft.com/office/powerpoint/2010/main" val="4134672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166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7"/>
            <a:ext cx="462915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1758801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166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1342917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2959572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31072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7950D255-78EA-4782-9D26-D10787ACC35D}" type="slidenum">
              <a:rPr lang="en-US" altLang="ja-JP" smtClean="0"/>
              <a:pPr/>
              <a:t>‹#›</a:t>
            </a:fld>
            <a:endParaRPr lang="en-US" altLang="ja-JP"/>
          </a:p>
        </p:txBody>
      </p:sp>
    </p:spTree>
    <p:extLst>
      <p:ext uri="{BB962C8B-B14F-4D97-AF65-F5344CB8AC3E}">
        <p14:creationId xmlns:p14="http://schemas.microsoft.com/office/powerpoint/2010/main" val="143743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7A86A3EF-625F-4183-A10C-8CB2E30ABAB7}" type="slidenum">
              <a:rPr lang="en-US" altLang="ja-JP" smtClean="0"/>
              <a:pPr/>
              <a:t>‹#›</a:t>
            </a:fld>
            <a:endParaRPr lang="en-US" altLang="ja-JP"/>
          </a:p>
        </p:txBody>
      </p:sp>
    </p:spTree>
    <p:extLst>
      <p:ext uri="{BB962C8B-B14F-4D97-AF65-F5344CB8AC3E}">
        <p14:creationId xmlns:p14="http://schemas.microsoft.com/office/powerpoint/2010/main" val="268227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en-US" altLang="ja-JP"/>
          </a:p>
        </p:txBody>
      </p:sp>
      <p:sp>
        <p:nvSpPr>
          <p:cNvPr id="8" name="フッター プレースホルダー 7"/>
          <p:cNvSpPr>
            <a:spLocks noGrp="1"/>
          </p:cNvSpPr>
          <p:nvPr>
            <p:ph type="ftr" sz="quarter" idx="11"/>
          </p:nvPr>
        </p:nvSpPr>
        <p:spPr/>
        <p:txBody>
          <a:bodyPr/>
          <a:lstStyle/>
          <a:p>
            <a:endParaRPr lang="en-US" altLang="ja-JP"/>
          </a:p>
        </p:txBody>
      </p:sp>
      <p:sp>
        <p:nvSpPr>
          <p:cNvPr id="9" name="スライド番号プレースホルダー 8"/>
          <p:cNvSpPr>
            <a:spLocks noGrp="1"/>
          </p:cNvSpPr>
          <p:nvPr>
            <p:ph type="sldNum" sz="quarter" idx="12"/>
          </p:nvPr>
        </p:nvSpPr>
        <p:spPr/>
        <p:txBody>
          <a:bodyPr/>
          <a:lstStyle/>
          <a:p>
            <a:fld id="{2C84ABB3-BA8F-4AB1-8BB1-A873F249AC4A}" type="slidenum">
              <a:rPr lang="en-US" altLang="ja-JP" smtClean="0"/>
              <a:pPr/>
              <a:t>‹#›</a:t>
            </a:fld>
            <a:endParaRPr lang="en-US" altLang="ja-JP"/>
          </a:p>
        </p:txBody>
      </p:sp>
    </p:spTree>
    <p:extLst>
      <p:ext uri="{BB962C8B-B14F-4D97-AF65-F5344CB8AC3E}">
        <p14:creationId xmlns:p14="http://schemas.microsoft.com/office/powerpoint/2010/main" val="189671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en-US" altLang="ja-JP"/>
          </a:p>
        </p:txBody>
      </p:sp>
      <p:sp>
        <p:nvSpPr>
          <p:cNvPr id="4" name="フッター プレースホルダー 3"/>
          <p:cNvSpPr>
            <a:spLocks noGrp="1"/>
          </p:cNvSpPr>
          <p:nvPr>
            <p:ph type="ftr" sz="quarter" idx="11"/>
          </p:nvPr>
        </p:nvSpPr>
        <p:spPr/>
        <p:txBody>
          <a:bodyPr/>
          <a:lstStyle/>
          <a:p>
            <a:endParaRPr lang="en-US" altLang="ja-JP"/>
          </a:p>
        </p:txBody>
      </p:sp>
      <p:sp>
        <p:nvSpPr>
          <p:cNvPr id="5" name="スライド番号プレースホルダー 4"/>
          <p:cNvSpPr>
            <a:spLocks noGrp="1"/>
          </p:cNvSpPr>
          <p:nvPr>
            <p:ph type="sldNum" sz="quarter" idx="12"/>
          </p:nvPr>
        </p:nvSpPr>
        <p:spPr/>
        <p:txBody>
          <a:bodyPr/>
          <a:lstStyle/>
          <a:p>
            <a:fld id="{5A4691F2-B6D4-44DD-AACA-A27C3473771C}" type="slidenum">
              <a:rPr lang="en-US" altLang="ja-JP" smtClean="0"/>
              <a:pPr/>
              <a:t>‹#›</a:t>
            </a:fld>
            <a:endParaRPr lang="en-US" altLang="ja-JP"/>
          </a:p>
        </p:txBody>
      </p:sp>
    </p:spTree>
    <p:extLst>
      <p:ext uri="{BB962C8B-B14F-4D97-AF65-F5344CB8AC3E}">
        <p14:creationId xmlns:p14="http://schemas.microsoft.com/office/powerpoint/2010/main" val="142874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p>
        </p:txBody>
      </p:sp>
      <p:sp>
        <p:nvSpPr>
          <p:cNvPr id="3" name="フッター プレースホルダー 2"/>
          <p:cNvSpPr>
            <a:spLocks noGrp="1"/>
          </p:cNvSpPr>
          <p:nvPr>
            <p:ph type="ftr" sz="quarter" idx="11"/>
          </p:nvPr>
        </p:nvSpPr>
        <p:spPr/>
        <p:txBody>
          <a:bodyPr/>
          <a:lstStyle/>
          <a:p>
            <a:endParaRPr lang="en-US" altLang="ja-JP"/>
          </a:p>
        </p:txBody>
      </p:sp>
      <p:sp>
        <p:nvSpPr>
          <p:cNvPr id="4" name="スライド番号プレースホルダー 3"/>
          <p:cNvSpPr>
            <a:spLocks noGrp="1"/>
          </p:cNvSpPr>
          <p:nvPr>
            <p:ph type="sldNum" sz="quarter" idx="12"/>
          </p:nvPr>
        </p:nvSpPr>
        <p:spPr/>
        <p:txBody>
          <a:bodyPr/>
          <a:lstStyle/>
          <a:p>
            <a:fld id="{3E1C55A9-CDC0-4A7E-9D49-E83D683917F8}" type="slidenum">
              <a:rPr lang="en-US" altLang="ja-JP" smtClean="0"/>
              <a:pPr/>
              <a:t>‹#›</a:t>
            </a:fld>
            <a:endParaRPr lang="en-US" altLang="ja-JP"/>
          </a:p>
        </p:txBody>
      </p:sp>
    </p:spTree>
    <p:extLst>
      <p:ext uri="{BB962C8B-B14F-4D97-AF65-F5344CB8AC3E}">
        <p14:creationId xmlns:p14="http://schemas.microsoft.com/office/powerpoint/2010/main" val="260843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F96A7FFF-357C-4840-B3E1-1ADDDDC7D366}" type="slidenum">
              <a:rPr lang="en-US" altLang="ja-JP" smtClean="0"/>
              <a:pPr/>
              <a:t>‹#›</a:t>
            </a:fld>
            <a:endParaRPr lang="en-US" altLang="ja-JP"/>
          </a:p>
        </p:txBody>
      </p:sp>
    </p:spTree>
    <p:extLst>
      <p:ext uri="{BB962C8B-B14F-4D97-AF65-F5344CB8AC3E}">
        <p14:creationId xmlns:p14="http://schemas.microsoft.com/office/powerpoint/2010/main" val="284081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3EB2277D-C9BB-4318-AEB4-84850265A813}" type="slidenum">
              <a:rPr lang="en-US" altLang="ja-JP" smtClean="0"/>
              <a:pPr/>
              <a:t>‹#›</a:t>
            </a:fld>
            <a:endParaRPr lang="en-US" altLang="ja-JP"/>
          </a:p>
        </p:txBody>
      </p:sp>
    </p:spTree>
    <p:extLst>
      <p:ext uri="{BB962C8B-B14F-4D97-AF65-F5344CB8AC3E}">
        <p14:creationId xmlns:p14="http://schemas.microsoft.com/office/powerpoint/2010/main" val="303927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1FCCF-DA17-41AC-9F84-4970ECE4D1A0}" type="slidenum">
              <a:rPr lang="en-US" altLang="ja-JP" smtClean="0"/>
              <a:pPr/>
              <a:t>‹#›</a:t>
            </a:fld>
            <a:endParaRPr lang="en-US" altLang="ja-JP"/>
          </a:p>
        </p:txBody>
      </p:sp>
    </p:spTree>
    <p:extLst>
      <p:ext uri="{BB962C8B-B14F-4D97-AF65-F5344CB8AC3E}">
        <p14:creationId xmlns:p14="http://schemas.microsoft.com/office/powerpoint/2010/main" val="168476048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623">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6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F9540FA0-FC5F-43A0-A053-E6A4E29F3FDE}" type="slidenum">
              <a:rPr kumimoji="1" lang="ja-JP" altLang="en-US" smtClean="0"/>
              <a:t>‹#›</a:t>
            </a:fld>
            <a:endParaRPr kumimoji="1" lang="ja-JP" altLang="en-US"/>
          </a:p>
        </p:txBody>
      </p:sp>
    </p:spTree>
    <p:extLst>
      <p:ext uri="{BB962C8B-B14F-4D97-AF65-F5344CB8AC3E}">
        <p14:creationId xmlns:p14="http://schemas.microsoft.com/office/powerpoint/2010/main" val="213083545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hdr="0" ftr="0" dt="0"/>
  <p:txStyles>
    <p:titleStyle>
      <a:lvl1pPr algn="l" defTabSz="474779" rtl="0" eaLnBrk="1" latinLnBrk="0" hangingPunct="1">
        <a:lnSpc>
          <a:spcPct val="90000"/>
        </a:lnSpc>
        <a:spcBef>
          <a:spcPct val="0"/>
        </a:spcBef>
        <a:buNone/>
        <a:defRPr kumimoji="1"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kumimoji="1"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kumimoji="1"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kumimoji="1"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9pPr>
    </p:bodyStyle>
    <p:otherStyle>
      <a:defPPr>
        <a:defRPr lang="en-US"/>
      </a:defPPr>
      <a:lvl1pPr marL="0" algn="l" defTabSz="474779" rtl="0" eaLnBrk="1" latinLnBrk="0" hangingPunct="1">
        <a:defRPr kumimoji="1" sz="935" kern="1200">
          <a:solidFill>
            <a:schemeClr val="tx1"/>
          </a:solidFill>
          <a:latin typeface="+mn-lt"/>
          <a:ea typeface="+mn-ea"/>
          <a:cs typeface="+mn-cs"/>
        </a:defRPr>
      </a:lvl1pPr>
      <a:lvl2pPr marL="237390" algn="l" defTabSz="474779" rtl="0" eaLnBrk="1" latinLnBrk="0" hangingPunct="1">
        <a:defRPr kumimoji="1" sz="935" kern="1200">
          <a:solidFill>
            <a:schemeClr val="tx1"/>
          </a:solidFill>
          <a:latin typeface="+mn-lt"/>
          <a:ea typeface="+mn-ea"/>
          <a:cs typeface="+mn-cs"/>
        </a:defRPr>
      </a:lvl2pPr>
      <a:lvl3pPr marL="474779" algn="l" defTabSz="474779" rtl="0" eaLnBrk="1" latinLnBrk="0" hangingPunct="1">
        <a:defRPr kumimoji="1" sz="935" kern="1200">
          <a:solidFill>
            <a:schemeClr val="tx1"/>
          </a:solidFill>
          <a:latin typeface="+mn-lt"/>
          <a:ea typeface="+mn-ea"/>
          <a:cs typeface="+mn-cs"/>
        </a:defRPr>
      </a:lvl3pPr>
      <a:lvl4pPr marL="712169" algn="l" defTabSz="474779" rtl="0" eaLnBrk="1" latinLnBrk="0" hangingPunct="1">
        <a:defRPr kumimoji="1" sz="935" kern="1200">
          <a:solidFill>
            <a:schemeClr val="tx1"/>
          </a:solidFill>
          <a:latin typeface="+mn-lt"/>
          <a:ea typeface="+mn-ea"/>
          <a:cs typeface="+mn-cs"/>
        </a:defRPr>
      </a:lvl4pPr>
      <a:lvl5pPr marL="949559" algn="l" defTabSz="474779" rtl="0" eaLnBrk="1" latinLnBrk="0" hangingPunct="1">
        <a:defRPr kumimoji="1" sz="935" kern="1200">
          <a:solidFill>
            <a:schemeClr val="tx1"/>
          </a:solidFill>
          <a:latin typeface="+mn-lt"/>
          <a:ea typeface="+mn-ea"/>
          <a:cs typeface="+mn-cs"/>
        </a:defRPr>
      </a:lvl5pPr>
      <a:lvl6pPr marL="1186948" algn="l" defTabSz="474779" rtl="0" eaLnBrk="1" latinLnBrk="0" hangingPunct="1">
        <a:defRPr kumimoji="1" sz="935" kern="1200">
          <a:solidFill>
            <a:schemeClr val="tx1"/>
          </a:solidFill>
          <a:latin typeface="+mn-lt"/>
          <a:ea typeface="+mn-ea"/>
          <a:cs typeface="+mn-cs"/>
        </a:defRPr>
      </a:lvl6pPr>
      <a:lvl7pPr marL="1424338" algn="l" defTabSz="474779" rtl="0" eaLnBrk="1" latinLnBrk="0" hangingPunct="1">
        <a:defRPr kumimoji="1" sz="935" kern="1200">
          <a:solidFill>
            <a:schemeClr val="tx1"/>
          </a:solidFill>
          <a:latin typeface="+mn-lt"/>
          <a:ea typeface="+mn-ea"/>
          <a:cs typeface="+mn-cs"/>
        </a:defRPr>
      </a:lvl7pPr>
      <a:lvl8pPr marL="1661728" algn="l" defTabSz="474779" rtl="0" eaLnBrk="1" latinLnBrk="0" hangingPunct="1">
        <a:defRPr kumimoji="1" sz="935" kern="1200">
          <a:solidFill>
            <a:schemeClr val="tx1"/>
          </a:solidFill>
          <a:latin typeface="+mn-lt"/>
          <a:ea typeface="+mn-ea"/>
          <a:cs typeface="+mn-cs"/>
        </a:defRPr>
      </a:lvl8pPr>
      <a:lvl9pPr marL="1899117" algn="l" defTabSz="474779" rtl="0" eaLnBrk="1" latinLnBrk="0" hangingPunct="1">
        <a:defRPr kumimoji="1"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ext Box 17"/>
          <p:cNvSpPr txBox="1">
            <a:spLocks noChangeArrowheads="1"/>
          </p:cNvSpPr>
          <p:nvPr/>
        </p:nvSpPr>
        <p:spPr bwMode="auto">
          <a:xfrm>
            <a:off x="613396" y="2564904"/>
            <a:ext cx="8136904"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pPr>
            <a:r>
              <a:rPr lang="ja-JP" altLang="en-US" sz="5400" dirty="0" smtClean="0">
                <a:latin typeface="ＭＳ Ｐゴシック" panose="020B0600070205080204" pitchFamily="50" charset="-128"/>
                <a:ea typeface="ＭＳ Ｐゴシック" panose="020B0600070205080204" pitchFamily="50" charset="-128"/>
              </a:rPr>
              <a:t>国民健康保険と</a:t>
            </a:r>
            <a:endParaRPr lang="en-US" altLang="ja-JP" sz="5400" dirty="0" smtClean="0">
              <a:latin typeface="ＭＳ Ｐゴシック" panose="020B0600070205080204" pitchFamily="50" charset="-128"/>
              <a:ea typeface="ＭＳ Ｐゴシック" panose="020B0600070205080204" pitchFamily="50" charset="-128"/>
            </a:endParaRPr>
          </a:p>
          <a:p>
            <a:pPr>
              <a:spcBef>
                <a:spcPts val="1200"/>
              </a:spcBef>
            </a:pPr>
            <a:r>
              <a:rPr lang="ja-JP" altLang="en-US" sz="5400" dirty="0" smtClean="0">
                <a:latin typeface="ＭＳ Ｐゴシック" panose="020B0600070205080204" pitchFamily="50" charset="-128"/>
                <a:ea typeface="ＭＳ Ｐゴシック" panose="020B0600070205080204" pitchFamily="50" charset="-128"/>
              </a:rPr>
              <a:t>後期高齢者医療につい</a:t>
            </a:r>
            <a:r>
              <a:rPr lang="ja-JP" altLang="en-US" sz="5400" dirty="0">
                <a:latin typeface="ＭＳ Ｐゴシック" panose="020B0600070205080204" pitchFamily="50" charset="-128"/>
                <a:ea typeface="ＭＳ Ｐゴシック" panose="020B0600070205080204" pitchFamily="50" charset="-128"/>
              </a:rPr>
              <a:t>て</a:t>
            </a:r>
          </a:p>
        </p:txBody>
      </p:sp>
      <p:sp>
        <p:nvSpPr>
          <p:cNvPr id="2069" name="Text Box 21"/>
          <p:cNvSpPr txBox="1">
            <a:spLocks noChangeArrowheads="1"/>
          </p:cNvSpPr>
          <p:nvPr/>
        </p:nvSpPr>
        <p:spPr bwMode="auto">
          <a:xfrm>
            <a:off x="5148263" y="1196975"/>
            <a:ext cx="3602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ea typeface="ＭＳ Ｐゴシック" panose="020B0600070205080204" pitchFamily="50" charset="-128"/>
              </a:rPr>
              <a:t>令和元年１</a:t>
            </a:r>
            <a:r>
              <a:rPr lang="ja-JP" altLang="en-US" sz="2800" dirty="0">
                <a:ea typeface="ＭＳ Ｐゴシック" panose="020B0600070205080204" pitchFamily="50" charset="-128"/>
              </a:rPr>
              <a:t>１</a:t>
            </a:r>
            <a:r>
              <a:rPr lang="ja-JP" altLang="en-US" sz="2800" dirty="0" smtClean="0">
                <a:ea typeface="ＭＳ Ｐゴシック" panose="020B0600070205080204" pitchFamily="50" charset="-128"/>
              </a:rPr>
              <a:t>月２２日</a:t>
            </a:r>
            <a:endParaRPr lang="ja-JP" altLang="en-US" sz="2800" dirty="0">
              <a:ea typeface="ＭＳ Ｐゴシック" panose="020B0600070205080204" pitchFamily="50" charset="-128"/>
            </a:endParaRPr>
          </a:p>
        </p:txBody>
      </p:sp>
      <p:sp>
        <p:nvSpPr>
          <p:cNvPr id="6" name="Text Box 19"/>
          <p:cNvSpPr txBox="1">
            <a:spLocks noChangeArrowheads="1"/>
          </p:cNvSpPr>
          <p:nvPr/>
        </p:nvSpPr>
        <p:spPr bwMode="auto">
          <a:xfrm>
            <a:off x="2339751" y="5526632"/>
            <a:ext cx="46095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3600" dirty="0" smtClean="0">
                <a:latin typeface="ＭＳ Ｐゴシック" panose="020B0600070205080204" pitchFamily="50" charset="-128"/>
                <a:ea typeface="ＭＳ Ｐゴシック" panose="020B0600070205080204" pitchFamily="50" charset="-128"/>
              </a:rPr>
              <a:t>三田市国保医療課</a:t>
            </a:r>
            <a:endParaRPr lang="en-US" altLang="ja-JP" sz="3600" dirty="0" smtClean="0">
              <a:latin typeface="ＭＳ Ｐゴシック" panose="020B0600070205080204" pitchFamily="50" charset="-128"/>
              <a:ea typeface="ＭＳ Ｐゴシック" panose="020B0600070205080204" pitchFamily="50" charset="-128"/>
            </a:endParaRPr>
          </a:p>
        </p:txBody>
      </p:sp>
      <p:pic>
        <p:nvPicPr>
          <p:cNvPr id="205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2759"/>
            <a:ext cx="1000125" cy="14001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4378017F-6F74-4BD7-95B2-7CE2CCEB6BDD}" type="slidenum">
              <a:rPr lang="en-US" altLang="ja-JP" smtClean="0"/>
              <a:pPr/>
              <a:t>1</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764704"/>
            <a:ext cx="7886700" cy="687610"/>
          </a:xfrm>
        </p:spPr>
        <p:txBody>
          <a:bodyPr>
            <a:normAutofit fontScale="90000"/>
          </a:bodyPr>
          <a:lstStyle/>
          <a:p>
            <a:r>
              <a:rPr lang="ja-JP" altLang="en-US" dirty="0" smtClean="0">
                <a:latin typeface="ＭＳ Ｐゴシック" panose="020B0600070205080204" pitchFamily="50" charset="-128"/>
                <a:ea typeface="ＭＳ Ｐゴシック" panose="020B0600070205080204" pitchFamily="50" charset="-128"/>
              </a:rPr>
              <a:t>■運営</a:t>
            </a:r>
            <a:r>
              <a:rPr lang="ja-JP" altLang="en-US" dirty="0">
                <a:latin typeface="ＭＳ Ｐゴシック" panose="020B0600070205080204" pitchFamily="50" charset="-128"/>
                <a:ea typeface="ＭＳ Ｐゴシック" panose="020B0600070205080204" pitchFamily="50" charset="-128"/>
              </a:rPr>
              <a:t>主体</a:t>
            </a:r>
          </a:p>
        </p:txBody>
      </p:sp>
      <p:graphicFrame>
        <p:nvGraphicFramePr>
          <p:cNvPr id="4" name="表 3"/>
          <p:cNvGraphicFramePr>
            <a:graphicFrameLocks noGrp="1"/>
          </p:cNvGraphicFramePr>
          <p:nvPr>
            <p:extLst>
              <p:ext uri="{D42A27DB-BD31-4B8C-83A1-F6EECF244321}">
                <p14:modId xmlns:p14="http://schemas.microsoft.com/office/powerpoint/2010/main" val="2372789266"/>
              </p:ext>
            </p:extLst>
          </p:nvPr>
        </p:nvGraphicFramePr>
        <p:xfrm>
          <a:off x="683568" y="1988840"/>
          <a:ext cx="7831781" cy="3107544"/>
        </p:xfrm>
        <a:graphic>
          <a:graphicData uri="http://schemas.openxmlformats.org/drawingml/2006/table">
            <a:tbl>
              <a:tblPr firstRow="1" firstCol="1" bandRow="1"/>
              <a:tblGrid>
                <a:gridCol w="2088232">
                  <a:extLst>
                    <a:ext uri="{9D8B030D-6E8A-4147-A177-3AD203B41FA5}">
                      <a16:colId xmlns:a16="http://schemas.microsoft.com/office/drawing/2014/main" val="2843215620"/>
                    </a:ext>
                  </a:extLst>
                </a:gridCol>
                <a:gridCol w="5743549">
                  <a:extLst>
                    <a:ext uri="{9D8B030D-6E8A-4147-A177-3AD203B41FA5}">
                      <a16:colId xmlns:a16="http://schemas.microsoft.com/office/drawing/2014/main" val="768523337"/>
                    </a:ext>
                  </a:extLst>
                </a:gridCol>
              </a:tblGrid>
              <a:tr h="792088">
                <a:tc>
                  <a:txBody>
                    <a:bodyPr/>
                    <a:lstStyle/>
                    <a:p>
                      <a:pPr algn="ctr">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対象者</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運営主体</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2985684327"/>
                  </a:ext>
                </a:extLst>
              </a:tr>
              <a:tr h="1157728">
                <a:tc>
                  <a:txBody>
                    <a:bodyPr/>
                    <a:lstStyle/>
                    <a:p>
                      <a:pPr algn="ctr">
                        <a:spcAft>
                          <a:spcPts val="0"/>
                        </a:spcAft>
                      </a:pP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国民健康</a:t>
                      </a:r>
                      <a:endParaRPr lang="en-US" alt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保険</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sz="36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三田市</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（兵庫県との共同事業）</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404668"/>
                  </a:ext>
                </a:extLst>
              </a:tr>
              <a:tr h="1157728">
                <a:tc>
                  <a:txBody>
                    <a:bodyPr/>
                    <a:lstStyle/>
                    <a:p>
                      <a:pPr algn="ctr">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後期高齢者</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sz="32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広域連合（都道府県単位</a:t>
                      </a:r>
                      <a:r>
                        <a:rPr lang="ja-JP" sz="3200" kern="0" dirty="0" smtClean="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en-US" altLang="ja-JP" sz="3200" kern="0" dirty="0" smtClean="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spcAft>
                          <a:spcPts val="0"/>
                        </a:spcAft>
                      </a:pP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各市町</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では窓口受付業務のみ</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306384"/>
                  </a:ext>
                </a:extLst>
              </a:tr>
            </a:tbl>
          </a:graphicData>
        </a:graphic>
      </p:graphicFrame>
      <p:sp>
        <p:nvSpPr>
          <p:cNvPr id="6" name="スライド番号プレースホルダー 5"/>
          <p:cNvSpPr>
            <a:spLocks noGrp="1"/>
          </p:cNvSpPr>
          <p:nvPr>
            <p:ph type="sldNum" sz="quarter" idx="12"/>
          </p:nvPr>
        </p:nvSpPr>
        <p:spPr/>
        <p:txBody>
          <a:bodyPr/>
          <a:lstStyle/>
          <a:p>
            <a:fld id="{5A4691F2-B6D4-44DD-AACA-A27C3473771C}" type="slidenum">
              <a:rPr lang="en-US" altLang="ja-JP" smtClean="0"/>
              <a:pPr/>
              <a:t>10</a:t>
            </a:fld>
            <a:endParaRPr lang="en-US" altLang="ja-JP"/>
          </a:p>
        </p:txBody>
      </p:sp>
    </p:spTree>
    <p:extLst>
      <p:ext uri="{BB962C8B-B14F-4D97-AF65-F5344CB8AC3E}">
        <p14:creationId xmlns:p14="http://schemas.microsoft.com/office/powerpoint/2010/main" val="2304047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01556844"/>
              </p:ext>
            </p:extLst>
          </p:nvPr>
        </p:nvGraphicFramePr>
        <p:xfrm>
          <a:off x="1524000" y="1397000"/>
          <a:ext cx="6096000" cy="11125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428641359"/>
                    </a:ext>
                  </a:extLst>
                </a:gridCol>
                <a:gridCol w="3048000">
                  <a:extLst>
                    <a:ext uri="{9D8B030D-6E8A-4147-A177-3AD203B41FA5}">
                      <a16:colId xmlns:a16="http://schemas.microsoft.com/office/drawing/2014/main" val="745609540"/>
                    </a:ext>
                  </a:extLst>
                </a:gridCol>
              </a:tblGrid>
              <a:tr h="37084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912575976"/>
                  </a:ext>
                </a:extLst>
              </a:tr>
              <a:tr h="370840">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864919598"/>
                  </a:ext>
                </a:extLst>
              </a:tr>
              <a:tr h="37084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547218631"/>
                  </a:ext>
                </a:extLst>
              </a:tr>
            </a:tbl>
          </a:graphicData>
        </a:graphic>
      </p:graphicFrame>
      <p:sp>
        <p:nvSpPr>
          <p:cNvPr id="9" name="テキスト ボックス 8"/>
          <p:cNvSpPr txBox="1"/>
          <p:nvPr/>
        </p:nvSpPr>
        <p:spPr>
          <a:xfrm>
            <a:off x="661797" y="732329"/>
            <a:ext cx="6840761" cy="584775"/>
          </a:xfrm>
          <a:prstGeom prst="rect">
            <a:avLst/>
          </a:prstGeom>
          <a:noFill/>
        </p:spPr>
        <p:txBody>
          <a:bodyPr wrap="square" rtlCol="0">
            <a:spAutoFit/>
          </a:bodyPr>
          <a:lstStyle/>
          <a:p>
            <a:r>
              <a:rPr kumimoji="1" lang="ja-JP" altLang="en-US" dirty="0" smtClean="0">
                <a:latin typeface="ＭＳ Ｐゴシック" panose="020B0600070205080204" pitchFamily="50" charset="-128"/>
                <a:ea typeface="ＭＳ Ｐゴシック" panose="020B0600070205080204" pitchFamily="50" charset="-128"/>
              </a:rPr>
              <a:t>■対象者</a:t>
            </a:r>
            <a:endParaRPr kumimoji="1" lang="ja-JP" altLang="en-US" dirty="0">
              <a:latin typeface="ＭＳ Ｐゴシック" panose="020B0600070205080204" pitchFamily="50" charset="-128"/>
              <a:ea typeface="ＭＳ Ｐゴシック" panose="020B060007020508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359775844"/>
              </p:ext>
            </p:extLst>
          </p:nvPr>
        </p:nvGraphicFramePr>
        <p:xfrm>
          <a:off x="665617" y="1484784"/>
          <a:ext cx="7776863" cy="3813784"/>
        </p:xfrm>
        <a:graphic>
          <a:graphicData uri="http://schemas.openxmlformats.org/drawingml/2006/table">
            <a:tbl>
              <a:tblPr firstRow="1" firstCol="1" bandRow="1"/>
              <a:tblGrid>
                <a:gridCol w="2177522">
                  <a:extLst>
                    <a:ext uri="{9D8B030D-6E8A-4147-A177-3AD203B41FA5}">
                      <a16:colId xmlns:a16="http://schemas.microsoft.com/office/drawing/2014/main" val="619933511"/>
                    </a:ext>
                  </a:extLst>
                </a:gridCol>
                <a:gridCol w="5599341">
                  <a:extLst>
                    <a:ext uri="{9D8B030D-6E8A-4147-A177-3AD203B41FA5}">
                      <a16:colId xmlns:a16="http://schemas.microsoft.com/office/drawing/2014/main" val="1709092832"/>
                    </a:ext>
                  </a:extLst>
                </a:gridCol>
              </a:tblGrid>
              <a:tr h="2376264">
                <a:tc>
                  <a:txBody>
                    <a:bodyPr/>
                    <a:lstStyle/>
                    <a:p>
                      <a:pPr algn="l">
                        <a:lnSpc>
                          <a:spcPct val="125000"/>
                        </a:lnSpc>
                        <a:spcAft>
                          <a:spcPts val="0"/>
                        </a:spcAft>
                      </a:pPr>
                      <a:r>
                        <a:rPr lang="ja-JP" altLang="en-US" sz="2800" b="1"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800" b="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国民健康</a:t>
                      </a:r>
                      <a:endParaRPr lang="en-US" altLang="ja-JP" sz="2800" b="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25000"/>
                        </a:lnSpc>
                        <a:spcAft>
                          <a:spcPts val="0"/>
                        </a:spcAft>
                      </a:pPr>
                      <a:r>
                        <a:rPr lang="ja-JP" altLang="en-US" sz="2800" b="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　保険</a:t>
                      </a:r>
                      <a:endParaRPr lang="ja-JP" sz="28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職場の健康保険（健康保険組合や共済組合など）、後期高齢者医療制度に加入している人、生活保護を受けている人を除くすべての人</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175165"/>
                  </a:ext>
                </a:extLst>
              </a:tr>
              <a:tr h="1437520">
                <a:tc>
                  <a:txBody>
                    <a:bodyPr/>
                    <a:lstStyle/>
                    <a:p>
                      <a:pPr algn="ctr">
                        <a:lnSpc>
                          <a:spcPct val="125000"/>
                        </a:lnSpc>
                        <a:spcAft>
                          <a:spcPts val="0"/>
                        </a:spcAft>
                      </a:pPr>
                      <a:r>
                        <a:rPr lang="ja-JP" sz="28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後期高齢者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７５歳以上（６５歳～７４歳で一定以上の障害がある人を含む</a:t>
                      </a:r>
                      <a:r>
                        <a:rPr lang="ja-JP"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の人</a:t>
                      </a:r>
                      <a:endParaRPr lang="en-US" altLang="ja-JP"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ct val="125000"/>
                        </a:lnSpc>
                        <a:spcAft>
                          <a:spcPts val="0"/>
                        </a:spcAft>
                      </a:pPr>
                      <a:r>
                        <a:rPr lang="en-US" altLang="ja-JP" sz="1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※75</a:t>
                      </a:r>
                      <a:r>
                        <a:rPr lang="ja-JP" altLang="en-US" sz="1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歳の誕生日から</a:t>
                      </a:r>
                      <a:endParaRPr 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524648"/>
                  </a:ext>
                </a:extLst>
              </a:tr>
            </a:tbl>
          </a:graphicData>
        </a:graphic>
      </p:graphicFrame>
      <p:sp>
        <p:nvSpPr>
          <p:cNvPr id="3" name="スライド番号プレースホルダー 2"/>
          <p:cNvSpPr>
            <a:spLocks noGrp="1"/>
          </p:cNvSpPr>
          <p:nvPr>
            <p:ph type="sldNum" sz="quarter" idx="12"/>
          </p:nvPr>
        </p:nvSpPr>
        <p:spPr/>
        <p:txBody>
          <a:bodyPr/>
          <a:lstStyle/>
          <a:p>
            <a:fld id="{8BC36503-4E0D-4632-8F8E-D491C0E6ABBC}" type="slidenum">
              <a:rPr lang="en-US" altLang="ja-JP" smtClean="0"/>
              <a:pPr/>
              <a:t>11</a:t>
            </a:fld>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9664" y="6381328"/>
            <a:ext cx="3024336" cy="261610"/>
          </a:xfrm>
          <a:prstGeom prst="rect">
            <a:avLst/>
          </a:prstGeom>
          <a:noFill/>
        </p:spPr>
        <p:txBody>
          <a:bodyPr wrap="square" rtlCol="0">
            <a:spAutoFit/>
          </a:bodyPr>
          <a:lstStyle/>
          <a:p>
            <a:r>
              <a:rPr lang="ja-JP" altLang="en-US" sz="1100" dirty="0" smtClean="0">
                <a:latin typeface="+mj-ea"/>
                <a:ea typeface="+mj-ea"/>
              </a:rPr>
              <a:t>出典「国保のすがた」（国民健康保険中央会）</a:t>
            </a:r>
            <a:endParaRPr kumimoji="1" lang="ja-JP" altLang="en-US" sz="1100" dirty="0">
              <a:latin typeface="+mj-ea"/>
              <a:ea typeface="+mj-ea"/>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980728"/>
            <a:ext cx="7515968" cy="5400600"/>
          </a:xfrm>
          <a:prstGeom prst="rect">
            <a:avLst/>
          </a:prstGeom>
        </p:spPr>
      </p:pic>
      <p:sp>
        <p:nvSpPr>
          <p:cNvPr id="4" name="テキスト ボックス 3"/>
          <p:cNvSpPr txBox="1"/>
          <p:nvPr/>
        </p:nvSpPr>
        <p:spPr>
          <a:xfrm>
            <a:off x="2151746" y="188640"/>
            <a:ext cx="5184576" cy="954107"/>
          </a:xfrm>
          <a:prstGeom prst="rect">
            <a:avLst/>
          </a:prstGeom>
          <a:noFill/>
        </p:spPr>
        <p:txBody>
          <a:bodyPr wrap="square" rtlCol="0">
            <a:spAutoFit/>
          </a:bodyPr>
          <a:lstStyle/>
          <a:p>
            <a:r>
              <a:rPr kumimoji="1" lang="ja-JP" altLang="en-US" dirty="0" smtClean="0"/>
              <a:t>医療保険制度の加入者数等</a:t>
            </a:r>
            <a:endParaRPr kumimoji="1" lang="en-US" altLang="ja-JP" dirty="0" smtClean="0"/>
          </a:p>
          <a:p>
            <a:r>
              <a:rPr kumimoji="1" lang="ja-JP" altLang="en-US" sz="2400" dirty="0" smtClean="0"/>
              <a:t>（平成２８年３月末現在）</a:t>
            </a:r>
            <a:endParaRPr kumimoji="1" lang="ja-JP" altLang="en-US" sz="2400" dirty="0"/>
          </a:p>
        </p:txBody>
      </p:sp>
      <p:sp>
        <p:nvSpPr>
          <p:cNvPr id="6" name="スライド番号プレースホルダー 5"/>
          <p:cNvSpPr>
            <a:spLocks noGrp="1"/>
          </p:cNvSpPr>
          <p:nvPr>
            <p:ph type="sldNum" sz="quarter" idx="12"/>
          </p:nvPr>
        </p:nvSpPr>
        <p:spPr/>
        <p:txBody>
          <a:bodyPr/>
          <a:lstStyle/>
          <a:p>
            <a:fld id="{3E1C55A9-CDC0-4A7E-9D49-E83D683917F8}" type="slidenum">
              <a:rPr lang="en-US" altLang="ja-JP" smtClean="0"/>
              <a:pPr/>
              <a:t>12</a:t>
            </a:fld>
            <a:endParaRPr lang="en-US" altLang="ja-JP"/>
          </a:p>
        </p:txBody>
      </p:sp>
    </p:spTree>
    <p:extLst>
      <p:ext uri="{BB962C8B-B14F-4D97-AF65-F5344CB8AC3E}">
        <p14:creationId xmlns:p14="http://schemas.microsoft.com/office/powerpoint/2010/main" val="3504878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052736"/>
            <a:ext cx="3240360" cy="4544173"/>
          </a:xfrm>
          <a:prstGeom prst="rect">
            <a:avLst/>
          </a:prstGeom>
        </p:spPr>
      </p:pic>
      <p:sp>
        <p:nvSpPr>
          <p:cNvPr id="9" name="タイトル 8"/>
          <p:cNvSpPr txBox="1">
            <a:spLocks noGrp="1"/>
          </p:cNvSpPr>
          <p:nvPr>
            <p:ph type="title"/>
          </p:nvPr>
        </p:nvSpPr>
        <p:spPr>
          <a:xfrm>
            <a:off x="859938" y="3096635"/>
            <a:ext cx="3178696" cy="369332"/>
          </a:xfrm>
          <a:prstGeom prst="rect">
            <a:avLst/>
          </a:prstGeom>
          <a:noFill/>
        </p:spPr>
        <p:txBody>
          <a:bodyPr wrap="square" rtlCol="0">
            <a:spAutoFit/>
          </a:bodyPr>
          <a:lstStyle/>
          <a:p>
            <a:pPr lvl="0">
              <a:spcAft>
                <a:spcPts val="0"/>
              </a:spcAft>
            </a:pPr>
            <a:r>
              <a:rPr lang="ja-JP" altLang="en-US" sz="1800" b="1"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国民健康保険　被保険者証</a:t>
            </a:r>
            <a:r>
              <a:rPr lang="ja-JP" altLang="en-US"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a:t>
            </a:r>
            <a:endPar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endParaRPr>
          </a:p>
        </p:txBody>
      </p:sp>
      <p:sp>
        <p:nvSpPr>
          <p:cNvPr id="10" name="タイトル 8"/>
          <p:cNvSpPr txBox="1">
            <a:spLocks/>
          </p:cNvSpPr>
          <p:nvPr/>
        </p:nvSpPr>
        <p:spPr>
          <a:xfrm>
            <a:off x="859938" y="5873982"/>
            <a:ext cx="3178696" cy="64633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1800" b="1"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国民健康保険　高齢受給者証</a:t>
            </a:r>
            <a:endParaRPr lang="en-US" altLang="ja-JP" sz="1800" b="1"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endParaRPr>
          </a:p>
          <a:p>
            <a:pPr fontAlgn="auto">
              <a:spcAft>
                <a:spcPts val="0"/>
              </a:spcAft>
            </a:pPr>
            <a:r>
              <a:rPr lang="ja-JP" altLang="en-US"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a:t>
            </a:r>
            <a:r>
              <a:rPr lang="en-US" altLang="ja-JP"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70</a:t>
            </a:r>
            <a:r>
              <a:rPr lang="ja-JP" altLang="en-US"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歳～</a:t>
            </a:r>
            <a:r>
              <a:rPr lang="en-US" altLang="ja-JP"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74</a:t>
            </a:r>
            <a:r>
              <a:rPr lang="ja-JP" altLang="en-US"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歳まで）　　</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a:t>
            </a:r>
            <a:endPar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endParaRPr>
          </a:p>
        </p:txBody>
      </p:sp>
      <p:sp>
        <p:nvSpPr>
          <p:cNvPr id="11" name="タイトル 8"/>
          <p:cNvSpPr txBox="1">
            <a:spLocks/>
          </p:cNvSpPr>
          <p:nvPr/>
        </p:nvSpPr>
        <p:spPr>
          <a:xfrm>
            <a:off x="5106888" y="5759190"/>
            <a:ext cx="3178696" cy="64633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1800" b="1"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後期高齢者</a:t>
            </a:r>
            <a:r>
              <a:rPr lang="ja-JP" altLang="en-US" sz="1800" b="1" kern="0" dirty="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医療</a:t>
            </a:r>
            <a:r>
              <a:rPr lang="ja-JP" altLang="en-US" sz="1800" b="1"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被保険者証</a:t>
            </a:r>
            <a:endParaRPr lang="en-US" altLang="ja-JP" sz="1800" b="1"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endParaRPr>
          </a:p>
          <a:p>
            <a:pPr fontAlgn="auto">
              <a:spcAft>
                <a:spcPts val="0"/>
              </a:spcAft>
            </a:pPr>
            <a:r>
              <a:rPr lang="ja-JP" altLang="en-US"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a:t>
            </a:r>
            <a:r>
              <a:rPr lang="en-US" altLang="ja-JP"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75</a:t>
            </a:r>
            <a:r>
              <a:rPr lang="ja-JP" altLang="en-US"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歳以上）　　</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a:t>
            </a:r>
            <a:endPar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endParaRPr>
          </a:p>
        </p:txBody>
      </p:sp>
      <p:sp>
        <p:nvSpPr>
          <p:cNvPr id="12" name="タイトル 8"/>
          <p:cNvSpPr txBox="1">
            <a:spLocks/>
          </p:cNvSpPr>
          <p:nvPr/>
        </p:nvSpPr>
        <p:spPr>
          <a:xfrm>
            <a:off x="1835696" y="269785"/>
            <a:ext cx="5545302"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2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保険証・高齢受給者証</a:t>
            </a:r>
            <a:r>
              <a:rPr lang="ja-JP" altLang="en-US"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a:t>
            </a:r>
            <a:endPar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5A4691F2-B6D4-44DD-AACA-A27C3473771C}" type="slidenum">
              <a:rPr lang="en-US" altLang="ja-JP" smtClean="0"/>
              <a:pPr/>
              <a:t>13</a:t>
            </a:fld>
            <a:endParaRPr lang="en-US" altLang="ja-JP"/>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73" y="1081728"/>
            <a:ext cx="3250030" cy="1957511"/>
          </a:xfrm>
          <a:prstGeom prst="rect">
            <a:avLst/>
          </a:prstGeom>
          <a:ln>
            <a:solidFill>
              <a:schemeClr val="accent1"/>
            </a:solidFill>
          </a:ln>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23" y="3848042"/>
            <a:ext cx="3272837" cy="2020554"/>
          </a:xfrm>
          <a:prstGeom prst="rect">
            <a:avLst/>
          </a:prstGeom>
        </p:spPr>
      </p:pic>
    </p:spTree>
    <p:extLst>
      <p:ext uri="{BB962C8B-B14F-4D97-AF65-F5344CB8AC3E}">
        <p14:creationId xmlns:p14="http://schemas.microsoft.com/office/powerpoint/2010/main" val="136210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1162353"/>
              </p:ext>
            </p:extLst>
          </p:nvPr>
        </p:nvGraphicFramePr>
        <p:xfrm>
          <a:off x="467544" y="1628800"/>
          <a:ext cx="8280920" cy="4464496"/>
        </p:xfrm>
        <a:graphic>
          <a:graphicData uri="http://schemas.openxmlformats.org/drawingml/2006/table">
            <a:tbl>
              <a:tblPr firstRow="1" firstCol="1" bandRow="1"/>
              <a:tblGrid>
                <a:gridCol w="2042819">
                  <a:extLst>
                    <a:ext uri="{9D8B030D-6E8A-4147-A177-3AD203B41FA5}">
                      <a16:colId xmlns:a16="http://schemas.microsoft.com/office/drawing/2014/main" val="69111432"/>
                    </a:ext>
                  </a:extLst>
                </a:gridCol>
                <a:gridCol w="1944128">
                  <a:extLst>
                    <a:ext uri="{9D8B030D-6E8A-4147-A177-3AD203B41FA5}">
                      <a16:colId xmlns:a16="http://schemas.microsoft.com/office/drawing/2014/main" val="2265559349"/>
                    </a:ext>
                  </a:extLst>
                </a:gridCol>
                <a:gridCol w="4293973">
                  <a:extLst>
                    <a:ext uri="{9D8B030D-6E8A-4147-A177-3AD203B41FA5}">
                      <a16:colId xmlns:a16="http://schemas.microsoft.com/office/drawing/2014/main" val="1255095125"/>
                    </a:ext>
                  </a:extLst>
                </a:gridCol>
              </a:tblGrid>
              <a:tr h="661228">
                <a:tc gridSpan="2">
                  <a:txBody>
                    <a:bodyPr/>
                    <a:lstStyle/>
                    <a:p>
                      <a:pPr algn="ctr">
                        <a:spcAft>
                          <a:spcPts val="0"/>
                        </a:spcAft>
                      </a:pPr>
                      <a:r>
                        <a:rPr lang="ja-JP" sz="2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対象者</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pPr algn="ctr">
                        <a:spcAft>
                          <a:spcPts val="0"/>
                        </a:spcAft>
                      </a:pP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spcAft>
                          <a:spcPts val="0"/>
                        </a:spcAft>
                      </a:pPr>
                      <a:r>
                        <a:rPr lang="ja-JP" altLang="en-US" sz="28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負担割合</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3726987892"/>
                  </a:ext>
                </a:extLst>
              </a:tr>
              <a:tr h="1299548">
                <a:tc rowSpan="2">
                  <a:txBody>
                    <a:bodyPr/>
                    <a:lstStyle/>
                    <a:p>
                      <a:pPr algn="l">
                        <a:spcAft>
                          <a:spcPts val="0"/>
                        </a:spcAft>
                      </a:pP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国民健康</a:t>
                      </a:r>
                      <a:endParaRPr lang="en-US" alt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spcAft>
                          <a:spcPts val="0"/>
                        </a:spcAft>
                      </a:pP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保険</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義務教育</a:t>
                      </a:r>
                      <a:endParaRPr lang="en-US" altLang="ja-JP" sz="24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en-US" sz="24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就学後から</a:t>
                      </a:r>
                      <a:endParaRPr lang="en-US" altLang="ja-JP" sz="24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en-US" sz="24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７０歳未満</a:t>
                      </a:r>
                      <a:endParaRPr 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３割</a:t>
                      </a:r>
                      <a:endParaRPr lang="en-US" alt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spcAft>
                          <a:spcPts val="0"/>
                        </a:spcAft>
                      </a:pP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義務教育就学前は２割</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358598"/>
                  </a:ext>
                </a:extLst>
              </a:tr>
              <a:tr h="1181194">
                <a:tc vMerge="1">
                  <a:txBody>
                    <a:bodyPr/>
                    <a:lstStyle/>
                    <a:p>
                      <a:pPr algn="l">
                        <a:spcAft>
                          <a:spcPts val="0"/>
                        </a:spcAft>
                      </a:pP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高齢受給者</a:t>
                      </a:r>
                      <a:endParaRPr lang="en-US" altLang="ja-JP" sz="24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r>
                        <a:rPr lang="ja-JP" altLang="en-US" sz="24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７０歳以上</a:t>
                      </a:r>
                      <a:endParaRPr lang="en-US" altLang="ja-JP" sz="24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r>
                        <a:rPr lang="ja-JP" altLang="en-US" sz="24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７４歳未満</a:t>
                      </a:r>
                      <a:endParaRPr 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2800" kern="0" dirty="0" smtClean="0">
                          <a:solidFill>
                            <a:srgbClr val="000000"/>
                          </a:solidFill>
                          <a:effectLst/>
                          <a:latin typeface="ＭＳ Ｐゴシック" panose="020B0600070205080204" pitchFamily="50" charset="-128"/>
                          <a:ea typeface="+mn-ea"/>
                          <a:cs typeface="ＭＳ Ｐゴシック" panose="020B0600070205080204" pitchFamily="50" charset="-128"/>
                        </a:rPr>
                        <a:t>２割</a:t>
                      </a:r>
                      <a:r>
                        <a:rPr lang="ja-JP" altLang="en-US" sz="2800" kern="0" baseline="0" dirty="0" smtClean="0">
                          <a:solidFill>
                            <a:srgbClr val="000000"/>
                          </a:solidFill>
                          <a:effectLst/>
                          <a:latin typeface="ＭＳ Ｐゴシック" panose="020B0600070205080204" pitchFamily="50" charset="-128"/>
                          <a:ea typeface="+mn-ea"/>
                          <a:cs typeface="ＭＳ Ｐゴシック" panose="020B0600070205080204" pitchFamily="50" charset="-128"/>
                        </a:rPr>
                        <a:t> または </a:t>
                      </a:r>
                      <a:r>
                        <a:rPr lang="ja-JP" altLang="ja-JP" sz="2800" kern="0" dirty="0" smtClean="0">
                          <a:solidFill>
                            <a:srgbClr val="000000"/>
                          </a:solidFill>
                          <a:effectLst/>
                          <a:latin typeface="ＭＳ Ｐゴシック" panose="020B0600070205080204" pitchFamily="50" charset="-128"/>
                          <a:ea typeface="+mn-ea"/>
                          <a:cs typeface="ＭＳ Ｐゴシック" panose="020B0600070205080204" pitchFamily="50" charset="-128"/>
                        </a:rPr>
                        <a:t>３割</a:t>
                      </a:r>
                      <a:endParaRPr lang="ja-JP" altLang="ja-JP" sz="2800" kern="100" dirty="0" smtClean="0">
                        <a:effectLst/>
                        <a:latin typeface="ＭＳ Ｐゴシック" panose="020B0600070205080204" pitchFamily="50" charset="-128"/>
                        <a:ea typeface="+mn-ea"/>
                        <a:cs typeface="Times New Roman" panose="02020603050405020304" pitchFamily="18" charset="0"/>
                      </a:endParaRPr>
                    </a:p>
                    <a:p>
                      <a:pPr algn="l">
                        <a:spcAft>
                          <a:spcPts val="0"/>
                        </a:spcAft>
                      </a:pP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現役</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並</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所得者は３割</a:t>
                      </a: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608220"/>
                  </a:ext>
                </a:extLst>
              </a:tr>
              <a:tr h="1322526">
                <a:tc>
                  <a:txBody>
                    <a:bodyPr/>
                    <a:lstStyle/>
                    <a:p>
                      <a:pPr algn="l">
                        <a:spcAft>
                          <a:spcPts val="0"/>
                        </a:spcAft>
                      </a:pPr>
                      <a:r>
                        <a:rPr lang="ja-JP" sz="2800" ker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後期高齢者</a:t>
                      </a:r>
                      <a:endParaRPr lang="ja-JP" sz="28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kern="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７５歳以上</a:t>
                      </a:r>
                      <a:endParaRPr 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2800" kern="0" dirty="0" smtClean="0">
                          <a:solidFill>
                            <a:srgbClr val="000000"/>
                          </a:solidFill>
                          <a:effectLst/>
                          <a:latin typeface="ＭＳ Ｐゴシック" panose="020B0600070205080204" pitchFamily="50" charset="-128"/>
                          <a:ea typeface="+mn-ea"/>
                          <a:cs typeface="ＭＳ Ｐゴシック" panose="020B0600070205080204" pitchFamily="50" charset="-128"/>
                        </a:rPr>
                        <a:t>１割 または ３割</a:t>
                      </a:r>
                      <a:endParaRPr lang="ja-JP" altLang="ja-JP" sz="2800" kern="100" dirty="0" smtClean="0">
                        <a:effectLst/>
                        <a:latin typeface="ＭＳ Ｐゴシック" panose="020B0600070205080204" pitchFamily="50" charset="-128"/>
                        <a:ea typeface="+mn-ea"/>
                        <a:cs typeface="Times New Roman" panose="02020603050405020304" pitchFamily="18" charset="0"/>
                      </a:endParaRPr>
                    </a:p>
                    <a:p>
                      <a:pPr algn="l">
                        <a:spcAft>
                          <a:spcPts val="0"/>
                        </a:spcAft>
                      </a:pP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現役</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並</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所得者は３割</a:t>
                      </a: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312445"/>
                  </a:ext>
                </a:extLst>
              </a:tr>
            </a:tbl>
          </a:graphicData>
        </a:graphic>
      </p:graphicFrame>
      <p:sp>
        <p:nvSpPr>
          <p:cNvPr id="5" name="テキスト ボックス 4"/>
          <p:cNvSpPr txBox="1"/>
          <p:nvPr/>
        </p:nvSpPr>
        <p:spPr>
          <a:xfrm>
            <a:off x="611560" y="652748"/>
            <a:ext cx="6840761" cy="584775"/>
          </a:xfrm>
          <a:prstGeom prst="rect">
            <a:avLst/>
          </a:prstGeom>
          <a:noFill/>
        </p:spPr>
        <p:txBody>
          <a:bodyPr wrap="square" rtlCol="0">
            <a:spAutoFit/>
          </a:bodyPr>
          <a:lstStyle/>
          <a:p>
            <a:r>
              <a:rPr kumimoji="1" lang="ja-JP" altLang="en-US" dirty="0" smtClean="0">
                <a:latin typeface="ＭＳ Ｐゴシック" panose="020B0600070205080204" pitchFamily="50" charset="-128"/>
                <a:ea typeface="ＭＳ Ｐゴシック" panose="020B0600070205080204" pitchFamily="50" charset="-128"/>
              </a:rPr>
              <a:t>■負担割合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3E1C55A9-CDC0-4A7E-9D49-E83D683917F8}" type="slidenum">
              <a:rPr lang="en-US" altLang="ja-JP" smtClean="0"/>
              <a:pPr/>
              <a:t>14</a:t>
            </a:fld>
            <a:endParaRPr lang="en-US" altLang="ja-JP"/>
          </a:p>
        </p:txBody>
      </p:sp>
    </p:spTree>
    <p:extLst>
      <p:ext uri="{BB962C8B-B14F-4D97-AF65-F5344CB8AC3E}">
        <p14:creationId xmlns:p14="http://schemas.microsoft.com/office/powerpoint/2010/main" val="1141444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49994"/>
            <a:ext cx="8263830" cy="831625"/>
          </a:xfrm>
        </p:spPr>
        <p:txBody>
          <a:bodyPr>
            <a:normAutofit fontScale="90000"/>
          </a:bodyPr>
          <a:lstStyle/>
          <a:p>
            <a:pPr lvl="0"/>
            <a:r>
              <a:rPr lang="ja-JP" altLang="en-US" b="1" dirty="0" smtClean="0">
                <a:latin typeface="ＭＳ Ｐゴシック" panose="020B0600070205080204" pitchFamily="50" charset="-128"/>
                <a:ea typeface="ＭＳ Ｐゴシック" panose="020B0600070205080204" pitchFamily="50" charset="-128"/>
              </a:rPr>
              <a:t>■</a:t>
            </a:r>
            <a:r>
              <a:rPr lang="ja-JP" altLang="ja-JP" b="1" dirty="0" smtClean="0">
                <a:latin typeface="ＭＳ Ｐゴシック" panose="020B0600070205080204" pitchFamily="50" charset="-128"/>
                <a:ea typeface="ＭＳ Ｐゴシック" panose="020B0600070205080204" pitchFamily="50" charset="-128"/>
              </a:rPr>
              <a:t>医療費</a:t>
            </a:r>
            <a:r>
              <a:rPr lang="ja-JP" altLang="ja-JP" b="1" dirty="0">
                <a:latin typeface="ＭＳ Ｐゴシック" panose="020B0600070205080204" pitchFamily="50" charset="-128"/>
                <a:ea typeface="ＭＳ Ｐゴシック" panose="020B0600070205080204" pitchFamily="50" charset="-128"/>
              </a:rPr>
              <a:t>が高額になる場合の手続き</a:t>
            </a:r>
            <a:endParaRPr lang="ja-JP" altLang="ja-JP"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23528" y="1052736"/>
            <a:ext cx="8424936" cy="5632311"/>
          </a:xfrm>
          <a:prstGeom prst="rect">
            <a:avLst/>
          </a:prstGeom>
          <a:noFill/>
        </p:spPr>
        <p:txBody>
          <a:bodyPr wrap="square" rtlCol="0">
            <a:spAutoFit/>
          </a:bodyPr>
          <a:lstStyle/>
          <a:p>
            <a:pPr marL="48895" algn="just">
              <a:spcAft>
                <a:spcPts val="0"/>
              </a:spcAft>
            </a:pPr>
            <a:r>
              <a:rPr lang="ja-JP" altLang="ja-JP" sz="2400" b="1"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高額療養費制度</a:t>
            </a:r>
            <a:endPar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spcAft>
                <a:spcPts val="0"/>
              </a:spcAft>
            </a:pP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医療費が高額になる場合は、一定額（次ページの表を参照）以上が高額療養費として支給されます。高額療養費の支給を受けるには以下の２つの方法があります。</a:t>
            </a:r>
          </a:p>
          <a:p>
            <a:pPr>
              <a:spcAft>
                <a:spcPts val="0"/>
              </a:spcAft>
            </a:pP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74638" indent="-274638">
              <a:spcAft>
                <a:spcPts val="0"/>
              </a:spcAft>
            </a:pP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① 一旦病院で医療費を支払い後に、加入している医療保険</a:t>
            </a:r>
            <a:r>
              <a:rPr lang="ja-JP" altLang="ja-JP"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に</a:t>
            </a:r>
            <a:r>
              <a:rPr lang="ja-JP" altLang="en-US"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申請</a:t>
            </a: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し、後日還付を受ける。</a:t>
            </a:r>
          </a:p>
          <a:p>
            <a:pPr marL="228600" indent="-228600">
              <a:spcAft>
                <a:spcPts val="0"/>
              </a:spcAft>
            </a:pP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② 事前に「限度額適用認定証」を加入している医療保険で発行してもらい、医療機関に提示することで、病院での支払いを一定額（次ページの表を参照）に抑えることができます。</a:t>
            </a:r>
          </a:p>
          <a:p>
            <a:pPr marL="228600" indent="-228600">
              <a:spcAft>
                <a:spcPts val="0"/>
              </a:spcAft>
            </a:pP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spcAft>
                <a:spcPts val="0"/>
              </a:spcAft>
              <a:buFont typeface="ＭＳ Ｐゴシック" panose="020B0600070205080204" pitchFamily="50" charset="-128"/>
              <a:buChar char="※"/>
            </a:pP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「限度額適用認定証」は７０歳未満の場合は誰でも発行されますが、７０歳</a:t>
            </a:r>
            <a:r>
              <a:rPr lang="ja-JP" altLang="ja-JP"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以上</a:t>
            </a:r>
            <a:r>
              <a:rPr lang="ja-JP" altLang="en-US"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で「現役並み所得者</a:t>
            </a:r>
            <a:r>
              <a:rPr lang="en-US" altLang="ja-JP"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Ⅲ</a:t>
            </a:r>
            <a:r>
              <a:rPr lang="ja-JP" altLang="en-US"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」「一般」の方</a:t>
            </a:r>
            <a:r>
              <a:rPr lang="ja-JP" altLang="ja-JP"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ja-JP" altLang="en-US"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保険証</a:t>
            </a: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（または高齢受給者証</a:t>
            </a:r>
            <a:r>
              <a:rPr lang="ja-JP" altLang="ja-JP"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で所得区分が確認できるため、</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提示</a:t>
            </a:r>
            <a:r>
              <a:rPr lang="ja-JP" altLang="en-US"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必要</a:t>
            </a:r>
            <a:r>
              <a:rPr lang="ja-JP" altLang="en-US"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はありません</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A4691F2-B6D4-44DD-AACA-A27C3473771C}" type="slidenum">
              <a:rPr lang="en-US" altLang="ja-JP" smtClean="0"/>
              <a:pPr/>
              <a:t>15</a:t>
            </a:fld>
            <a:endParaRPr lang="en-US" altLang="ja-JP"/>
          </a:p>
        </p:txBody>
      </p:sp>
    </p:spTree>
    <p:extLst>
      <p:ext uri="{BB962C8B-B14F-4D97-AF65-F5344CB8AC3E}">
        <p14:creationId xmlns:p14="http://schemas.microsoft.com/office/powerpoint/2010/main" val="1637995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543593"/>
          </a:xfrm>
        </p:spPr>
        <p:txBody>
          <a:bodyPr>
            <a:noAutofit/>
          </a:bodyPr>
          <a:lstStyle/>
          <a:p>
            <a:pPr algn="ctr">
              <a:spcAft>
                <a:spcPts val="0"/>
              </a:spcAft>
            </a:pPr>
            <a:r>
              <a:rPr lang="ja-JP" altLang="ja-JP" sz="3200" b="1" u="sng" kern="100" dirty="0">
                <a:latin typeface="Century" panose="02040604050505020304" pitchFamily="18" charset="0"/>
                <a:ea typeface="ＭＳ ゴシック" panose="020B0609070205080204" pitchFamily="49" charset="-128"/>
                <a:cs typeface="Times New Roman" panose="02020603050405020304" pitchFamily="18" charset="0"/>
              </a:rPr>
              <a:t>高額療養費自己負担限度</a:t>
            </a:r>
            <a:r>
              <a:rPr lang="ja-JP" altLang="ja-JP" sz="3200" b="1" u="sng" kern="100" dirty="0" smtClean="0">
                <a:latin typeface="Century" panose="02040604050505020304" pitchFamily="18" charset="0"/>
                <a:ea typeface="ＭＳ ゴシック" panose="020B0609070205080204" pitchFamily="49" charset="-128"/>
                <a:cs typeface="Times New Roman" panose="02020603050405020304" pitchFamily="18" charset="0"/>
              </a:rPr>
              <a:t>額</a:t>
            </a:r>
            <a:r>
              <a:rPr lang="ja-JP" altLang="en-US" sz="3200" b="1" u="sng" kern="100" dirty="0" smtClean="0">
                <a:latin typeface="Century" panose="02040604050505020304" pitchFamily="18" charset="0"/>
                <a:ea typeface="ＭＳ ゴシック" panose="020B0609070205080204" pitchFamily="49" charset="-128"/>
                <a:cs typeface="Times New Roman" panose="02020603050405020304" pitchFamily="18" charset="0"/>
              </a:rPr>
              <a:t>（月額）</a:t>
            </a:r>
            <a:endParaRPr kumimoji="1"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1037665712"/>
              </p:ext>
            </p:extLst>
          </p:nvPr>
        </p:nvGraphicFramePr>
        <p:xfrm>
          <a:off x="616322" y="908720"/>
          <a:ext cx="8208912" cy="5820304"/>
        </p:xfrm>
        <a:graphic>
          <a:graphicData uri="http://schemas.openxmlformats.org/drawingml/2006/table">
            <a:tbl>
              <a:tblPr firstRow="1" firstCol="1" bandRow="1"/>
              <a:tblGrid>
                <a:gridCol w="761757">
                  <a:extLst>
                    <a:ext uri="{9D8B030D-6E8A-4147-A177-3AD203B41FA5}">
                      <a16:colId xmlns:a16="http://schemas.microsoft.com/office/drawing/2014/main" val="3297046182"/>
                    </a:ext>
                  </a:extLst>
                </a:gridCol>
                <a:gridCol w="1980572">
                  <a:extLst>
                    <a:ext uri="{9D8B030D-6E8A-4147-A177-3AD203B41FA5}">
                      <a16:colId xmlns:a16="http://schemas.microsoft.com/office/drawing/2014/main" val="991025760"/>
                    </a:ext>
                  </a:extLst>
                </a:gridCol>
                <a:gridCol w="3954414">
                  <a:extLst>
                    <a:ext uri="{9D8B030D-6E8A-4147-A177-3AD203B41FA5}">
                      <a16:colId xmlns:a16="http://schemas.microsoft.com/office/drawing/2014/main" val="1565850201"/>
                    </a:ext>
                  </a:extLst>
                </a:gridCol>
                <a:gridCol w="1512169">
                  <a:extLst>
                    <a:ext uri="{9D8B030D-6E8A-4147-A177-3AD203B41FA5}">
                      <a16:colId xmlns:a16="http://schemas.microsoft.com/office/drawing/2014/main" val="933381488"/>
                    </a:ext>
                  </a:extLst>
                </a:gridCol>
              </a:tblGrid>
              <a:tr h="391162">
                <a:tc gridSpan="3">
                  <a:txBody>
                    <a:bodyPr/>
                    <a:lstStyle/>
                    <a:p>
                      <a:pPr algn="l">
                        <a:spcAft>
                          <a:spcPts val="0"/>
                        </a:spcAft>
                      </a:pPr>
                      <a:r>
                        <a:rPr lang="en-US" sz="2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a:t>
                      </a:r>
                      <a:r>
                        <a:rPr lang="ja-JP" sz="2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歳未満</a:t>
                      </a:r>
                      <a:r>
                        <a:rPr 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（国保</a:t>
                      </a:r>
                      <a:r>
                        <a:rPr lang="ja-JP" sz="20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a:latin typeface="ＭＳ Ｐゴシック" panose="020B0600070205080204" pitchFamily="50" charset="-128"/>
                        <a:ea typeface="ＭＳ Ｐゴシック" panose="020B0600070205080204" pitchFamily="50" charset="-128"/>
                      </a:endParaRPr>
                    </a:p>
                  </a:txBody>
                  <a:tcPr marL="48577" marR="4857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07752"/>
                  </a:ext>
                </a:extLst>
              </a:tr>
              <a:tr h="637251">
                <a:tc>
                  <a:txBody>
                    <a:bodyPr/>
                    <a:lstStyle/>
                    <a:p>
                      <a:pPr algn="ctr">
                        <a:spcAft>
                          <a:spcPts val="0"/>
                        </a:spcAft>
                      </a:pP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区分</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所得区分</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a:t>
                      </a: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回目まで</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a:t>
                      </a:r>
                      <a:r>
                        <a:rPr lang="ja-JP"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回</a:t>
                      </a:r>
                      <a:r>
                        <a:rPr lang="ja-JP" altLang="en-US"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目</a:t>
                      </a:r>
                      <a:r>
                        <a:rPr lang="ja-JP"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以降</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※３</a:t>
                      </a:r>
                      <a:endParaRPr lang="ja-JP" sz="14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4728562"/>
                  </a:ext>
                </a:extLst>
              </a:tr>
              <a:tr h="955877">
                <a:tc>
                  <a:txBody>
                    <a:bodyPr/>
                    <a:lstStyle/>
                    <a:p>
                      <a:pPr algn="ctr">
                        <a:spcAft>
                          <a:spcPts val="0"/>
                        </a:spcAft>
                      </a:pP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ア</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基準総所得額</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a:t>
                      </a:r>
                      <a: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r>
                      <a:b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br>
                      <a: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901</a:t>
                      </a: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万円超</a:t>
                      </a:r>
                      <a:endParaRPr lang="ja-JP" sz="18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252,600</a:t>
                      </a:r>
                      <a:r>
                        <a:rPr lang="ja-JP"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en-US" altLang="ja-JP"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spcAft>
                          <a:spcPts val="0"/>
                        </a:spcAft>
                      </a:pPr>
                      <a:r>
                        <a:rPr lang="ja-JP" sz="14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総医療費が</a:t>
                      </a:r>
                      <a:r>
                        <a:rPr lang="en-US"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842,000</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円を越えた場合はその超えた分の</a:t>
                      </a:r>
                      <a:r>
                        <a:rPr lang="en-US"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％を加算）</a:t>
                      </a:r>
                      <a:endParaRPr lang="ja-JP" sz="14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140,100</a:t>
                      </a: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　</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056797"/>
                  </a:ext>
                </a:extLst>
              </a:tr>
              <a:tr h="955877">
                <a:tc>
                  <a:txBody>
                    <a:bodyPr/>
                    <a:lstStyle/>
                    <a:p>
                      <a:pPr algn="ctr">
                        <a:spcAft>
                          <a:spcPts val="0"/>
                        </a:spcAft>
                      </a:pP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イ</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基準総所得額</a:t>
                      </a:r>
                      <a: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r>
                      <a:b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br>
                      <a: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600</a:t>
                      </a: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万円超～</a:t>
                      </a:r>
                      <a: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901</a:t>
                      </a: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万円以下</a:t>
                      </a:r>
                      <a:endParaRPr lang="ja-JP" sz="18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167,400</a:t>
                      </a:r>
                      <a:r>
                        <a:rPr lang="ja-JP"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en-US" altLang="ja-JP"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spcAft>
                          <a:spcPts val="0"/>
                        </a:spcAft>
                      </a:pPr>
                      <a:r>
                        <a:rPr lang="ja-JP" sz="14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総医療費が</a:t>
                      </a:r>
                      <a:r>
                        <a:rPr lang="en-US"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558,000</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円を越えた場合はその超えた分の</a:t>
                      </a:r>
                      <a:r>
                        <a:rPr lang="en-US"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％を加算）</a:t>
                      </a:r>
                      <a:endParaRPr lang="ja-JP" sz="14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93,000</a:t>
                      </a: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　</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471123"/>
                  </a:ext>
                </a:extLst>
              </a:tr>
              <a:tr h="955877">
                <a:tc>
                  <a:txBody>
                    <a:bodyPr/>
                    <a:lstStyle/>
                    <a:p>
                      <a:pPr algn="ctr">
                        <a:spcAft>
                          <a:spcPts val="0"/>
                        </a:spcAft>
                      </a:pP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ウ</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基準総所得額</a:t>
                      </a:r>
                      <a: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r>
                      <a:b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br>
                      <a: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210</a:t>
                      </a: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万円超～</a:t>
                      </a:r>
                      <a: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600</a:t>
                      </a: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万円以下</a:t>
                      </a:r>
                      <a:endParaRPr lang="ja-JP" sz="18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80,100</a:t>
                      </a:r>
                      <a:r>
                        <a:rPr lang="ja-JP"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en-US" altLang="ja-JP" sz="20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spcAft>
                          <a:spcPts val="0"/>
                        </a:spcAft>
                      </a:pPr>
                      <a:r>
                        <a:rPr lang="ja-JP" sz="1400" b="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総医療費が</a:t>
                      </a:r>
                      <a:r>
                        <a:rPr lang="en-US"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267,000</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円を越えた場合はその超えた分の</a:t>
                      </a:r>
                      <a:r>
                        <a:rPr lang="en-US"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％を加算）</a:t>
                      </a:r>
                      <a:endParaRPr lang="ja-JP" sz="14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44,400</a:t>
                      </a: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　</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253009"/>
                  </a:ext>
                </a:extLst>
              </a:tr>
              <a:tr h="637251">
                <a:tc>
                  <a:txBody>
                    <a:bodyPr/>
                    <a:lstStyle/>
                    <a:p>
                      <a:pPr algn="ctr">
                        <a:spcAft>
                          <a:spcPts val="0"/>
                        </a:spcAft>
                      </a:pP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エ</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基準総所得額</a:t>
                      </a:r>
                      <a: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r>
                      <a:b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br>
                      <a:r>
                        <a:rPr lang="en-US"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210</a:t>
                      </a: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万円以下</a:t>
                      </a:r>
                      <a:endParaRPr lang="ja-JP" sz="18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57,600</a:t>
                      </a: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44,400</a:t>
                      </a: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　</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327678"/>
                  </a:ext>
                </a:extLst>
              </a:tr>
              <a:tr h="637251">
                <a:tc>
                  <a:txBody>
                    <a:bodyPr/>
                    <a:lstStyle/>
                    <a:p>
                      <a:pPr algn="ctr">
                        <a:spcAft>
                          <a:spcPts val="0"/>
                        </a:spcAft>
                      </a:pP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オ</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住民税非課税世帯</a:t>
                      </a:r>
                      <a:r>
                        <a:rPr lang="ja-JP"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sz="14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a:t>
                      </a:r>
                      <a:endParaRPr lang="ja-JP" sz="14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35,400</a:t>
                      </a: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24,600</a:t>
                      </a:r>
                      <a:r>
                        <a:rPr lang="ja-JP" sz="2000" b="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　</a:t>
                      </a:r>
                      <a:endParaRPr lang="ja-JP" sz="20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577" marR="4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971755"/>
                  </a:ext>
                </a:extLst>
              </a:tr>
              <a:tr h="223038">
                <a:tc gridSpan="4">
                  <a:txBody>
                    <a:bodyPr/>
                    <a:lstStyle/>
                    <a:p>
                      <a:pPr algn="l">
                        <a:spcAft>
                          <a:spcPts val="0"/>
                        </a:spcAft>
                      </a:pPr>
                      <a:r>
                        <a:rPr lang="ja-JP" sz="14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a:t>
                      </a:r>
                      <a:r>
                        <a:rPr lang="en-US" sz="14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1</a:t>
                      </a:r>
                      <a:r>
                        <a:rPr lang="ja-JP" sz="14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　同一世帯のすべての国保被保険者の基礎控除後の所得の合計</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8577" marR="4857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85123546"/>
                  </a:ext>
                </a:extLst>
              </a:tr>
              <a:tr h="223038">
                <a:tc gridSpan="4">
                  <a:txBody>
                    <a:bodyPr/>
                    <a:lstStyle/>
                    <a:p>
                      <a:pPr algn="l">
                        <a:spcAft>
                          <a:spcPts val="0"/>
                        </a:spcAft>
                      </a:pPr>
                      <a:r>
                        <a:rPr lang="ja-JP" sz="14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a:t>
                      </a:r>
                      <a:r>
                        <a:rPr lang="en-US" sz="14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2</a:t>
                      </a:r>
                      <a:r>
                        <a:rPr lang="ja-JP" sz="14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　同一世帯の世帯主および国保被保険者全員が住民税非課税の世帯に属する</a:t>
                      </a:r>
                      <a:r>
                        <a:rPr lang="ja-JP" sz="1400" kern="0" dirty="0" smtClea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人</a:t>
                      </a:r>
                      <a:endParaRPr lang="en-US" altLang="ja-JP" sz="1400" kern="0" dirty="0" smtClea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endParaRPr>
                    </a:p>
                    <a:p>
                      <a:pPr algn="l">
                        <a:spcAft>
                          <a:spcPts val="0"/>
                        </a:spcAft>
                      </a:pPr>
                      <a:r>
                        <a:rPr lang="en-US" altLang="ja-JP" sz="14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※3</a:t>
                      </a:r>
                      <a:r>
                        <a:rPr lang="ja-JP" altLang="en-US" sz="14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　過去</a:t>
                      </a:r>
                      <a:r>
                        <a:rPr lang="en-US" altLang="ja-JP" sz="14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12</a:t>
                      </a:r>
                      <a:r>
                        <a:rPr lang="ja-JP" altLang="en-US" sz="14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ヶ月以内に、</a:t>
                      </a:r>
                      <a:r>
                        <a:rPr lang="en-US" altLang="ja-JP" sz="14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1</a:t>
                      </a:r>
                      <a:r>
                        <a:rPr lang="ja-JP" altLang="en-US" sz="1400" kern="0" dirty="0" err="1"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つの</a:t>
                      </a:r>
                      <a:r>
                        <a:rPr lang="ja-JP" altLang="en-US" sz="14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世帯で高額療養費の支給が</a:t>
                      </a:r>
                      <a:r>
                        <a:rPr lang="en-US" altLang="ja-JP" sz="14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3</a:t>
                      </a:r>
                      <a:r>
                        <a:rPr lang="ja-JP" altLang="en-US" sz="14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回以上あった場合、</a:t>
                      </a:r>
                      <a:r>
                        <a:rPr lang="en-US" altLang="ja-JP" sz="14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4</a:t>
                      </a:r>
                      <a:r>
                        <a:rPr lang="ja-JP" altLang="en-US" sz="1400" kern="0" dirty="0" smtClean="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回目以降の限度額。</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8577" marR="48577"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4621645"/>
                  </a:ext>
                </a:extLst>
              </a:tr>
            </a:tbl>
          </a:graphicData>
        </a:graphic>
      </p:graphicFrame>
      <p:sp>
        <p:nvSpPr>
          <p:cNvPr id="5" name="スライド番号プレースホルダー 4"/>
          <p:cNvSpPr>
            <a:spLocks noGrp="1"/>
          </p:cNvSpPr>
          <p:nvPr>
            <p:ph type="sldNum" sz="quarter" idx="12"/>
          </p:nvPr>
        </p:nvSpPr>
        <p:spPr/>
        <p:txBody>
          <a:bodyPr/>
          <a:lstStyle/>
          <a:p>
            <a:fld id="{5A4691F2-B6D4-44DD-AACA-A27C3473771C}" type="slidenum">
              <a:rPr lang="en-US" altLang="ja-JP" smtClean="0"/>
              <a:pPr/>
              <a:t>16</a:t>
            </a:fld>
            <a:endParaRPr lang="en-US" altLang="ja-JP"/>
          </a:p>
        </p:txBody>
      </p:sp>
    </p:spTree>
    <p:extLst>
      <p:ext uri="{BB962C8B-B14F-4D97-AF65-F5344CB8AC3E}">
        <p14:creationId xmlns:p14="http://schemas.microsoft.com/office/powerpoint/2010/main" val="1069443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59618"/>
          </a:xfrm>
        </p:spPr>
        <p:txBody>
          <a:bodyPr>
            <a:normAutofit/>
          </a:bodyPr>
          <a:lstStyle/>
          <a:p>
            <a:pPr algn="ctr"/>
            <a:r>
              <a:rPr lang="ja-JP" altLang="ja-JP" sz="3600" b="1" u="sng" kern="100" dirty="0">
                <a:latin typeface="Century" panose="02040604050505020304" pitchFamily="18" charset="0"/>
                <a:ea typeface="ＭＳ ゴシック" panose="020B0609070205080204" pitchFamily="49" charset="-128"/>
                <a:cs typeface="Times New Roman" panose="02020603050405020304" pitchFamily="18" charset="0"/>
              </a:rPr>
              <a:t>高額療養費自己負担限度</a:t>
            </a:r>
            <a:r>
              <a:rPr lang="ja-JP" altLang="ja-JP" sz="3600" b="1" u="sng" kern="100" dirty="0" smtClean="0">
                <a:latin typeface="Century" panose="02040604050505020304" pitchFamily="18" charset="0"/>
                <a:ea typeface="ＭＳ ゴシック" panose="020B0609070205080204" pitchFamily="49" charset="-128"/>
                <a:cs typeface="Times New Roman" panose="02020603050405020304" pitchFamily="18" charset="0"/>
              </a:rPr>
              <a:t>額</a:t>
            </a:r>
            <a:r>
              <a:rPr lang="ja-JP" altLang="en-US" sz="3600" b="1" u="sng" kern="100" dirty="0" smtClean="0">
                <a:latin typeface="Century" panose="02040604050505020304" pitchFamily="18" charset="0"/>
                <a:ea typeface="ＭＳ ゴシック" panose="020B0609070205080204" pitchFamily="49" charset="-128"/>
                <a:cs typeface="Times New Roman" panose="02020603050405020304" pitchFamily="18" charset="0"/>
              </a:rPr>
              <a:t>（月額）</a:t>
            </a:r>
            <a:endParaRPr kumimoji="1"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3052512102"/>
              </p:ext>
            </p:extLst>
          </p:nvPr>
        </p:nvGraphicFramePr>
        <p:xfrm>
          <a:off x="609592" y="1658417"/>
          <a:ext cx="8066864" cy="4019838"/>
        </p:xfrm>
        <a:graphic>
          <a:graphicData uri="http://schemas.openxmlformats.org/drawingml/2006/table">
            <a:tbl>
              <a:tblPr firstRow="1" firstCol="1" bandRow="1"/>
              <a:tblGrid>
                <a:gridCol w="370278">
                  <a:extLst>
                    <a:ext uri="{9D8B030D-6E8A-4147-A177-3AD203B41FA5}">
                      <a16:colId xmlns:a16="http://schemas.microsoft.com/office/drawing/2014/main" val="1079474896"/>
                    </a:ext>
                  </a:extLst>
                </a:gridCol>
                <a:gridCol w="2577853">
                  <a:extLst>
                    <a:ext uri="{9D8B030D-6E8A-4147-A177-3AD203B41FA5}">
                      <a16:colId xmlns:a16="http://schemas.microsoft.com/office/drawing/2014/main" val="20001"/>
                    </a:ext>
                  </a:extLst>
                </a:gridCol>
                <a:gridCol w="2651506">
                  <a:extLst>
                    <a:ext uri="{9D8B030D-6E8A-4147-A177-3AD203B41FA5}">
                      <a16:colId xmlns:a16="http://schemas.microsoft.com/office/drawing/2014/main" val="2463879777"/>
                    </a:ext>
                  </a:extLst>
                </a:gridCol>
                <a:gridCol w="2467227">
                  <a:extLst>
                    <a:ext uri="{9D8B030D-6E8A-4147-A177-3AD203B41FA5}">
                      <a16:colId xmlns:a16="http://schemas.microsoft.com/office/drawing/2014/main" val="20003"/>
                    </a:ext>
                  </a:extLst>
                </a:gridCol>
              </a:tblGrid>
              <a:tr h="531795">
                <a:tc gridSpan="2">
                  <a:txBody>
                    <a:bodyPr/>
                    <a:lstStyle/>
                    <a:p>
                      <a:pPr algn="ctr">
                        <a:spcAft>
                          <a:spcPts val="0"/>
                        </a:spcAft>
                      </a:pPr>
                      <a:r>
                        <a:rPr lang="ja-JP" sz="20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所得区分</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spcAft>
                          <a:spcPts val="0"/>
                        </a:spcAft>
                      </a:pPr>
                      <a:r>
                        <a:rPr lang="ja-JP" sz="20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外来（個人単位）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20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外来 ＋ 入院　</a:t>
                      </a:r>
                      <a:endParaRPr lang="en-US" altLang="ja-JP" sz="2000" kern="0" dirty="0" smtClea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endParaRPr>
                    </a:p>
                    <a:p>
                      <a:pPr algn="ctr">
                        <a:spcAft>
                          <a:spcPts val="0"/>
                        </a:spcAft>
                      </a:pPr>
                      <a:r>
                        <a:rPr lang="ja-JP" sz="2000" kern="0" dirty="0" smtClea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a:t>
                      </a:r>
                      <a:r>
                        <a:rPr lang="ja-JP" sz="20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世帯単位）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71414618"/>
                  </a:ext>
                </a:extLst>
              </a:tr>
              <a:tr h="584920">
                <a:tc rowSpan="3">
                  <a:txBody>
                    <a:bodyPr/>
                    <a:lstStyle/>
                    <a:p>
                      <a:pPr algn="l">
                        <a:spcAft>
                          <a:spcPts val="0"/>
                        </a:spcAft>
                      </a:pPr>
                      <a:r>
                        <a:rPr lang="ja-JP" sz="16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現役並み所得者</a:t>
                      </a:r>
                      <a:endParaRPr lang="ja-JP" sz="1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ja-JP" sz="16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Ⅲ</a:t>
                      </a:r>
                      <a:r>
                        <a:rPr lang="ja-JP" altLang="en-US" sz="16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（課税所得</a:t>
                      </a:r>
                      <a:r>
                        <a:rPr lang="en-US" altLang="ja-JP" sz="16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690</a:t>
                      </a:r>
                      <a:r>
                        <a:rPr lang="ja-JP" altLang="en-US" sz="16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万円以上）</a:t>
                      </a:r>
                      <a:endParaRPr lang="ja-JP" sz="1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252,600</a:t>
                      </a:r>
                      <a:r>
                        <a:rPr lang="ja-JP"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円</a:t>
                      </a:r>
                      <a:r>
                        <a:rPr lang="ja-JP" altLang="en-US"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　　　　</a:t>
                      </a:r>
                      <a:r>
                        <a:rPr lang="en-US"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【140,100</a:t>
                      </a:r>
                      <a:r>
                        <a:rPr lang="ja-JP" altLang="en-US"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円</a:t>
                      </a:r>
                      <a:r>
                        <a:rPr lang="en-US"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】※3</a:t>
                      </a:r>
                    </a:p>
                    <a:p>
                      <a:pPr algn="l">
                        <a:spcAft>
                          <a:spcPts val="0"/>
                        </a:spcAft>
                      </a:pPr>
                      <a:r>
                        <a:rPr lang="ja-JP"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（総医療費が</a:t>
                      </a:r>
                      <a:r>
                        <a:rPr lang="en-US"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842,000</a:t>
                      </a:r>
                      <a:r>
                        <a:rPr lang="ja-JP"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円を越えた場合はその超えた分の</a:t>
                      </a:r>
                      <a:r>
                        <a:rPr lang="en-US"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1</a:t>
                      </a:r>
                      <a:r>
                        <a:rPr lang="ja-JP"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％を加算）</a:t>
                      </a:r>
                      <a:endParaRPr lang="ja-JP" altLang="ja-JP" sz="1400" b="0" kern="100" dirty="0">
                        <a:effectLst/>
                        <a:latin typeface="ＭＳ Ｐゴシック" panose="020B0600070205080204" pitchFamily="50" charset="-128"/>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515200880"/>
                  </a:ext>
                </a:extLst>
              </a:tr>
              <a:tr h="576064">
                <a:tc vMerge="1">
                  <a:txBody>
                    <a:bodyPr/>
                    <a:lstStyle/>
                    <a:p>
                      <a:endParaRPr kumimoji="1" lang="ja-JP" altLang="en-US" dirty="0"/>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smtClean="0">
                          <a:effectLst/>
                          <a:latin typeface="ＭＳ Ｐゴシック" panose="020B0600070205080204" pitchFamily="50" charset="-128"/>
                          <a:ea typeface="+mn-ea"/>
                          <a:cs typeface="Times New Roman" panose="02020603050405020304" pitchFamily="18" charset="0"/>
                        </a:rPr>
                        <a:t>Ⅱ</a:t>
                      </a:r>
                      <a:r>
                        <a:rPr lang="ja-JP" altLang="en-US" sz="1600" kern="100" dirty="0" smtClean="0">
                          <a:effectLst/>
                          <a:latin typeface="ＭＳ Ｐゴシック" panose="020B0600070205080204" pitchFamily="50" charset="-128"/>
                          <a:ea typeface="+mn-ea"/>
                          <a:cs typeface="Times New Roman" panose="02020603050405020304" pitchFamily="18" charset="0"/>
                        </a:rPr>
                        <a:t>（課税所得</a:t>
                      </a:r>
                      <a:r>
                        <a:rPr lang="en-US" altLang="ja-JP" sz="1600" kern="100" dirty="0" smtClean="0">
                          <a:effectLst/>
                          <a:latin typeface="ＭＳ Ｐゴシック" panose="020B0600070205080204" pitchFamily="50" charset="-128"/>
                          <a:ea typeface="+mn-ea"/>
                          <a:cs typeface="Times New Roman" panose="02020603050405020304" pitchFamily="18" charset="0"/>
                        </a:rPr>
                        <a:t>380</a:t>
                      </a:r>
                      <a:r>
                        <a:rPr lang="ja-JP" altLang="en-US" sz="1600" kern="100" dirty="0" smtClean="0">
                          <a:effectLst/>
                          <a:latin typeface="ＭＳ Ｐゴシック" panose="020B0600070205080204" pitchFamily="50" charset="-128"/>
                          <a:ea typeface="+mn-ea"/>
                          <a:cs typeface="Times New Roman" panose="02020603050405020304" pitchFamily="18" charset="0"/>
                        </a:rPr>
                        <a:t>万円以上）</a:t>
                      </a:r>
                      <a:endParaRPr lang="ja-JP" altLang="ja-JP" sz="1600" kern="100" dirty="0" smtClean="0">
                        <a:effectLst/>
                        <a:latin typeface="ＭＳ Ｐゴシック" panose="020B0600070205080204" pitchFamily="50" charset="-128"/>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ja-JP" altLang="en-US"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　　　　　</a:t>
                      </a:r>
                      <a:r>
                        <a:rPr lang="en-US"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167,400</a:t>
                      </a:r>
                      <a:r>
                        <a:rPr lang="ja-JP"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円</a:t>
                      </a:r>
                      <a:r>
                        <a:rPr lang="ja-JP" altLang="en-US"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　　　 　</a:t>
                      </a:r>
                      <a:r>
                        <a:rPr lang="en-US"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【93,000</a:t>
                      </a:r>
                      <a:r>
                        <a:rPr lang="ja-JP" altLang="en-US"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円</a:t>
                      </a:r>
                      <a:r>
                        <a:rPr lang="en-US"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a:t>
                      </a:r>
                      <a:r>
                        <a:rPr lang="ja-JP" altLang="en-US"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　　</a:t>
                      </a:r>
                      <a:endParaRPr lang="en-US"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endParaRPr>
                    </a:p>
                    <a:p>
                      <a:pPr algn="l">
                        <a:spcAft>
                          <a:spcPts val="0"/>
                        </a:spcAft>
                      </a:pPr>
                      <a:r>
                        <a:rPr lang="ja-JP"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（総医療費が</a:t>
                      </a:r>
                      <a:r>
                        <a:rPr lang="en-US"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558,000</a:t>
                      </a:r>
                      <a:r>
                        <a:rPr lang="ja-JP"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円を越えた場合はその超えた分の</a:t>
                      </a:r>
                      <a:r>
                        <a:rPr lang="en-US"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1</a:t>
                      </a:r>
                      <a:r>
                        <a:rPr lang="ja-JP"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％を加算）</a:t>
                      </a:r>
                      <a:endParaRPr lang="ja-JP" altLang="ja-JP" sz="1400" b="0" kern="100" dirty="0" smtClean="0">
                        <a:effectLst/>
                        <a:latin typeface="ＭＳ Ｐゴシック" panose="020B0600070205080204" pitchFamily="50" charset="-128"/>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57606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smtClean="0">
                          <a:effectLst/>
                          <a:latin typeface="ＭＳ Ｐゴシック" panose="020B0600070205080204" pitchFamily="50" charset="-128"/>
                          <a:ea typeface="+mn-ea"/>
                          <a:cs typeface="Times New Roman" panose="02020603050405020304" pitchFamily="18" charset="0"/>
                        </a:rPr>
                        <a:t>Ⅰ</a:t>
                      </a:r>
                      <a:r>
                        <a:rPr lang="ja-JP" altLang="en-US" sz="1600" kern="100" dirty="0" smtClean="0">
                          <a:effectLst/>
                          <a:latin typeface="ＭＳ Ｐゴシック" panose="020B0600070205080204" pitchFamily="50" charset="-128"/>
                          <a:ea typeface="+mn-ea"/>
                          <a:cs typeface="Times New Roman" panose="02020603050405020304" pitchFamily="18" charset="0"/>
                        </a:rPr>
                        <a:t>（課税所得</a:t>
                      </a:r>
                      <a:r>
                        <a:rPr lang="en-US" altLang="ja-JP" sz="1600" kern="100" dirty="0" smtClean="0">
                          <a:effectLst/>
                          <a:latin typeface="ＭＳ Ｐゴシック" panose="020B0600070205080204" pitchFamily="50" charset="-128"/>
                          <a:ea typeface="+mn-ea"/>
                          <a:cs typeface="Times New Roman" panose="02020603050405020304" pitchFamily="18" charset="0"/>
                        </a:rPr>
                        <a:t>145</a:t>
                      </a:r>
                      <a:r>
                        <a:rPr lang="ja-JP" altLang="en-US" sz="1600" kern="100" dirty="0" smtClean="0">
                          <a:effectLst/>
                          <a:latin typeface="ＭＳ Ｐゴシック" panose="020B0600070205080204" pitchFamily="50" charset="-128"/>
                          <a:ea typeface="+mn-ea"/>
                          <a:cs typeface="Times New Roman" panose="02020603050405020304" pitchFamily="18" charset="0"/>
                        </a:rPr>
                        <a:t>万円以上）</a:t>
                      </a:r>
                      <a:endParaRPr lang="ja-JP" altLang="ja-JP" sz="1600" kern="100" dirty="0" smtClean="0">
                        <a:effectLst/>
                        <a:latin typeface="ＭＳ Ｐゴシック" panose="020B0600070205080204" pitchFamily="50" charset="-128"/>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ja-JP" altLang="en-US"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　　　　　</a:t>
                      </a:r>
                      <a:r>
                        <a:rPr lang="en-US"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 80,100</a:t>
                      </a:r>
                      <a:r>
                        <a:rPr lang="ja-JP"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円</a:t>
                      </a:r>
                      <a:r>
                        <a:rPr lang="ja-JP" altLang="en-US"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　　　    </a:t>
                      </a:r>
                      <a:r>
                        <a:rPr lang="en-US"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【44,400</a:t>
                      </a:r>
                      <a:r>
                        <a:rPr lang="ja-JP" altLang="en-US"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円</a:t>
                      </a:r>
                      <a:r>
                        <a:rPr lang="en-US" altLang="ja-JP" sz="20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a:t>
                      </a:r>
                    </a:p>
                    <a:p>
                      <a:pPr algn="l">
                        <a:spcAft>
                          <a:spcPts val="0"/>
                        </a:spcAft>
                      </a:pPr>
                      <a:r>
                        <a:rPr lang="ja-JP"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（総医療費が</a:t>
                      </a:r>
                      <a:r>
                        <a:rPr lang="en-US"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267,000</a:t>
                      </a:r>
                      <a:r>
                        <a:rPr lang="ja-JP"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円を越えた場合はその超えた分の</a:t>
                      </a:r>
                      <a:r>
                        <a:rPr lang="en-US"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1</a:t>
                      </a:r>
                      <a:r>
                        <a:rPr lang="ja-JP" altLang="ja-JP"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％を加算</a:t>
                      </a:r>
                      <a:r>
                        <a:rPr lang="ja-JP" altLang="en-US" sz="1400" b="0" kern="0" dirty="0" smtClean="0">
                          <a:solidFill>
                            <a:srgbClr val="000000"/>
                          </a:solidFill>
                          <a:effectLst/>
                          <a:latin typeface="ＭＳ Ｐゴシック" panose="020B0600070205080204" pitchFamily="50" charset="-128"/>
                          <a:ea typeface="+mn-ea"/>
                          <a:cs typeface="ＭＳ Ｐゴシック" panose="020B0600070205080204" pitchFamily="50" charset="-128"/>
                        </a:rPr>
                        <a:t>）</a:t>
                      </a:r>
                      <a:endParaRPr lang="ja-JP" altLang="ja-JP" sz="1400" b="0" kern="100" dirty="0" smtClean="0">
                        <a:effectLst/>
                        <a:latin typeface="ＭＳ Ｐゴシック" panose="020B0600070205080204" pitchFamily="50" charset="-128"/>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31795">
                <a:tc gridSpan="2">
                  <a:txBody>
                    <a:bodyPr/>
                    <a:lstStyle/>
                    <a:p>
                      <a:pPr algn="l">
                        <a:spcAft>
                          <a:spcPts val="0"/>
                        </a:spcAft>
                      </a:pPr>
                      <a:r>
                        <a:rPr lang="ja-JP" sz="20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一般</a:t>
                      </a:r>
                      <a:endParaRPr 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indent="558800" algn="l">
                        <a:spcAft>
                          <a:spcPts val="0"/>
                        </a:spcAft>
                      </a:pPr>
                      <a:r>
                        <a:rPr lang="en-US"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a:t>
                      </a:r>
                      <a:r>
                        <a:rPr lang="en-US" altLang="ja-JP"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a:t>
                      </a:r>
                      <a:r>
                        <a:rPr lang="en-US"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,000</a:t>
                      </a:r>
                      <a:r>
                        <a:rPr lang="ja-JP"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en-US" altLang="ja-JP"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indent="0" algn="l">
                        <a:spcAft>
                          <a:spcPts val="0"/>
                        </a:spcAft>
                      </a:pPr>
                      <a:r>
                        <a:rPr lang="en-US" altLang="ja-JP"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年間上限</a:t>
                      </a:r>
                      <a:r>
                        <a:rPr lang="en-US" altLang="ja-JP"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144,000</a:t>
                      </a:r>
                      <a:r>
                        <a:rPr lang="ja-JP" altLang="en-US"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r>
                        <a:rPr lang="en-US" altLang="ja-JP"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9700" algn="ctr">
                        <a:spcAft>
                          <a:spcPts val="0"/>
                        </a:spcAft>
                      </a:pPr>
                      <a:r>
                        <a:rPr lang="ja-JP" sz="2000" kern="0" dirty="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57</a:t>
                      </a:r>
                      <a:r>
                        <a:rPr lang="en-US"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,600</a:t>
                      </a:r>
                      <a:r>
                        <a:rPr lang="ja-JP"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en-US" altLang="ja-JP" sz="2000" kern="0" dirty="0" smtClean="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R="139700" algn="ctr">
                        <a:spcAft>
                          <a:spcPts val="0"/>
                        </a:spcAft>
                      </a:pPr>
                      <a:r>
                        <a:rPr lang="en-US" altLang="ja-JP" sz="2000" b="0" kern="0" dirty="0" smtClean="0">
                          <a:solidFill>
                            <a:schemeClr val="tx1"/>
                          </a:solidFill>
                          <a:effectLst/>
                          <a:latin typeface="ＭＳ Ｐゴシック" panose="020B0600070205080204" pitchFamily="50" charset="-128"/>
                          <a:ea typeface="+mn-ea"/>
                          <a:cs typeface="ＭＳ Ｐゴシック" panose="020B0600070205080204" pitchFamily="50" charset="-128"/>
                        </a:rPr>
                        <a:t>   【44,400</a:t>
                      </a:r>
                      <a:r>
                        <a:rPr lang="ja-JP" altLang="en-US" sz="2000" b="0" kern="0" dirty="0" smtClean="0">
                          <a:solidFill>
                            <a:schemeClr val="tx1"/>
                          </a:solidFill>
                          <a:effectLst/>
                          <a:latin typeface="ＭＳ Ｐゴシック" panose="020B0600070205080204" pitchFamily="50" charset="-128"/>
                          <a:ea typeface="+mn-ea"/>
                          <a:cs typeface="ＭＳ Ｐゴシック" panose="020B0600070205080204" pitchFamily="50" charset="-128"/>
                        </a:rPr>
                        <a:t>円</a:t>
                      </a:r>
                      <a:r>
                        <a:rPr lang="en-US" altLang="ja-JP" sz="2000" b="0" kern="0" dirty="0" smtClean="0">
                          <a:solidFill>
                            <a:schemeClr val="tx1"/>
                          </a:solidFill>
                          <a:effectLst/>
                          <a:latin typeface="ＭＳ Ｐゴシック" panose="020B0600070205080204" pitchFamily="50" charset="-128"/>
                          <a:ea typeface="+mn-ea"/>
                          <a:cs typeface="ＭＳ Ｐゴシック" panose="020B0600070205080204" pitchFamily="50" charset="-128"/>
                        </a:rPr>
                        <a:t>】</a:t>
                      </a:r>
                      <a:endParaRPr lang="ja-JP" sz="20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718691"/>
                  </a:ext>
                </a:extLst>
              </a:tr>
              <a:tr h="531795">
                <a:tc gridSpan="2">
                  <a:txBody>
                    <a:bodyPr/>
                    <a:lstStyle/>
                    <a:p>
                      <a:pPr algn="l">
                        <a:spcAft>
                          <a:spcPts val="0"/>
                        </a:spcAft>
                      </a:pPr>
                      <a:r>
                        <a:rPr lang="ja-JP" sz="20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低所得</a:t>
                      </a:r>
                      <a:r>
                        <a:rPr lang="ja-JP" sz="20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Ⅱ</a:t>
                      </a:r>
                      <a:r>
                        <a:rPr lang="ja-JP" altLang="en-US" sz="20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sz="20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a:t>
                      </a:r>
                      <a:endParaRPr 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indent="628650" algn="l">
                        <a:spcAft>
                          <a:spcPts val="0"/>
                        </a:spcAft>
                      </a:pPr>
                      <a:r>
                        <a:rPr lang="en-US" sz="20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8,000</a:t>
                      </a:r>
                      <a:r>
                        <a:rPr lang="ja-JP" sz="20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62865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smtClean="0">
                          <a:ln>
                            <a:noFill/>
                          </a:ln>
                          <a:solidFill>
                            <a:srgbClr val="000000"/>
                          </a:solidFill>
                          <a:effectLst/>
                          <a:uLnTx/>
                          <a:uFillTx/>
                          <a:latin typeface="ＭＳ Ｐゴシック" panose="020B0600070205080204" pitchFamily="50" charset="-128"/>
                          <a:ea typeface="+mn-ea"/>
                          <a:cs typeface="ＭＳ Ｐゴシック" panose="020B0600070205080204" pitchFamily="50" charset="-128"/>
                        </a:rPr>
                        <a:t>24,600</a:t>
                      </a:r>
                      <a:r>
                        <a:rPr kumimoji="1" lang="ja-JP" altLang="en-US" sz="2000" b="0" i="0" u="none" strike="noStrike" kern="0" cap="none" spc="0" normalizeH="0" baseline="0" noProof="0" dirty="0" smtClean="0">
                          <a:ln>
                            <a:noFill/>
                          </a:ln>
                          <a:solidFill>
                            <a:srgbClr val="000000"/>
                          </a:solidFill>
                          <a:effectLst/>
                          <a:uLnTx/>
                          <a:uFillTx/>
                          <a:latin typeface="ＭＳ Ｐゴシック" panose="020B0600070205080204" pitchFamily="50" charset="-128"/>
                          <a:ea typeface="+mn-ea"/>
                          <a:cs typeface="ＭＳ Ｐゴシック" panose="020B0600070205080204" pitchFamily="50" charset="-128"/>
                        </a:rPr>
                        <a:t>円</a:t>
                      </a:r>
                      <a:endParaRPr kumimoji="1" lang="ja-JP" altLang="en-US" sz="20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561051"/>
                  </a:ext>
                </a:extLst>
              </a:tr>
              <a:tr h="531795">
                <a:tc gridSpan="2">
                  <a:txBody>
                    <a:bodyPr/>
                    <a:lstStyle/>
                    <a:p>
                      <a:pPr algn="l">
                        <a:spcAft>
                          <a:spcPts val="0"/>
                        </a:spcAft>
                      </a:pPr>
                      <a:r>
                        <a:rPr lang="ja-JP" sz="20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低所得</a:t>
                      </a:r>
                      <a:r>
                        <a:rPr lang="ja-JP" sz="20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Ⅰ</a:t>
                      </a:r>
                      <a:r>
                        <a:rPr lang="ja-JP" altLang="en-US" sz="20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sz="20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a:t>
                      </a:r>
                      <a:endParaRPr 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indent="628650" algn="l">
                        <a:spcAft>
                          <a:spcPts val="0"/>
                        </a:spcAft>
                      </a:pPr>
                      <a:r>
                        <a:rPr lang="en-US" sz="20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8,000</a:t>
                      </a:r>
                      <a:r>
                        <a:rPr lang="ja-JP" sz="20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62865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smtClean="0">
                          <a:ln>
                            <a:noFill/>
                          </a:ln>
                          <a:solidFill>
                            <a:srgbClr val="000000"/>
                          </a:solidFill>
                          <a:effectLst/>
                          <a:uLnTx/>
                          <a:uFillTx/>
                          <a:latin typeface="ＭＳ Ｐゴシック" panose="020B0600070205080204" pitchFamily="50" charset="-128"/>
                          <a:ea typeface="+mn-ea"/>
                          <a:cs typeface="ＭＳ Ｐゴシック" panose="020B0600070205080204" pitchFamily="50" charset="-128"/>
                        </a:rPr>
                        <a:t>15,000</a:t>
                      </a:r>
                      <a:r>
                        <a:rPr kumimoji="1" lang="ja-JP" altLang="en-US" sz="2000" b="0" i="0" u="none" strike="noStrike" kern="0" cap="none" spc="0" normalizeH="0" baseline="0" noProof="0" dirty="0" smtClean="0">
                          <a:ln>
                            <a:noFill/>
                          </a:ln>
                          <a:solidFill>
                            <a:srgbClr val="000000"/>
                          </a:solidFill>
                          <a:effectLst/>
                          <a:uLnTx/>
                          <a:uFillTx/>
                          <a:latin typeface="ＭＳ Ｐゴシック" panose="020B0600070205080204" pitchFamily="50" charset="-128"/>
                          <a:ea typeface="+mn-ea"/>
                          <a:cs typeface="ＭＳ Ｐゴシック" panose="020B0600070205080204" pitchFamily="50" charset="-128"/>
                        </a:rPr>
                        <a:t>円</a:t>
                      </a:r>
                      <a:endParaRPr kumimoji="1" lang="en-US" altLang="ja-JP" sz="2000" b="0" i="0" u="none" strike="noStrike" kern="0" cap="none" spc="0" normalizeH="0" baseline="0" noProof="0" dirty="0" smtClean="0">
                        <a:ln>
                          <a:noFill/>
                        </a:ln>
                        <a:solidFill>
                          <a:srgbClr val="000000"/>
                        </a:solidFill>
                        <a:effectLst/>
                        <a:uLnTx/>
                        <a:uFillTx/>
                        <a:latin typeface="ＭＳ Ｐゴシック" panose="020B0600070205080204" pitchFamily="50" charset="-128"/>
                        <a:ea typeface="+mn-ea"/>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002207"/>
                  </a:ext>
                </a:extLst>
              </a:tr>
            </a:tbl>
          </a:graphicData>
        </a:graphic>
      </p:graphicFrame>
      <p:sp>
        <p:nvSpPr>
          <p:cNvPr id="18" name="Rectangle 4"/>
          <p:cNvSpPr>
            <a:spLocks noChangeArrowheads="1"/>
          </p:cNvSpPr>
          <p:nvPr/>
        </p:nvSpPr>
        <p:spPr bwMode="auto">
          <a:xfrm>
            <a:off x="609592" y="1196752"/>
            <a:ext cx="75725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70</a:t>
            </a:r>
            <a:r>
              <a:rPr kumimoji="0" lang="ja-JP" altLang="en-US" sz="24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歳以上</a:t>
            </a:r>
            <a:r>
              <a:rPr kumimoji="0" lang="ja-JP" altLang="en-US" sz="24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（国保・後期共通）　</a:t>
            </a:r>
            <a:endParaRPr kumimoji="0" lang="ja-JP"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9" name="テキスト ボックス 18"/>
          <p:cNvSpPr txBox="1"/>
          <p:nvPr/>
        </p:nvSpPr>
        <p:spPr>
          <a:xfrm>
            <a:off x="587888" y="5643245"/>
            <a:ext cx="7992888" cy="954107"/>
          </a:xfrm>
          <a:prstGeom prst="rect">
            <a:avLst/>
          </a:prstGeom>
          <a:noFill/>
        </p:spPr>
        <p:txBody>
          <a:bodyPr wrap="square" rtlCol="0">
            <a:spAutoFit/>
          </a:bodyPr>
          <a:lstStyle/>
          <a:p>
            <a:pPr lvl="0">
              <a:spcAft>
                <a:spcPts val="0"/>
              </a:spcAft>
            </a:pPr>
            <a:r>
              <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※1</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世帯員全員が住民税非課税である方　</a:t>
            </a:r>
            <a:endPar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endParaRPr>
          </a:p>
          <a:p>
            <a:pPr lvl="0">
              <a:spcAft>
                <a:spcPts val="0"/>
              </a:spcAft>
            </a:pPr>
            <a:r>
              <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※2</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世帯員全員が住民税非課税であって、かつ各所得（公的年金等控除額は</a:t>
            </a:r>
            <a:r>
              <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80</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万円として計算）　　　　</a:t>
            </a:r>
            <a:endPar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endParaRPr>
          </a:p>
          <a:p>
            <a:pPr lvl="0">
              <a:spcAft>
                <a:spcPts val="0"/>
              </a:spcAft>
            </a:pPr>
            <a:r>
              <a:rPr lang="ja-JP" altLang="en-US" sz="1400" kern="0" dirty="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が</a:t>
            </a:r>
            <a:r>
              <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0</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円の方</a:t>
            </a:r>
            <a:endPar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endParaRPr>
          </a:p>
          <a:p>
            <a:pPr lvl="0">
              <a:spcAft>
                <a:spcPts val="0"/>
              </a:spcAft>
            </a:pPr>
            <a:r>
              <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※3</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a:t>
            </a:r>
            <a:r>
              <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a:t>
            </a:r>
            <a:r>
              <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内は、</a:t>
            </a:r>
            <a:r>
              <a:rPr lang="ja-JP"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過去</a:t>
            </a:r>
            <a:r>
              <a:rPr lang="en-US" altLang="ja-JP" sz="1400" kern="0" dirty="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12</a:t>
            </a:r>
            <a:r>
              <a:rPr lang="ja-JP" altLang="ja-JP" sz="1400" kern="0" dirty="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カ</a:t>
            </a:r>
            <a:r>
              <a:rPr lang="ja-JP"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月</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以内にすでに</a:t>
            </a:r>
            <a:r>
              <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3</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回以上支給されている</a:t>
            </a:r>
            <a:r>
              <a:rPr lang="ja-JP"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場合</a:t>
            </a:r>
            <a:r>
              <a:rPr lang="ja-JP" altLang="ja-JP" sz="1400" kern="0" dirty="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a:t>
            </a:r>
            <a:r>
              <a:rPr lang="en-US" altLang="ja-JP" sz="1400" kern="0" dirty="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4</a:t>
            </a:r>
            <a:r>
              <a:rPr lang="ja-JP"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回目</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からの額</a:t>
            </a:r>
            <a:endParaRPr lang="ja-JP" altLang="ja-JP" sz="1400" kern="100" dirty="0">
              <a:effectLst/>
              <a:latin typeface="Century" panose="02040604050505020304" pitchFamily="18" charset="0"/>
              <a:ea typeface="ＭＳ 明朝" panose="02020609040205080304" pitchFamily="17" charset="-128"/>
              <a:cs typeface="ＭＳ Ｐゴシック" panose="020B0600070205080204" pitchFamily="50" charset="-128"/>
            </a:endParaRPr>
          </a:p>
        </p:txBody>
      </p:sp>
      <p:sp>
        <p:nvSpPr>
          <p:cNvPr id="3" name="正方形/長方形 2"/>
          <p:cNvSpPr/>
          <p:nvPr/>
        </p:nvSpPr>
        <p:spPr>
          <a:xfrm>
            <a:off x="1005508" y="2852564"/>
            <a:ext cx="7643192" cy="1147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28650" y="4581127"/>
            <a:ext cx="8020050" cy="11024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5A4691F2-B6D4-44DD-AACA-A27C3473771C}" type="slidenum">
              <a:rPr lang="en-US" altLang="ja-JP" smtClean="0"/>
              <a:pPr/>
              <a:t>17</a:t>
            </a:fld>
            <a:endParaRPr lang="en-US" altLang="ja-JP"/>
          </a:p>
        </p:txBody>
      </p:sp>
    </p:spTree>
    <p:extLst>
      <p:ext uri="{BB962C8B-B14F-4D97-AF65-F5344CB8AC3E}">
        <p14:creationId xmlns:p14="http://schemas.microsoft.com/office/powerpoint/2010/main" val="2637958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573970"/>
          </a:xfrm>
        </p:spPr>
        <p:txBody>
          <a:bodyPr>
            <a:normAutofit fontScale="90000"/>
          </a:bodyPr>
          <a:lstStyle/>
          <a:p>
            <a:pPr algn="ctr">
              <a:spcAft>
                <a:spcPts val="0"/>
              </a:spcAft>
            </a:pPr>
            <a:r>
              <a:rPr lang="ja-JP" altLang="ja-JP" sz="36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入院時の食事代（国保・後期共通）</a:t>
            </a:r>
            <a:endPar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aphicFrame>
        <p:nvGraphicFramePr>
          <p:cNvPr id="9" name="表 8"/>
          <p:cNvGraphicFramePr>
            <a:graphicFrameLocks noGrp="1"/>
          </p:cNvGraphicFramePr>
          <p:nvPr>
            <p:extLst>
              <p:ext uri="{D42A27DB-BD31-4B8C-83A1-F6EECF244321}">
                <p14:modId xmlns:p14="http://schemas.microsoft.com/office/powerpoint/2010/main" val="3074637093"/>
              </p:ext>
            </p:extLst>
          </p:nvPr>
        </p:nvGraphicFramePr>
        <p:xfrm>
          <a:off x="525525" y="1340768"/>
          <a:ext cx="7989825" cy="4025160"/>
        </p:xfrm>
        <a:graphic>
          <a:graphicData uri="http://schemas.openxmlformats.org/drawingml/2006/table">
            <a:tbl>
              <a:tblPr firstRow="1" firstCol="1" bandRow="1"/>
              <a:tblGrid>
                <a:gridCol w="3182379">
                  <a:extLst>
                    <a:ext uri="{9D8B030D-6E8A-4147-A177-3AD203B41FA5}">
                      <a16:colId xmlns:a16="http://schemas.microsoft.com/office/drawing/2014/main" val="2591448533"/>
                    </a:ext>
                  </a:extLst>
                </a:gridCol>
                <a:gridCol w="3096344">
                  <a:extLst>
                    <a:ext uri="{9D8B030D-6E8A-4147-A177-3AD203B41FA5}">
                      <a16:colId xmlns:a16="http://schemas.microsoft.com/office/drawing/2014/main" val="3992201722"/>
                    </a:ext>
                  </a:extLst>
                </a:gridCol>
                <a:gridCol w="1711102">
                  <a:extLst>
                    <a:ext uri="{9D8B030D-6E8A-4147-A177-3AD203B41FA5}">
                      <a16:colId xmlns:a16="http://schemas.microsoft.com/office/drawing/2014/main" val="4262096613"/>
                    </a:ext>
                  </a:extLst>
                </a:gridCol>
              </a:tblGrid>
              <a:tr h="251077">
                <a:tc gridSpan="2">
                  <a:txBody>
                    <a:bodyPr/>
                    <a:lstStyle/>
                    <a:p>
                      <a:pPr marL="26670" algn="l">
                        <a:spcAft>
                          <a:spcPts val="0"/>
                        </a:spcAft>
                      </a:pPr>
                      <a:r>
                        <a:rPr lang="ja-JP" sz="2000" b="1"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入院した時の</a:t>
                      </a:r>
                      <a:r>
                        <a:rPr lang="ja-JP" sz="2000" b="1"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食事代</a:t>
                      </a:r>
                      <a:endParaRPr lang="en-US" altLang="ja-JP" sz="2000" b="1"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2865" marR="62865"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endParaRPr lang="ja-JP" sz="2800">
                        <a:effectLst/>
                        <a:latin typeface="ＭＳ Ｐゴシック" panose="020B0600070205080204" pitchFamily="50" charset="-128"/>
                        <a:ea typeface="ＭＳ Ｐゴシック" panose="020B0600070205080204" pitchFamily="50" charset="-128"/>
                      </a:endParaRPr>
                    </a:p>
                  </a:txBody>
                  <a:tcPr marL="62865" marR="62865"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786486"/>
                  </a:ext>
                </a:extLst>
              </a:tr>
              <a:tr h="502154">
                <a:tc gridSpan="2">
                  <a:txBody>
                    <a:bodyPr/>
                    <a:lstStyle/>
                    <a:p>
                      <a:pPr algn="ctr">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所得区分</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spcAft>
                          <a:spcPts val="0"/>
                        </a:spcAft>
                      </a:pP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食費</a:t>
                      </a:r>
                      <a:endParaRPr lang="en-US" alt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sz="16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sz="16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１食あたり）</a:t>
                      </a:r>
                      <a:endParaRPr lang="ja-JP" sz="1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4331234"/>
                  </a:ext>
                </a:extLst>
              </a:tr>
              <a:tr h="502154">
                <a:tc gridSpan="2">
                  <a:txBody>
                    <a:bodyPr/>
                    <a:lstStyle/>
                    <a:p>
                      <a:pPr indent="127000" algn="l">
                        <a:spcAft>
                          <a:spcPts val="0"/>
                        </a:spcAft>
                      </a:pP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現役並み所得者　・　</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一般</a:t>
                      </a: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（下記以外）</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alt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a:t>
                      </a:r>
                      <a:r>
                        <a:rPr 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60</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010507"/>
                  </a:ext>
                </a:extLst>
              </a:tr>
              <a:tr h="502154">
                <a:tc rowSpan="2">
                  <a:txBody>
                    <a:bodyPr/>
                    <a:lstStyle/>
                    <a:p>
                      <a:pPr indent="127000" algn="l">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住民税非課税世帯</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27000" algn="l">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低所得者Ⅱ</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9400" algn="r">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過去</a:t>
                      </a:r>
                      <a:r>
                        <a:rPr lang="en-US"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年間</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a:t>
                      </a: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入院日数</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en-US"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90</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日以内</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9700" algn="ctr">
                        <a:spcAft>
                          <a:spcPts val="0"/>
                        </a:spcAft>
                      </a:pPr>
                      <a:r>
                        <a:rPr lang="en-US"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210</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799096"/>
                  </a:ext>
                </a:extLst>
              </a:tr>
              <a:tr h="859494">
                <a:tc vMerge="1">
                  <a:txBody>
                    <a:bodyPr/>
                    <a:lstStyle/>
                    <a:p>
                      <a:endParaRPr kumimoji="1" lang="ja-JP" altLang="en-US"/>
                    </a:p>
                  </a:txBody>
                  <a:tcPr/>
                </a:tc>
                <a:tc>
                  <a:txBody>
                    <a:bodyPr/>
                    <a:lstStyle/>
                    <a:p>
                      <a:pPr marR="279400" algn="r">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過去</a:t>
                      </a:r>
                      <a:r>
                        <a:rPr lang="en-US"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年間の</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入院</a:t>
                      </a: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日数</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en-US"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91</a:t>
                      </a:r>
                      <a:r>
                        <a:rPr lang="ja-JP"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日以</a:t>
                      </a:r>
                      <a:r>
                        <a:rPr lang="ja-JP" altLang="en-US" sz="2800" kern="0" dirty="0" smtClean="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上</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160</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584419"/>
                  </a:ext>
                </a:extLst>
              </a:tr>
              <a:tr h="712792">
                <a:tc gridSpan="2">
                  <a:txBody>
                    <a:bodyPr/>
                    <a:lstStyle/>
                    <a:p>
                      <a:pPr indent="127000" algn="l">
                        <a:spcAft>
                          <a:spcPts val="0"/>
                        </a:spcAft>
                      </a:pP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低所得者Ⅰ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100</a:t>
                      </a:r>
                      <a:r>
                        <a:rPr lang="ja-JP" sz="2800" kern="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548955"/>
                  </a:ext>
                </a:extLst>
              </a:tr>
            </a:tbl>
          </a:graphicData>
        </a:graphic>
      </p:graphicFrame>
      <p:sp>
        <p:nvSpPr>
          <p:cNvPr id="4" name="テキスト ボックス 3"/>
          <p:cNvSpPr txBox="1"/>
          <p:nvPr/>
        </p:nvSpPr>
        <p:spPr>
          <a:xfrm>
            <a:off x="827584" y="5582933"/>
            <a:ext cx="7992888" cy="369332"/>
          </a:xfrm>
          <a:prstGeom prst="rect">
            <a:avLst/>
          </a:prstGeom>
          <a:noFill/>
        </p:spPr>
        <p:txBody>
          <a:bodyPr wrap="square" rtlCol="0">
            <a:spAutoFit/>
          </a:bodyPr>
          <a:lstStyle/>
          <a:p>
            <a:pPr lvl="0">
              <a:spcAft>
                <a:spcPts val="0"/>
              </a:spcAft>
            </a:pPr>
            <a:r>
              <a:rPr lang="en-US" altLang="ja-JP"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a:t>
            </a:r>
            <a:r>
              <a:rPr lang="ja-JP" altLang="en-US"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低所得</a:t>
            </a:r>
            <a:r>
              <a:rPr lang="en-US" altLang="ja-JP"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Ⅰ</a:t>
            </a:r>
            <a:r>
              <a:rPr lang="ja-JP" altLang="en-US" sz="1800" kern="0" dirty="0" err="1"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a:t>
            </a:r>
            <a:r>
              <a:rPr lang="en-US" altLang="ja-JP"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Ⅱ</a:t>
            </a:r>
            <a:r>
              <a:rPr lang="ja-JP" altLang="en-US"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以外の指定難病患者は</a:t>
            </a:r>
            <a:r>
              <a:rPr lang="en-US" altLang="ja-JP"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260</a:t>
            </a:r>
            <a:r>
              <a:rPr lang="ja-JP" altLang="en-US" sz="18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円　　</a:t>
            </a:r>
            <a:r>
              <a:rPr lang="ja-JP" altLang="en-US"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rPr>
              <a:t>　　</a:t>
            </a:r>
            <a:endParaRPr lang="en-US" altLang="ja-JP" sz="1400" kern="0" dirty="0" smtClean="0">
              <a:solidFill>
                <a:srgbClr val="000000"/>
              </a:solidFill>
              <a:latin typeface="Century" panose="02040604050505020304" pitchFamily="18" charset="0"/>
              <a:ea typeface="ＭＳ ゴシック" panose="020B0609070205080204" pitchFamily="49" charset="-128"/>
              <a:cs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5A4691F2-B6D4-44DD-AACA-A27C3473771C}" type="slidenum">
              <a:rPr lang="en-US" altLang="ja-JP" smtClean="0"/>
              <a:pPr/>
              <a:t>18</a:t>
            </a:fld>
            <a:endParaRPr lang="en-US" altLang="ja-JP"/>
          </a:p>
        </p:txBody>
      </p:sp>
    </p:spTree>
    <p:extLst>
      <p:ext uri="{BB962C8B-B14F-4D97-AF65-F5344CB8AC3E}">
        <p14:creationId xmlns:p14="http://schemas.microsoft.com/office/powerpoint/2010/main" val="591948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4339"/>
            <a:ext cx="8229600" cy="6034682"/>
          </a:xfrm>
        </p:spPr>
        <p:txBody>
          <a:bodyPr/>
          <a:lstStyle/>
          <a:p>
            <a:r>
              <a:rPr lang="en-US" altLang="ja-JP" dirty="0" smtClean="0"/>
              <a:t/>
            </a:r>
            <a:br>
              <a:rPr lang="en-US" altLang="ja-JP" dirty="0" smtClean="0"/>
            </a:br>
            <a:r>
              <a:rPr lang="en-US" altLang="ja-JP" dirty="0"/>
              <a:t/>
            </a:r>
            <a:br>
              <a:rPr lang="en-US" altLang="ja-JP" dirty="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endParaRPr kumimoji="1" lang="ja-JP" altLang="en-US" dirty="0"/>
          </a:p>
        </p:txBody>
      </p:sp>
      <p:grpSp>
        <p:nvGrpSpPr>
          <p:cNvPr id="14" name="グループ化 13"/>
          <p:cNvGrpSpPr/>
          <p:nvPr/>
        </p:nvGrpSpPr>
        <p:grpSpPr>
          <a:xfrm>
            <a:off x="390722" y="1470356"/>
            <a:ext cx="4335414" cy="2246676"/>
            <a:chOff x="629562" y="860049"/>
            <a:chExt cx="3694106" cy="2674584"/>
          </a:xfrm>
          <a:solidFill>
            <a:schemeClr val="bg1"/>
          </a:solidFill>
        </p:grpSpPr>
        <p:sp>
          <p:nvSpPr>
            <p:cNvPr id="3" name="円/楕円 2"/>
            <p:cNvSpPr/>
            <p:nvPr/>
          </p:nvSpPr>
          <p:spPr>
            <a:xfrm>
              <a:off x="629562" y="1149101"/>
              <a:ext cx="3694106" cy="23855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19404" y="1737908"/>
              <a:ext cx="3050215" cy="1282388"/>
            </a:xfrm>
            <a:prstGeom prst="rect">
              <a:avLst/>
            </a:prstGeom>
            <a:noFill/>
          </p:spPr>
          <p:txBody>
            <a:bodyPr wrap="square" rtlCol="0">
              <a:spAutoFit/>
            </a:bodyPr>
            <a:lstStyle/>
            <a:p>
              <a:r>
                <a:rPr kumimoji="1" lang="ja-JP" altLang="en-US" dirty="0" smtClean="0">
                  <a:latin typeface="+mj-ea"/>
                  <a:ea typeface="+mj-ea"/>
                </a:rPr>
                <a:t>コルセットなどの</a:t>
              </a:r>
              <a:endParaRPr kumimoji="1" lang="en-US" altLang="ja-JP" dirty="0" smtClean="0">
                <a:latin typeface="+mj-ea"/>
                <a:ea typeface="+mj-ea"/>
              </a:endParaRPr>
            </a:p>
            <a:p>
              <a:r>
                <a:rPr kumimoji="1" lang="ja-JP" altLang="en-US" dirty="0" smtClean="0">
                  <a:latin typeface="+mj-ea"/>
                  <a:ea typeface="+mj-ea"/>
                </a:rPr>
                <a:t>補装具を作ったとき</a:t>
              </a:r>
              <a:endParaRPr kumimoji="1" lang="ja-JP" altLang="en-US" dirty="0">
                <a:latin typeface="+mj-ea"/>
                <a:ea typeface="+mj-ea"/>
              </a:endParaRPr>
            </a:p>
          </p:txBody>
        </p:sp>
        <p:sp>
          <p:nvSpPr>
            <p:cNvPr id="10" name="テキスト ボックス 9"/>
            <p:cNvSpPr txBox="1"/>
            <p:nvPr/>
          </p:nvSpPr>
          <p:spPr>
            <a:xfrm>
              <a:off x="1000460" y="860049"/>
              <a:ext cx="1807344" cy="707886"/>
            </a:xfrm>
            <a:prstGeom prst="rect">
              <a:avLst/>
            </a:prstGeom>
            <a:grpFill/>
            <a:ln>
              <a:solidFill>
                <a:schemeClr val="bg1"/>
              </a:solidFill>
            </a:ln>
          </p:spPr>
          <p:txBody>
            <a:bodyPr wrap="square" rtlCol="0">
              <a:spAutoFit/>
            </a:bodyPr>
            <a:lstStyle/>
            <a:p>
              <a:r>
                <a:rPr kumimoji="1" lang="ja-JP" altLang="en-US" sz="4000" dirty="0" smtClean="0"/>
                <a:t>療養費</a:t>
              </a:r>
              <a:endParaRPr kumimoji="1" lang="ja-JP" altLang="en-US" sz="4000" dirty="0"/>
            </a:p>
          </p:txBody>
        </p:sp>
      </p:grpSp>
      <p:grpSp>
        <p:nvGrpSpPr>
          <p:cNvPr id="15" name="グループ化 14"/>
          <p:cNvGrpSpPr/>
          <p:nvPr/>
        </p:nvGrpSpPr>
        <p:grpSpPr>
          <a:xfrm>
            <a:off x="5233244" y="1393018"/>
            <a:ext cx="3521000" cy="2383639"/>
            <a:chOff x="4788024" y="755993"/>
            <a:chExt cx="3521000" cy="2778639"/>
          </a:xfrm>
        </p:grpSpPr>
        <p:sp>
          <p:nvSpPr>
            <p:cNvPr id="4" name="円/楕円 3"/>
            <p:cNvSpPr/>
            <p:nvPr/>
          </p:nvSpPr>
          <p:spPr>
            <a:xfrm>
              <a:off x="4788024" y="1052736"/>
              <a:ext cx="3521000" cy="24818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288384" y="1702372"/>
              <a:ext cx="2592288" cy="1077218"/>
            </a:xfrm>
            <a:prstGeom prst="rect">
              <a:avLst/>
            </a:prstGeom>
            <a:noFill/>
          </p:spPr>
          <p:txBody>
            <a:bodyPr wrap="square" rtlCol="0">
              <a:spAutoFit/>
            </a:bodyPr>
            <a:lstStyle/>
            <a:p>
              <a:r>
                <a:rPr lang="ja-JP" altLang="en-US" dirty="0">
                  <a:latin typeface="+mj-ea"/>
                  <a:ea typeface="+mj-ea"/>
                </a:rPr>
                <a:t>被</a:t>
              </a:r>
              <a:r>
                <a:rPr lang="ja-JP" altLang="en-US" dirty="0" smtClean="0">
                  <a:latin typeface="+mj-ea"/>
                  <a:ea typeface="+mj-ea"/>
                </a:rPr>
                <a:t>保険者が亡くなったとき</a:t>
              </a:r>
              <a:endParaRPr kumimoji="1" lang="ja-JP" altLang="en-US" dirty="0">
                <a:latin typeface="+mj-ea"/>
                <a:ea typeface="+mj-ea"/>
              </a:endParaRPr>
            </a:p>
          </p:txBody>
        </p:sp>
        <p:sp>
          <p:nvSpPr>
            <p:cNvPr id="11" name="テキスト ボックス 10"/>
            <p:cNvSpPr txBox="1"/>
            <p:nvPr/>
          </p:nvSpPr>
          <p:spPr>
            <a:xfrm>
              <a:off x="5076056" y="755993"/>
              <a:ext cx="1728192" cy="707886"/>
            </a:xfrm>
            <a:prstGeom prst="rect">
              <a:avLst/>
            </a:prstGeom>
            <a:solidFill>
              <a:schemeClr val="bg1"/>
            </a:solidFill>
            <a:ln>
              <a:solidFill>
                <a:schemeClr val="bg1"/>
              </a:solidFill>
            </a:ln>
          </p:spPr>
          <p:txBody>
            <a:bodyPr wrap="square" rtlCol="0">
              <a:spAutoFit/>
            </a:bodyPr>
            <a:lstStyle/>
            <a:p>
              <a:r>
                <a:rPr lang="ja-JP" altLang="en-US" sz="4000" dirty="0">
                  <a:latin typeface="HGP創英角ｺﾞｼｯｸUB" panose="020B0900000000000000" pitchFamily="50" charset="-128"/>
                </a:rPr>
                <a:t>葬祭</a:t>
              </a:r>
              <a:r>
                <a:rPr kumimoji="1" lang="ja-JP" altLang="en-US" sz="4000" dirty="0" smtClean="0">
                  <a:latin typeface="HGP創英角ｺﾞｼｯｸUB" panose="020B0900000000000000" pitchFamily="50" charset="-128"/>
                </a:rPr>
                <a:t>費</a:t>
              </a:r>
              <a:endParaRPr kumimoji="1" lang="ja-JP" altLang="en-US" sz="4000" dirty="0">
                <a:latin typeface="HGP創英角ｺﾞｼｯｸUB" panose="020B0900000000000000" pitchFamily="50" charset="-128"/>
              </a:endParaRPr>
            </a:p>
          </p:txBody>
        </p:sp>
      </p:grpSp>
      <p:grpSp>
        <p:nvGrpSpPr>
          <p:cNvPr id="16" name="グループ化 15"/>
          <p:cNvGrpSpPr/>
          <p:nvPr/>
        </p:nvGrpSpPr>
        <p:grpSpPr>
          <a:xfrm>
            <a:off x="5859854" y="4157149"/>
            <a:ext cx="3036006" cy="2161093"/>
            <a:chOff x="993491" y="4108336"/>
            <a:chExt cx="3384376" cy="2320478"/>
          </a:xfrm>
        </p:grpSpPr>
        <p:sp>
          <p:nvSpPr>
            <p:cNvPr id="5" name="円/楕円 4"/>
            <p:cNvSpPr/>
            <p:nvPr/>
          </p:nvSpPr>
          <p:spPr>
            <a:xfrm>
              <a:off x="993491" y="4108336"/>
              <a:ext cx="3384376" cy="23204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644897" y="4588231"/>
              <a:ext cx="2451968" cy="584775"/>
            </a:xfrm>
            <a:prstGeom prst="rect">
              <a:avLst/>
            </a:prstGeom>
            <a:noFill/>
          </p:spPr>
          <p:txBody>
            <a:bodyPr wrap="square" rtlCol="0">
              <a:spAutoFit/>
            </a:bodyPr>
            <a:lstStyle/>
            <a:p>
              <a:r>
                <a:rPr kumimoji="1" lang="ja-JP" altLang="en-US" dirty="0" smtClean="0">
                  <a:latin typeface="+mj-ea"/>
                  <a:ea typeface="+mj-ea"/>
                </a:rPr>
                <a:t>人間ドック</a:t>
              </a:r>
              <a:endParaRPr kumimoji="1" lang="ja-JP" altLang="en-US" dirty="0">
                <a:latin typeface="+mj-ea"/>
                <a:ea typeface="+mj-ea"/>
              </a:endParaRPr>
            </a:p>
          </p:txBody>
        </p:sp>
        <p:sp>
          <p:nvSpPr>
            <p:cNvPr id="13" name="テキスト ボックス 12"/>
            <p:cNvSpPr txBox="1"/>
            <p:nvPr/>
          </p:nvSpPr>
          <p:spPr>
            <a:xfrm>
              <a:off x="1644897" y="5195652"/>
              <a:ext cx="2451968" cy="584775"/>
            </a:xfrm>
            <a:prstGeom prst="rect">
              <a:avLst/>
            </a:prstGeom>
            <a:noFill/>
          </p:spPr>
          <p:txBody>
            <a:bodyPr wrap="square" rtlCol="0">
              <a:spAutoFit/>
            </a:bodyPr>
            <a:lstStyle/>
            <a:p>
              <a:r>
                <a:rPr lang="ja-JP" altLang="en-US" dirty="0" smtClean="0">
                  <a:latin typeface="+mj-ea"/>
                  <a:ea typeface="+mj-ea"/>
                </a:rPr>
                <a:t>特定健診</a:t>
              </a:r>
              <a:endParaRPr kumimoji="1" lang="ja-JP" altLang="en-US" dirty="0">
                <a:latin typeface="+mj-ea"/>
                <a:ea typeface="+mj-ea"/>
              </a:endParaRPr>
            </a:p>
          </p:txBody>
        </p:sp>
      </p:grpSp>
      <p:sp>
        <p:nvSpPr>
          <p:cNvPr id="17" name="テキスト ボックス 16"/>
          <p:cNvSpPr txBox="1"/>
          <p:nvPr/>
        </p:nvSpPr>
        <p:spPr>
          <a:xfrm>
            <a:off x="989357" y="565381"/>
            <a:ext cx="7269112" cy="584775"/>
          </a:xfrm>
          <a:prstGeom prst="rect">
            <a:avLst/>
          </a:prstGeom>
          <a:noFill/>
        </p:spPr>
        <p:txBody>
          <a:bodyPr wrap="square" rtlCol="0">
            <a:spAutoFit/>
          </a:bodyPr>
          <a:lstStyle/>
          <a:p>
            <a:r>
              <a:rPr kumimoji="1" lang="ja-JP" altLang="en-US" dirty="0" smtClean="0">
                <a:latin typeface="+mj-ea"/>
                <a:ea typeface="+mj-ea"/>
              </a:rPr>
              <a:t>～他にもこんな支給や助成があります～</a:t>
            </a:r>
            <a:endParaRPr kumimoji="1" lang="ja-JP" altLang="en-US" dirty="0">
              <a:latin typeface="+mj-ea"/>
              <a:ea typeface="+mj-ea"/>
            </a:endParaRPr>
          </a:p>
        </p:txBody>
      </p:sp>
      <p:grpSp>
        <p:nvGrpSpPr>
          <p:cNvPr id="18" name="グループ化 17"/>
          <p:cNvGrpSpPr/>
          <p:nvPr/>
        </p:nvGrpSpPr>
        <p:grpSpPr>
          <a:xfrm>
            <a:off x="246813" y="3861048"/>
            <a:ext cx="5400599" cy="2706005"/>
            <a:chOff x="4785699" y="436153"/>
            <a:chExt cx="2667786" cy="2706005"/>
          </a:xfrm>
        </p:grpSpPr>
        <p:sp>
          <p:nvSpPr>
            <p:cNvPr id="19" name="円/楕円 18"/>
            <p:cNvSpPr/>
            <p:nvPr/>
          </p:nvSpPr>
          <p:spPr>
            <a:xfrm>
              <a:off x="4785699" y="735435"/>
              <a:ext cx="2667786" cy="24067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963285" y="1222920"/>
              <a:ext cx="2350244" cy="1384995"/>
            </a:xfrm>
            <a:prstGeom prst="rect">
              <a:avLst/>
            </a:prstGeom>
            <a:noFill/>
          </p:spPr>
          <p:txBody>
            <a:bodyPr wrap="square" rtlCol="0">
              <a:spAutoFit/>
            </a:bodyPr>
            <a:lstStyle/>
            <a:p>
              <a:r>
                <a:rPr lang="ja-JP" altLang="en-US" sz="2800" dirty="0" smtClean="0">
                  <a:latin typeface="+mj-ea"/>
                  <a:ea typeface="+mj-ea"/>
                </a:rPr>
                <a:t>医療保険と介護保険の自己</a:t>
              </a:r>
              <a:endParaRPr lang="en-US" altLang="ja-JP" sz="2800" dirty="0" smtClean="0">
                <a:latin typeface="+mj-ea"/>
                <a:ea typeface="+mj-ea"/>
              </a:endParaRPr>
            </a:p>
            <a:p>
              <a:r>
                <a:rPr lang="ja-JP" altLang="en-US" sz="2800" dirty="0" smtClean="0">
                  <a:latin typeface="+mj-ea"/>
                  <a:ea typeface="+mj-ea"/>
                </a:rPr>
                <a:t>負担を合算し、年度の限度額を超えたとき</a:t>
              </a:r>
              <a:endParaRPr kumimoji="1" lang="ja-JP" altLang="en-US" sz="2800" dirty="0">
                <a:latin typeface="+mj-ea"/>
                <a:ea typeface="+mj-ea"/>
              </a:endParaRPr>
            </a:p>
          </p:txBody>
        </p:sp>
        <p:sp>
          <p:nvSpPr>
            <p:cNvPr id="21" name="テキスト ボックス 20"/>
            <p:cNvSpPr txBox="1"/>
            <p:nvPr/>
          </p:nvSpPr>
          <p:spPr>
            <a:xfrm>
              <a:off x="4963285" y="436153"/>
              <a:ext cx="2421385" cy="707886"/>
            </a:xfrm>
            <a:prstGeom prst="rect">
              <a:avLst/>
            </a:prstGeom>
            <a:solidFill>
              <a:schemeClr val="bg1"/>
            </a:solidFill>
            <a:ln>
              <a:solidFill>
                <a:schemeClr val="bg1"/>
              </a:solidFill>
            </a:ln>
          </p:spPr>
          <p:txBody>
            <a:bodyPr wrap="square" rtlCol="0">
              <a:spAutoFit/>
            </a:bodyPr>
            <a:lstStyle/>
            <a:p>
              <a:r>
                <a:rPr lang="ja-JP" altLang="en-US" sz="4000" dirty="0" smtClean="0">
                  <a:latin typeface="HGP創英角ｺﾞｼｯｸUB" panose="020B0900000000000000" pitchFamily="50" charset="-128"/>
                </a:rPr>
                <a:t>高額介護合算</a:t>
              </a:r>
              <a:r>
                <a:rPr lang="ja-JP" altLang="en-US" sz="4000" dirty="0">
                  <a:latin typeface="HGP創英角ｺﾞｼｯｸUB" panose="020B0900000000000000" pitchFamily="50" charset="-128"/>
                </a:rPr>
                <a:t>療養</a:t>
              </a:r>
              <a:r>
                <a:rPr kumimoji="1" lang="ja-JP" altLang="en-US" sz="4000" dirty="0" smtClean="0">
                  <a:latin typeface="HGP創英角ｺﾞｼｯｸUB" panose="020B0900000000000000" pitchFamily="50" charset="-128"/>
                </a:rPr>
                <a:t>費</a:t>
              </a:r>
              <a:endParaRPr kumimoji="1" lang="ja-JP" altLang="en-US" sz="4000" dirty="0">
                <a:latin typeface="HGP創英角ｺﾞｼｯｸUB" panose="020B0900000000000000" pitchFamily="50" charset="-128"/>
              </a:endParaRPr>
            </a:p>
          </p:txBody>
        </p:sp>
      </p:grpSp>
      <p:sp>
        <p:nvSpPr>
          <p:cNvPr id="8" name="スライド番号プレースホルダー 7"/>
          <p:cNvSpPr>
            <a:spLocks noGrp="1"/>
          </p:cNvSpPr>
          <p:nvPr>
            <p:ph type="sldNum" sz="quarter" idx="12"/>
          </p:nvPr>
        </p:nvSpPr>
        <p:spPr/>
        <p:txBody>
          <a:bodyPr/>
          <a:lstStyle/>
          <a:p>
            <a:fld id="{5A4691F2-B6D4-44DD-AACA-A27C3473771C}" type="slidenum">
              <a:rPr lang="en-US" altLang="ja-JP" smtClean="0"/>
              <a:pPr/>
              <a:t>19</a:t>
            </a:fld>
            <a:endParaRPr lang="en-US" altLang="ja-JP"/>
          </a:p>
        </p:txBody>
      </p:sp>
    </p:spTree>
    <p:extLst>
      <p:ext uri="{BB962C8B-B14F-4D97-AF65-F5344CB8AC3E}">
        <p14:creationId xmlns:p14="http://schemas.microsoft.com/office/powerpoint/2010/main" val="327264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80">
                                          <p:stCondLst>
                                            <p:cond delay="0"/>
                                          </p:stCondLst>
                                        </p:cTn>
                                        <p:tgtEl>
                                          <p:spTgt spid="16"/>
                                        </p:tgtEl>
                                      </p:cBhvr>
                                    </p:animEffect>
                                    <p:anim calcmode="lin" valueType="num">
                                      <p:cBhvr>
                                        <p:cTn id="2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4" dur="26">
                                          <p:stCondLst>
                                            <p:cond delay="650"/>
                                          </p:stCondLst>
                                        </p:cTn>
                                        <p:tgtEl>
                                          <p:spTgt spid="16"/>
                                        </p:tgtEl>
                                      </p:cBhvr>
                                      <p:to x="100000" y="60000"/>
                                    </p:animScale>
                                    <p:animScale>
                                      <p:cBhvr>
                                        <p:cTn id="35" dur="166" decel="50000">
                                          <p:stCondLst>
                                            <p:cond delay="676"/>
                                          </p:stCondLst>
                                        </p:cTn>
                                        <p:tgtEl>
                                          <p:spTgt spid="16"/>
                                        </p:tgtEl>
                                      </p:cBhvr>
                                      <p:to x="100000" y="100000"/>
                                    </p:animScale>
                                    <p:animScale>
                                      <p:cBhvr>
                                        <p:cTn id="36" dur="26">
                                          <p:stCondLst>
                                            <p:cond delay="1312"/>
                                          </p:stCondLst>
                                        </p:cTn>
                                        <p:tgtEl>
                                          <p:spTgt spid="16"/>
                                        </p:tgtEl>
                                      </p:cBhvr>
                                      <p:to x="100000" y="80000"/>
                                    </p:animScale>
                                    <p:animScale>
                                      <p:cBhvr>
                                        <p:cTn id="37" dur="166" decel="50000">
                                          <p:stCondLst>
                                            <p:cond delay="1338"/>
                                          </p:stCondLst>
                                        </p:cTn>
                                        <p:tgtEl>
                                          <p:spTgt spid="16"/>
                                        </p:tgtEl>
                                      </p:cBhvr>
                                      <p:to x="100000" y="100000"/>
                                    </p:animScale>
                                    <p:animScale>
                                      <p:cBhvr>
                                        <p:cTn id="38" dur="26">
                                          <p:stCondLst>
                                            <p:cond delay="1642"/>
                                          </p:stCondLst>
                                        </p:cTn>
                                        <p:tgtEl>
                                          <p:spTgt spid="16"/>
                                        </p:tgtEl>
                                      </p:cBhvr>
                                      <p:to x="100000" y="90000"/>
                                    </p:animScale>
                                    <p:animScale>
                                      <p:cBhvr>
                                        <p:cTn id="39" dur="166" decel="50000">
                                          <p:stCondLst>
                                            <p:cond delay="1668"/>
                                          </p:stCondLst>
                                        </p:cTn>
                                        <p:tgtEl>
                                          <p:spTgt spid="16"/>
                                        </p:tgtEl>
                                      </p:cBhvr>
                                      <p:to x="100000" y="100000"/>
                                    </p:animScale>
                                    <p:animScale>
                                      <p:cBhvr>
                                        <p:cTn id="40" dur="26">
                                          <p:stCondLst>
                                            <p:cond delay="1808"/>
                                          </p:stCondLst>
                                        </p:cTn>
                                        <p:tgtEl>
                                          <p:spTgt spid="16"/>
                                        </p:tgtEl>
                                      </p:cBhvr>
                                      <p:to x="100000" y="95000"/>
                                    </p:animScale>
                                    <p:animScale>
                                      <p:cBhvr>
                                        <p:cTn id="41"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1296" y="1974850"/>
            <a:ext cx="7101408" cy="2387600"/>
          </a:xfrm>
        </p:spPr>
        <p:txBody>
          <a:bodyPr/>
          <a:lstStyle/>
          <a:p>
            <a:r>
              <a:rPr kumimoji="1" lang="ja-JP" altLang="en-US" sz="5400" dirty="0" smtClean="0">
                <a:ln w="0"/>
                <a:solidFill>
                  <a:schemeClr val="accent1"/>
                </a:solidFill>
                <a:effectLst>
                  <a:outerShdw blurRad="38100" dist="25400" dir="5400000" algn="ctr" rotWithShape="0">
                    <a:srgbClr val="6E747A">
                      <a:alpha val="43000"/>
                    </a:srgbClr>
                  </a:outerShdw>
                </a:effectLst>
              </a:rPr>
              <a:t>～三田市の人口変遷～</a:t>
            </a:r>
            <a:endParaRPr kumimoji="1" lang="ja-JP" altLang="en-US" sz="5400" dirty="0">
              <a:ln w="0"/>
              <a:solidFill>
                <a:schemeClr val="accent1"/>
              </a:solidFill>
              <a:effectLst>
                <a:outerShdw blurRad="38100" dist="25400" dir="5400000" algn="ctr" rotWithShape="0">
                  <a:srgbClr val="6E747A">
                    <a:alpha val="43000"/>
                  </a:srgbClr>
                </a:outerShdw>
              </a:effectLst>
            </a:endParaRPr>
          </a:p>
        </p:txBody>
      </p:sp>
      <p:sp>
        <p:nvSpPr>
          <p:cNvPr id="5" name="サブタイトル 4"/>
          <p:cNvSpPr>
            <a:spLocks noGrp="1"/>
          </p:cNvSpPr>
          <p:nvPr>
            <p:ph type="subTitle" idx="1"/>
          </p:nvPr>
        </p:nvSpPr>
        <p:spPr>
          <a:xfrm>
            <a:off x="1371600" y="3886200"/>
            <a:ext cx="6400800" cy="1126976"/>
          </a:xfr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378017F-6F74-4BD7-95B2-7CE2CCEB6BDD}" type="slidenum">
              <a:rPr lang="en-US" altLang="ja-JP" smtClean="0"/>
              <a:pPr/>
              <a:t>2</a:t>
            </a:fld>
            <a:endParaRPr lang="en-US" altLang="ja-JP"/>
          </a:p>
        </p:txBody>
      </p:sp>
    </p:spTree>
    <p:extLst>
      <p:ext uri="{BB962C8B-B14F-4D97-AF65-F5344CB8AC3E}">
        <p14:creationId xmlns:p14="http://schemas.microsoft.com/office/powerpoint/2010/main" val="583576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6848" y="764704"/>
            <a:ext cx="8229600" cy="1143000"/>
          </a:xfrm>
        </p:spPr>
        <p:txBody>
          <a:bodyPr>
            <a:normAutofit/>
          </a:bodyPr>
          <a:lstStyle/>
          <a:p>
            <a:r>
              <a:rPr kumimoji="1" lang="ja-JP" altLang="en-US" dirty="0" smtClean="0"/>
              <a:t>後期高齢者の医療にかかる費用</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 y="2420888"/>
            <a:ext cx="9125711" cy="3024336"/>
          </a:xfrm>
          <a:prstGeom prst="rect">
            <a:avLst/>
          </a:prstGeom>
        </p:spPr>
      </p:pic>
      <p:sp>
        <p:nvSpPr>
          <p:cNvPr id="4" name="スライド番号プレースホルダー 3"/>
          <p:cNvSpPr>
            <a:spLocks noGrp="1"/>
          </p:cNvSpPr>
          <p:nvPr>
            <p:ph type="sldNum" sz="quarter" idx="12"/>
          </p:nvPr>
        </p:nvSpPr>
        <p:spPr/>
        <p:txBody>
          <a:bodyPr/>
          <a:lstStyle/>
          <a:p>
            <a:fld id="{5A4691F2-B6D4-44DD-AACA-A27C3473771C}" type="slidenum">
              <a:rPr lang="en-US" altLang="ja-JP" smtClean="0"/>
              <a:pPr/>
              <a:t>20</a:t>
            </a:fld>
            <a:endParaRPr lang="en-US" altLang="ja-JP"/>
          </a:p>
        </p:txBody>
      </p:sp>
    </p:spTree>
    <p:extLst>
      <p:ext uri="{BB962C8B-B14F-4D97-AF65-F5344CB8AC3E}">
        <p14:creationId xmlns:p14="http://schemas.microsoft.com/office/powerpoint/2010/main" val="152912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75642"/>
          </a:xfrm>
        </p:spPr>
        <p:txBody>
          <a:bodyPr/>
          <a:lstStyle/>
          <a:p>
            <a:pPr marL="342900" lvl="0" indent="-342900">
              <a:spcAft>
                <a:spcPts val="0"/>
              </a:spcAft>
            </a:pPr>
            <a:r>
              <a:rPr lang="ja-JP" altLang="en-US" sz="3600"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健康</a:t>
            </a:r>
            <a:r>
              <a:rPr lang="ja-JP" altLang="ja-JP" sz="36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な生活を送るために</a:t>
            </a:r>
            <a:endPar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 name="テキスト ボックス 2"/>
          <p:cNvSpPr txBox="1"/>
          <p:nvPr/>
        </p:nvSpPr>
        <p:spPr>
          <a:xfrm>
            <a:off x="467544" y="1358483"/>
            <a:ext cx="8047806" cy="4893647"/>
          </a:xfrm>
          <a:prstGeom prst="rect">
            <a:avLst/>
          </a:prstGeom>
          <a:noFill/>
        </p:spPr>
        <p:txBody>
          <a:bodyPr wrap="square" rtlCol="0">
            <a:spAutoFit/>
          </a:bodyPr>
          <a:lstStyle/>
          <a:p>
            <a:pPr marL="48895" algn="just">
              <a:spcAft>
                <a:spcPts val="0"/>
              </a:spcAft>
            </a:pPr>
            <a:r>
              <a:rPr lang="ja-JP" altLang="ja-JP" sz="2400" b="1"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健康診断を受けましょう</a:t>
            </a:r>
            <a:endPar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52400" algn="just">
              <a:spcAft>
                <a:spcPts val="0"/>
              </a:spcAft>
            </a:pP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糖尿病などの生活習慣病は、それぞれの病気が別々に進行するのではなく、おなかまわりの内臓に脂肪が蓄積した内臓脂肪型肥満が大きくかかわっていることがわかってきました。</a:t>
            </a:r>
          </a:p>
          <a:p>
            <a:pPr indent="152400" algn="just">
              <a:spcAft>
                <a:spcPts val="0"/>
              </a:spcAft>
            </a:pP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内臓脂肪型肥満に加えて、高血糖、高血圧、脂質異常のうち２つ以上をあわせもった状態をメタボリックシンドローム（内臓脂肪症候群）といいます。</a:t>
            </a:r>
          </a:p>
          <a:p>
            <a:pPr indent="152400" algn="just">
              <a:spcAft>
                <a:spcPts val="0"/>
              </a:spcAft>
            </a:pP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内臓脂肪が過剰にたまっていると、糖尿病や高血圧症、脂質異常症といった生活習慣病を併発しやすくなり、「血糖値や血圧が少し高め」といった、まだ病気とは診断されない人でも、動脈硬化が急速に進行する場合があります。</a:t>
            </a:r>
          </a:p>
          <a:p>
            <a:pPr indent="152400" algn="just">
              <a:spcAft>
                <a:spcPts val="0"/>
              </a:spcAft>
            </a:pP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日本人の三大死因は、</a:t>
            </a:r>
            <a:r>
              <a:rPr lang="ja-JP" altLang="ja-JP" sz="24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がん</a:t>
            </a: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心臓病</a:t>
            </a: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脳卒中</a:t>
            </a:r>
            <a:r>
              <a:rPr lang="ja-JP"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ですが、そのうち心臓病と脳卒中は、動脈硬化が要因となる病気です。</a:t>
            </a: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5A4691F2-B6D4-44DD-AACA-A27C3473771C}" type="slidenum">
              <a:rPr lang="en-US" altLang="ja-JP" smtClean="0"/>
              <a:pPr/>
              <a:t>21</a:t>
            </a:fld>
            <a:endParaRPr lang="en-US" altLang="ja-JP"/>
          </a:p>
        </p:txBody>
      </p:sp>
    </p:spTree>
    <p:extLst>
      <p:ext uri="{BB962C8B-B14F-4D97-AF65-F5344CB8AC3E}">
        <p14:creationId xmlns:p14="http://schemas.microsoft.com/office/powerpoint/2010/main" val="883452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7481" y="479123"/>
            <a:ext cx="7886700" cy="831626"/>
          </a:xfrm>
        </p:spPr>
        <p:txBody>
          <a:bodyPr>
            <a:normAutofit/>
          </a:bodyPr>
          <a:lstStyle/>
          <a:p>
            <a:pPr lvl="0" indent="133350" defTabSz="914400" eaLnBrk="0" fontAlgn="base" hangingPunct="0">
              <a:lnSpc>
                <a:spcPct val="100000"/>
              </a:lnSpc>
              <a:spcAft>
                <a:spcPct val="0"/>
              </a:spcAft>
            </a:pPr>
            <a:r>
              <a:rPr kumimoji="0" lang="ja-JP" altLang="ja-JP" sz="3600" b="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【健康診断のメリット】</a:t>
            </a:r>
            <a:endParaRPr kumimoji="0" lang="ja-JP" altLang="ja-JP" sz="3600" dirty="0">
              <a:solidFill>
                <a:prstClr val="black"/>
              </a:solidFill>
              <a:latin typeface="Garamond" panose="02020404030301010803" pitchFamily="18" charset="0"/>
              <a:ea typeface="HGP創英角ｺﾞｼｯｸUB" panose="020B0900000000000000" pitchFamily="50" charset="-128"/>
              <a:cs typeface="+mn-cs"/>
            </a:endParaRPr>
          </a:p>
        </p:txBody>
      </p:sp>
      <p:pic>
        <p:nvPicPr>
          <p:cNvPr id="6153" name="Picture 9" descr="illust37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485" y="4962375"/>
            <a:ext cx="1588975" cy="175406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llust37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7539" y="5331904"/>
            <a:ext cx="1498401" cy="13875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364317" y="1363446"/>
            <a:ext cx="80789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74638" marR="0" lvl="0" indent="-141288"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① 生活習慣病になる前の早い時期から自分の身体の状態が自分でチェックできます。</a:t>
            </a:r>
            <a:endParaRPr kumimoji="0" lang="ja-JP" altLang="ja-JP"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274638" marR="0" lvl="0" indent="-141288"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② 一人一人にあった健康づくりのサポートが受けられます。</a:t>
            </a:r>
            <a:endParaRPr kumimoji="0" lang="ja-JP" altLang="ja-JP"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③ 将来の医療費の軽減につながります。</a:t>
            </a:r>
            <a:endParaRPr kumimoji="0" lang="ja-JP" altLang="ja-JP"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274638" marR="0" lvl="0" indent="-141288"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④ 三田市国民健康保険、後期高齢者医療制度ご加入の方は無料で受診できます。</a:t>
            </a:r>
            <a:endParaRPr kumimoji="0" lang="ja-JP" altLang="ja-JP"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9" name="Rectangle 12"/>
          <p:cNvSpPr>
            <a:spLocks noChangeArrowheads="1"/>
          </p:cNvSpPr>
          <p:nvPr/>
        </p:nvSpPr>
        <p:spPr bwMode="auto">
          <a:xfrm>
            <a:off x="2127743" y="5595699"/>
            <a:ext cx="46497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8255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ja-JP" altLang="ja-JP" sz="18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特定健診の利用方法や、受けられ</a:t>
            </a:r>
            <a:r>
              <a:rPr kumimoji="0" lang="ja-JP"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る医療機関などは</a:t>
            </a:r>
            <a:r>
              <a:rPr kumimoji="0" lang="ja-JP" altLang="en-US"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健康増進課や国保医療課にお問い合わせください。</a:t>
            </a:r>
            <a:endParaRPr kumimoji="0" lang="en-US"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A4691F2-B6D4-44DD-AACA-A27C3473771C}" type="slidenum">
              <a:rPr lang="en-US" altLang="ja-JP" smtClean="0"/>
              <a:pPr/>
              <a:t>22</a:t>
            </a:fld>
            <a:endParaRPr lang="en-US" altLang="ja-JP"/>
          </a:p>
        </p:txBody>
      </p:sp>
    </p:spTree>
    <p:extLst>
      <p:ext uri="{BB962C8B-B14F-4D97-AF65-F5344CB8AC3E}">
        <p14:creationId xmlns:p14="http://schemas.microsoft.com/office/powerpoint/2010/main" val="264008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7300" y="476672"/>
            <a:ext cx="6339036" cy="759618"/>
          </a:xfrm>
        </p:spPr>
        <p:txBody>
          <a:bodyPr>
            <a:noAutofit/>
          </a:bodyPr>
          <a:lstStyle/>
          <a:p>
            <a:pPr marL="48895" lvl="0" algn="l" defTabSz="914400" fontAlgn="base">
              <a:lnSpc>
                <a:spcPct val="100000"/>
              </a:lnSpc>
            </a:pPr>
            <a:r>
              <a:rPr lang="ja-JP" altLang="ja-JP" sz="4000" b="1" u="sng"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かかりつけ医をもちましょう</a:t>
            </a:r>
            <a:r>
              <a:rPr lang="ja-JP" altLang="ja-JP" sz="40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r>
            <a:br>
              <a:rPr lang="ja-JP" altLang="ja-JP" sz="40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b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537023" y="980728"/>
            <a:ext cx="7982424" cy="5693866"/>
          </a:xfrm>
          <a:prstGeom prst="rect">
            <a:avLst/>
          </a:prstGeom>
          <a:noFill/>
        </p:spPr>
        <p:txBody>
          <a:bodyPr wrap="square" rtlCol="0">
            <a:spAutoFit/>
          </a:bodyPr>
          <a:lstStyle/>
          <a:p>
            <a:pPr marR="558165" algn="just">
              <a:spcAft>
                <a:spcPts val="0"/>
              </a:spcAft>
            </a:pPr>
            <a:r>
              <a:rPr lang="ja-JP" altLang="en-US" sz="25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6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かかりつけ医」とは、日常的な健康管理などを行ってくれる身近なお医者さん、医療機関のことをいいます。大病院にかかるほうが安心だと考えている人もいますが、紹介状を持たずにいきなり大病院を受診するのは、特別</a:t>
            </a:r>
            <a:r>
              <a:rPr lang="ja-JP" altLang="ja-JP" sz="26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料金が</a:t>
            </a:r>
            <a:r>
              <a:rPr lang="ja-JP" altLang="ja-JP" sz="2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かかることがあるうえ、待ち時間も長く、じっくりお医者さんと話しができない場合もあります。</a:t>
            </a:r>
          </a:p>
          <a:p>
            <a:pPr marR="558165" algn="just">
              <a:spcAft>
                <a:spcPts val="0"/>
              </a:spcAft>
            </a:pPr>
            <a:r>
              <a:rPr lang="ja-JP" altLang="ja-JP" sz="2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26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R="558165" algn="just">
              <a:spcAft>
                <a:spcPts val="0"/>
              </a:spcAft>
            </a:pPr>
            <a:r>
              <a:rPr lang="ja-JP" altLang="en-US" sz="2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6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かかりつけ</a:t>
            </a:r>
            <a:r>
              <a:rPr lang="ja-JP" altLang="ja-JP" sz="2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医は、通いやすく、待ち時間が少ない点からも、家の近所にある診療所や小規模の病院がおすすめです。普段から健康状態を把握し、重大な病気や特殊な病気が疑われる場合は、高度な検査・治療が受けられる専門医や大病院を紹介してくれるようなお医者さんをかかりつけ医にしましょう</a:t>
            </a:r>
            <a:r>
              <a:rPr lang="ja-JP" altLang="ja-JP" sz="26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ja-JP" sz="26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5A4691F2-B6D4-44DD-AACA-A27C3473771C}" type="slidenum">
              <a:rPr lang="en-US" altLang="ja-JP" smtClean="0"/>
              <a:pPr/>
              <a:t>23</a:t>
            </a:fld>
            <a:endParaRPr lang="en-US" altLang="ja-JP"/>
          </a:p>
        </p:txBody>
      </p:sp>
    </p:spTree>
    <p:extLst>
      <p:ext uri="{BB962C8B-B14F-4D97-AF65-F5344CB8AC3E}">
        <p14:creationId xmlns:p14="http://schemas.microsoft.com/office/powerpoint/2010/main" val="1335805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31626"/>
          </a:xfrm>
        </p:spPr>
        <p:txBody>
          <a:bodyPr>
            <a:normAutofit/>
          </a:bodyPr>
          <a:lstStyle/>
          <a:p>
            <a:pPr marR="558800">
              <a:lnSpc>
                <a:spcPct val="125000"/>
              </a:lnSpc>
              <a:spcAft>
                <a:spcPts val="0"/>
              </a:spcAft>
            </a:pPr>
            <a:r>
              <a:rPr lang="en-US" altLang="ja-JP" sz="3600" kern="100" dirty="0" smtClean="0">
                <a:latin typeface="ＭＳ ゴシック" panose="020B0609070205080204" pitchFamily="49" charset="-128"/>
                <a:ea typeface="ＭＳ 明朝" panose="02020609040205080304" pitchFamily="17" charset="-128"/>
                <a:cs typeface="Times New Roman" panose="02020603050405020304" pitchFamily="18" charset="0"/>
              </a:rPr>
              <a:t> </a:t>
            </a:r>
            <a:r>
              <a:rPr lang="ja-JP" altLang="ja-JP" sz="3600" b="1" kern="100" dirty="0" smtClean="0">
                <a:latin typeface="Century" panose="02040604050505020304" pitchFamily="18" charset="0"/>
                <a:ea typeface="ＭＳ ゴシック" panose="020B0609070205080204" pitchFamily="49" charset="-128"/>
                <a:cs typeface="Times New Roman" panose="02020603050405020304" pitchFamily="18" charset="0"/>
              </a:rPr>
              <a:t>【かかりつけ医をもつメリット】</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テキスト ボックス 2"/>
          <p:cNvSpPr txBox="1"/>
          <p:nvPr/>
        </p:nvSpPr>
        <p:spPr>
          <a:xfrm>
            <a:off x="395536" y="1344094"/>
            <a:ext cx="8568952" cy="5509200"/>
          </a:xfrm>
          <a:prstGeom prst="rect">
            <a:avLst/>
          </a:prstGeom>
          <a:noFill/>
        </p:spPr>
        <p:txBody>
          <a:bodyPr wrap="square" rtlCol="0">
            <a:spAutoFit/>
          </a:bodyPr>
          <a:lstStyle/>
          <a:p>
            <a:pPr marR="558165" algn="just">
              <a:spcAft>
                <a:spcPts val="0"/>
              </a:spcAft>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待ち時間が少なく、じっくり診察してもらえ</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る</a:t>
            </a:r>
            <a:endPar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52425" marR="558165" indent="-352425" algn="just">
              <a:spcAft>
                <a:spcPts val="0"/>
              </a:spcAft>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初診時や再診時に「特別料金」を加算される心配がない</a:t>
            </a:r>
          </a:p>
          <a:p>
            <a:pPr marL="304800" marR="558165" indent="-304800" algn="just">
              <a:spcAft>
                <a:spcPts val="0"/>
              </a:spcAft>
            </a:pP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●同じ医師に継続して診てもらうことで、病歴・体質・生活習慣などを把握・理解したうえで治療やアドバイスをうけることができる</a:t>
            </a:r>
          </a:p>
          <a:p>
            <a:pPr marL="304800" marR="558165" indent="-304800" algn="just">
              <a:spcAft>
                <a:spcPts val="0"/>
              </a:spcAft>
            </a:pP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●必要に応じて、専門医や大病院に紹介状を書いてもらえる</a:t>
            </a:r>
          </a:p>
          <a:p>
            <a:pPr marL="304800" marR="558165" indent="-304800" algn="just">
              <a:spcAft>
                <a:spcPts val="0"/>
              </a:spcAft>
            </a:pP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●お医者さんと顔なじみになることで、質問や相談がしやすくなる　　</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04800" marR="558165" indent="-304800" algn="just">
              <a:spcAft>
                <a:spcPts val="0"/>
              </a:spcAft>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800" kern="100" dirty="0" smtClean="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など</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5A4691F2-B6D4-44DD-AACA-A27C3473771C}" type="slidenum">
              <a:rPr lang="en-US" altLang="ja-JP" smtClean="0"/>
              <a:pPr/>
              <a:t>24</a:t>
            </a:fld>
            <a:endParaRPr lang="en-US" altLang="ja-JP"/>
          </a:p>
        </p:txBody>
      </p:sp>
    </p:spTree>
    <p:extLst>
      <p:ext uri="{BB962C8B-B14F-4D97-AF65-F5344CB8AC3E}">
        <p14:creationId xmlns:p14="http://schemas.microsoft.com/office/powerpoint/2010/main" val="2083008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471585"/>
          </a:xfrm>
        </p:spPr>
        <p:txBody>
          <a:bodyPr>
            <a:noAutofit/>
          </a:bodyPr>
          <a:lstStyle/>
          <a:p>
            <a:pPr marL="48895" algn="ctr">
              <a:spcAft>
                <a:spcPts val="0"/>
              </a:spcAft>
            </a:pPr>
            <a:r>
              <a:rPr lang="ja-JP" altLang="ja-JP" sz="36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はしご受診はやめましょう</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 name="テキスト ボックス 2"/>
          <p:cNvSpPr txBox="1"/>
          <p:nvPr/>
        </p:nvSpPr>
        <p:spPr>
          <a:xfrm>
            <a:off x="395536" y="1052736"/>
            <a:ext cx="8623870" cy="5693866"/>
          </a:xfrm>
          <a:prstGeom prst="rect">
            <a:avLst/>
          </a:prstGeom>
          <a:noFill/>
        </p:spPr>
        <p:txBody>
          <a:bodyPr wrap="square" rtlCol="0">
            <a:spAutoFit/>
          </a:bodyPr>
          <a:lstStyle/>
          <a:p>
            <a:pPr marR="558165" algn="just">
              <a:spcAft>
                <a:spcPts val="0"/>
              </a:spcAft>
            </a:pPr>
            <a:r>
              <a:rPr lang="ja-JP" altLang="ja-JP" sz="2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病気やケガの治療を受けているお医者さんから、別のお医者さんに変わることを「転医」といいます。主治医の判断で、より専門的な検査や治療が受けられる病院を紹介された場合や、引越しなどで転医するケースもありますが、一方で「なかなか症状がよくならないから」、「新しくできた病院のほうがよさそうだから」など、安易な理由でお医者さんを変えるのは、「ハシゴ受診」と呼ばれ、経済的にも体にも負担がかかります。</a:t>
            </a:r>
          </a:p>
          <a:p>
            <a:pPr marR="558165" algn="just">
              <a:spcAft>
                <a:spcPts val="0"/>
              </a:spcAft>
            </a:pPr>
            <a:r>
              <a:rPr lang="ja-JP" altLang="ja-JP" sz="2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治療方法や治療効果に疑問や不安がある場合は、積極的に主治医に質問するなど、コミュニケーションを図り、専門的な検査や治療を望む場合は、紹介状を書いてもらいましょう。紹介状があれば、転医先に検査結果や経過が伝わるので、検査や治療の重複を避けることができ、大病院でも特別料金が加算されません。</a:t>
            </a:r>
            <a:endParaRPr lang="ja-JP" altLang="ja-JP" sz="2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5A4691F2-B6D4-44DD-AACA-A27C3473771C}" type="slidenum">
              <a:rPr lang="en-US" altLang="ja-JP" smtClean="0"/>
              <a:pPr/>
              <a:t>25</a:t>
            </a:fld>
            <a:endParaRPr lang="en-US" altLang="ja-JP"/>
          </a:p>
        </p:txBody>
      </p:sp>
    </p:spTree>
    <p:extLst>
      <p:ext uri="{BB962C8B-B14F-4D97-AF65-F5344CB8AC3E}">
        <p14:creationId xmlns:p14="http://schemas.microsoft.com/office/powerpoint/2010/main" val="3643189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59618"/>
          </a:xfrm>
        </p:spPr>
        <p:txBody>
          <a:bodyPr>
            <a:normAutofit fontScale="90000"/>
          </a:bodyPr>
          <a:lstStyle/>
          <a:p>
            <a:pPr marR="558800" algn="ctr">
              <a:lnSpc>
                <a:spcPct val="125000"/>
              </a:lnSpc>
              <a:spcAft>
                <a:spcPts val="0"/>
              </a:spcAft>
            </a:pPr>
            <a:r>
              <a:rPr lang="ja-JP" altLang="ja-JP" sz="36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【はしご受診によるデメリット】</a:t>
            </a:r>
            <a:endParaRPr lang="ja-JP"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 name="テキスト ボックス 2"/>
          <p:cNvSpPr txBox="1"/>
          <p:nvPr/>
        </p:nvSpPr>
        <p:spPr>
          <a:xfrm>
            <a:off x="323528" y="1484784"/>
            <a:ext cx="8640960" cy="4708981"/>
          </a:xfrm>
          <a:prstGeom prst="rect">
            <a:avLst/>
          </a:prstGeom>
          <a:noFill/>
        </p:spPr>
        <p:txBody>
          <a:bodyPr wrap="square" rtlCol="0">
            <a:spAutoFit/>
          </a:bodyPr>
          <a:lstStyle/>
          <a:p>
            <a:pPr marR="558165" algn="just">
              <a:spcAft>
                <a:spcPts val="0"/>
              </a:spcAft>
            </a:pPr>
            <a:r>
              <a:rPr lang="ja-JP"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0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転医するたび</a:t>
            </a:r>
            <a:r>
              <a:rPr lang="ja-JP"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に「初診料」（</a:t>
            </a:r>
            <a:r>
              <a:rPr lang="en-US"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2,820</a:t>
            </a:r>
            <a:r>
              <a:rPr lang="ja-JP"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円×負担</a:t>
            </a:r>
            <a:r>
              <a:rPr lang="ja-JP" altLang="ja-JP" sz="30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割合</a:t>
            </a:r>
            <a:endParaRPr lang="en-US" altLang="ja-JP" sz="30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R="558165" algn="just">
              <a:spcAft>
                <a:spcPts val="0"/>
              </a:spcAft>
            </a:pPr>
            <a:r>
              <a:rPr lang="ja-JP" altLang="en-US"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30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割）がかかる</a:t>
            </a:r>
          </a:p>
          <a:p>
            <a:pPr marR="558165" algn="just">
              <a:spcAft>
                <a:spcPts val="0"/>
              </a:spcAft>
            </a:pPr>
            <a:r>
              <a:rPr lang="ja-JP" altLang="ja-JP" sz="30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転医先が大病院の場合、紹介状がないと</a:t>
            </a:r>
            <a:r>
              <a:rPr lang="ja-JP" altLang="ja-JP" sz="30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特別</a:t>
            </a:r>
            <a:endParaRPr lang="en-US" altLang="ja-JP" sz="30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R="558165" algn="just">
              <a:spcAft>
                <a:spcPts val="0"/>
              </a:spcAft>
            </a:pPr>
            <a:r>
              <a:rPr lang="ja-JP" altLang="en-US"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0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料金</a:t>
            </a:r>
            <a:r>
              <a:rPr lang="ja-JP"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が加算される場合がある</a:t>
            </a:r>
          </a:p>
          <a:p>
            <a:pPr marL="304800" marR="558165" indent="-304800" algn="just">
              <a:spcAft>
                <a:spcPts val="0"/>
              </a:spcAft>
            </a:pPr>
            <a:r>
              <a:rPr lang="ja-JP" altLang="ja-JP" sz="30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ＣＴやＭＲＩなどの画像診断は検査料が高く、繰り返し受けることは体への負担も大きい</a:t>
            </a:r>
          </a:p>
          <a:p>
            <a:pPr marL="304800" marR="558165" indent="-304800" algn="just">
              <a:spcAft>
                <a:spcPts val="0"/>
              </a:spcAft>
            </a:pPr>
            <a:r>
              <a:rPr lang="ja-JP" altLang="ja-JP" sz="30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薬の重複使用により、体に悪影響を及ぼす場合がある</a:t>
            </a:r>
          </a:p>
          <a:p>
            <a:pPr marL="304800" marR="558165" indent="-304800" algn="just">
              <a:spcAft>
                <a:spcPts val="0"/>
              </a:spcAft>
            </a:pPr>
            <a:r>
              <a:rPr lang="ja-JP" altLang="ja-JP" sz="30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転医のたびに治療がふりだしに戻り、症状改善まで無駄に時間がかかる場合がある</a:t>
            </a:r>
            <a:endParaRPr lang="ja-JP" altLang="ja-JP" sz="3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5A4691F2-B6D4-44DD-AACA-A27C3473771C}" type="slidenum">
              <a:rPr lang="en-US" altLang="ja-JP" smtClean="0"/>
              <a:pPr/>
              <a:t>26</a:t>
            </a:fld>
            <a:endParaRPr lang="en-US" altLang="ja-JP"/>
          </a:p>
        </p:txBody>
      </p:sp>
    </p:spTree>
    <p:extLst>
      <p:ext uri="{BB962C8B-B14F-4D97-AF65-F5344CB8AC3E}">
        <p14:creationId xmlns:p14="http://schemas.microsoft.com/office/powerpoint/2010/main" val="862722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8078" y="354952"/>
            <a:ext cx="8568952" cy="1263674"/>
          </a:xfrm>
        </p:spPr>
        <p:txBody>
          <a:bodyPr/>
          <a:lstStyle/>
          <a:p>
            <a:pPr marL="50165">
              <a:spcAft>
                <a:spcPts val="0"/>
              </a:spcAft>
            </a:pPr>
            <a:r>
              <a:rPr lang="ja-JP" altLang="ja-JP" sz="3600" b="1" u="sng" kern="100" dirty="0">
                <a:latin typeface="Century" panose="02040604050505020304" pitchFamily="18" charset="0"/>
                <a:ea typeface="ＭＳ ゴシック" panose="020B0609070205080204" pitchFamily="49" charset="-128"/>
                <a:cs typeface="Times New Roman" panose="02020603050405020304" pitchFamily="18" charset="0"/>
              </a:rPr>
              <a:t>薬局にはお薬手帳をもっていきましょう</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テキスト ボックス 2"/>
          <p:cNvSpPr txBox="1"/>
          <p:nvPr/>
        </p:nvSpPr>
        <p:spPr>
          <a:xfrm>
            <a:off x="539552" y="1628801"/>
            <a:ext cx="8280920" cy="2000548"/>
          </a:xfrm>
          <a:prstGeom prst="rect">
            <a:avLst/>
          </a:prstGeom>
          <a:noFill/>
        </p:spPr>
        <p:txBody>
          <a:bodyPr wrap="square" rtlCol="0">
            <a:spAutoFit/>
          </a:bodyPr>
          <a:lstStyle/>
          <a:p>
            <a:pPr marL="50165" algn="just">
              <a:spcAft>
                <a:spcPts val="0"/>
              </a:spcAft>
            </a:pPr>
            <a:r>
              <a:rPr lang="ja-JP" altLang="ja-JP" sz="1800" kern="100" dirty="0">
                <a:latin typeface="Century" panose="02040604050505020304" pitchFamily="18" charset="0"/>
                <a:ea typeface="ＭＳ ゴシック" panose="020B0609070205080204" pitchFamily="49" charset="-128"/>
                <a:cs typeface="Times New Roman" panose="02020603050405020304" pitchFamily="18" charset="0"/>
              </a:rPr>
              <a:t>平成２８年４月から、お薬手帳を薬局に持っていくと、持っていない場合と比べて下表のとおり「</a:t>
            </a:r>
            <a:r>
              <a:rPr lang="ja-JP" altLang="ja-JP" sz="1800"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薬剤服用暦管理指導料</a:t>
            </a:r>
            <a:r>
              <a:rPr lang="ja-JP" altLang="ja-JP" sz="1800" kern="100" dirty="0">
                <a:latin typeface="Century" panose="02040604050505020304" pitchFamily="18" charset="0"/>
                <a:ea typeface="ＭＳ ゴシック" panose="020B0609070205080204" pitchFamily="49" charset="-128"/>
                <a:cs typeface="Times New Roman" panose="02020603050405020304" pitchFamily="18" charset="0"/>
              </a:rPr>
              <a:t>」が安くなります。</a:t>
            </a:r>
            <a:endParaRPr lang="ja-JP"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marL="50165" algn="just">
              <a:spcAft>
                <a:spcPts val="0"/>
              </a:spcAft>
            </a:pPr>
            <a:r>
              <a:rPr lang="en-US" altLang="ja-JP" kern="100" dirty="0">
                <a:latin typeface="ＭＳ ゴシック" panose="020B0609070205080204" pitchFamily="49" charset="-128"/>
                <a:ea typeface="ＭＳ 明朝" panose="02020609040205080304" pitchFamily="17" charset="-128"/>
                <a:cs typeface="Times New Roman" panose="02020603050405020304" pitchFamily="18" charset="0"/>
              </a:rPr>
              <a:t> </a:t>
            </a:r>
            <a:r>
              <a:rPr lang="ja-JP" altLang="ja-JP" kern="100" dirty="0" smtClean="0">
                <a:latin typeface="Century" panose="02040604050505020304" pitchFamily="18" charset="0"/>
                <a:ea typeface="ＭＳ ゴシック" panose="020B0609070205080204" pitchFamily="49" charset="-128"/>
                <a:cs typeface="Times New Roman" panose="02020603050405020304" pitchFamily="18" charset="0"/>
              </a:rPr>
              <a:t>～</a:t>
            </a:r>
            <a:r>
              <a:rPr lang="ja-JP" altLang="ja-JP" kern="100" dirty="0">
                <a:latin typeface="Century" panose="02040604050505020304" pitchFamily="18" charset="0"/>
                <a:ea typeface="ＭＳ ゴシック" panose="020B0609070205080204" pitchFamily="49" charset="-128"/>
                <a:cs typeface="Times New Roman" panose="02020603050405020304" pitchFamily="18" charset="0"/>
              </a:rPr>
              <a:t>お薬手帳有無による負担比較</a:t>
            </a:r>
            <a:r>
              <a:rPr lang="ja-JP" altLang="ja-JP" kern="100" dirty="0" smtClean="0">
                <a:latin typeface="Century" panose="02040604050505020304" pitchFamily="18" charset="0"/>
                <a:ea typeface="ＭＳ ゴシック" panose="020B0609070205080204" pitchFamily="49" charset="-128"/>
                <a:cs typeface="Times New Roman" panose="02020603050405020304" pitchFamily="18" charset="0"/>
              </a:rPr>
              <a:t>～</a:t>
            </a:r>
            <a:endParaRPr lang="en-US" altLang="ja-JP" kern="100" dirty="0" smtClean="0">
              <a:latin typeface="Century" panose="02040604050505020304" pitchFamily="18" charset="0"/>
              <a:ea typeface="ＭＳ ゴシック" panose="020B0609070205080204" pitchFamily="49" charset="-128"/>
              <a:cs typeface="Times New Roman" panose="02020603050405020304" pitchFamily="18" charset="0"/>
            </a:endParaRPr>
          </a:p>
          <a:p>
            <a:pPr marL="50165" algn="just">
              <a:spcAft>
                <a:spcPts val="0"/>
              </a:spcAft>
            </a:pPr>
            <a:endParaRPr lang="en-US" altLang="ja-JP" kern="100" dirty="0" smtClean="0">
              <a:latin typeface="Century" panose="02040604050505020304" pitchFamily="18" charset="0"/>
              <a:ea typeface="ＭＳ ゴシック" panose="020B0609070205080204" pitchFamily="49" charset="-128"/>
              <a:cs typeface="Times New Roman" panose="02020603050405020304" pitchFamily="18" charset="0"/>
            </a:endParaRPr>
          </a:p>
          <a:p>
            <a:pPr marL="50165" algn="just">
              <a:spcAft>
                <a:spcPts val="0"/>
              </a:spcAft>
            </a:pP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4" name="表 3"/>
          <p:cNvGraphicFramePr>
            <a:graphicFrameLocks noGrp="1"/>
          </p:cNvGraphicFramePr>
          <p:nvPr>
            <p:extLst>
              <p:ext uri="{D42A27DB-BD31-4B8C-83A1-F6EECF244321}">
                <p14:modId xmlns:p14="http://schemas.microsoft.com/office/powerpoint/2010/main" val="2931559500"/>
              </p:ext>
            </p:extLst>
          </p:nvPr>
        </p:nvGraphicFramePr>
        <p:xfrm>
          <a:off x="539552" y="2852936"/>
          <a:ext cx="8047806" cy="3085863"/>
        </p:xfrm>
        <a:graphic>
          <a:graphicData uri="http://schemas.openxmlformats.org/drawingml/2006/table">
            <a:tbl>
              <a:tblPr firstRow="1" firstCol="1" bandRow="1"/>
              <a:tblGrid>
                <a:gridCol w="2239477">
                  <a:extLst>
                    <a:ext uri="{9D8B030D-6E8A-4147-A177-3AD203B41FA5}">
                      <a16:colId xmlns:a16="http://schemas.microsoft.com/office/drawing/2014/main" val="1571152988"/>
                    </a:ext>
                  </a:extLst>
                </a:gridCol>
                <a:gridCol w="1792971">
                  <a:extLst>
                    <a:ext uri="{9D8B030D-6E8A-4147-A177-3AD203B41FA5}">
                      <a16:colId xmlns:a16="http://schemas.microsoft.com/office/drawing/2014/main" val="37291965"/>
                    </a:ext>
                  </a:extLst>
                </a:gridCol>
                <a:gridCol w="2003196">
                  <a:extLst>
                    <a:ext uri="{9D8B030D-6E8A-4147-A177-3AD203B41FA5}">
                      <a16:colId xmlns:a16="http://schemas.microsoft.com/office/drawing/2014/main" val="2491855533"/>
                    </a:ext>
                  </a:extLst>
                </a:gridCol>
                <a:gridCol w="2012162">
                  <a:extLst>
                    <a:ext uri="{9D8B030D-6E8A-4147-A177-3AD203B41FA5}">
                      <a16:colId xmlns:a16="http://schemas.microsoft.com/office/drawing/2014/main" val="4085574807"/>
                    </a:ext>
                  </a:extLst>
                </a:gridCol>
              </a:tblGrid>
              <a:tr h="869751">
                <a:tc>
                  <a:txBody>
                    <a:bodyPr/>
                    <a:lstStyle/>
                    <a:p>
                      <a:pPr algn="ctr">
                        <a:spcAft>
                          <a:spcPts val="0"/>
                        </a:spcAft>
                      </a:pPr>
                      <a:r>
                        <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費用項目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１割負担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２割負担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３割負担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31833769"/>
                  </a:ext>
                </a:extLst>
              </a:tr>
              <a:tr h="943627">
                <a:tc>
                  <a:txBody>
                    <a:bodyPr/>
                    <a:lstStyle/>
                    <a:p>
                      <a:pPr algn="ctr">
                        <a:spcAft>
                          <a:spcPts val="0"/>
                        </a:spcAft>
                      </a:pPr>
                      <a:r>
                        <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お薬手帳あり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latinLnBrk="1">
                        <a:spcAft>
                          <a:spcPts val="0"/>
                        </a:spcAft>
                      </a:pPr>
                      <a:r>
                        <a:rPr lang="en-US" altLang="ja-JP"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40</a:t>
                      </a:r>
                      <a:r>
                        <a:rPr lang="ja-JP"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円</a:t>
                      </a:r>
                      <a:r>
                        <a:rPr lang="en-US"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latinLnBrk="1">
                        <a:spcAft>
                          <a:spcPts val="0"/>
                        </a:spcAft>
                      </a:pPr>
                      <a:r>
                        <a:rPr lang="en-US" altLang="ja-JP"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80</a:t>
                      </a:r>
                      <a:r>
                        <a:rPr lang="ja-JP"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円</a:t>
                      </a:r>
                      <a:r>
                        <a:rPr lang="en-US"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latinLnBrk="1">
                        <a:spcAft>
                          <a:spcPts val="0"/>
                        </a:spcAft>
                      </a:pPr>
                      <a:r>
                        <a:rPr lang="en-US"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en-US" altLang="ja-JP"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r>
                        <a:rPr lang="ja-JP"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円 </a:t>
                      </a:r>
                      <a:r>
                        <a:rPr lang="en-US" sz="28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388973"/>
                  </a:ext>
                </a:extLst>
              </a:tr>
              <a:tr h="706902">
                <a:tc>
                  <a:txBody>
                    <a:bodyPr/>
                    <a:lstStyle/>
                    <a:p>
                      <a:pPr algn="ctr">
                        <a:spcAft>
                          <a:spcPts val="0"/>
                        </a:spcAft>
                      </a:pPr>
                      <a:r>
                        <a:rPr lang="ja-JP" sz="2800" kern="100">
                          <a:effectLst/>
                          <a:latin typeface="ＭＳ Ｐゴシック" panose="020B0600070205080204" pitchFamily="50" charset="-128"/>
                          <a:ea typeface="ＭＳ Ｐゴシック" panose="020B0600070205080204" pitchFamily="50" charset="-128"/>
                          <a:cs typeface="Times New Roman" panose="02020603050405020304" pitchFamily="18" charset="0"/>
                        </a:rPr>
                        <a:t>お薬手帳なし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latinLnBrk="1">
                        <a:spcAft>
                          <a:spcPts val="0"/>
                        </a:spcAft>
                      </a:pPr>
                      <a:r>
                        <a:rPr lang="en-US" sz="2800" kern="100">
                          <a:effectLst/>
                          <a:latin typeface="ＭＳ Ｐゴシック" panose="020B0600070205080204" pitchFamily="50" charset="-128"/>
                          <a:ea typeface="ＭＳ Ｐゴシック" panose="020B0600070205080204" pitchFamily="50" charset="-128"/>
                          <a:cs typeface="Times New Roman" panose="02020603050405020304" pitchFamily="18" charset="0"/>
                        </a:rPr>
                        <a:t>50</a:t>
                      </a:r>
                      <a:r>
                        <a:rPr lang="ja-JP" sz="2800" kern="100">
                          <a:effectLst/>
                          <a:latin typeface="ＭＳ Ｐゴシック" panose="020B0600070205080204" pitchFamily="50" charset="-128"/>
                          <a:ea typeface="ＭＳ Ｐゴシック" panose="020B0600070205080204" pitchFamily="50" charset="-128"/>
                          <a:cs typeface="Times New Roman" panose="02020603050405020304" pitchFamily="18" charset="0"/>
                        </a:rPr>
                        <a:t>円</a:t>
                      </a:r>
                      <a:r>
                        <a:rPr lang="en-US" sz="2800" kern="10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28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latinLnBrk="1">
                        <a:spcAft>
                          <a:spcPts val="0"/>
                        </a:spcAft>
                      </a:pPr>
                      <a:r>
                        <a:rPr 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r>
                        <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円</a:t>
                      </a:r>
                      <a:r>
                        <a:rPr 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latinLnBrk="1">
                        <a:spcAft>
                          <a:spcPts val="0"/>
                        </a:spcAft>
                      </a:pPr>
                      <a:r>
                        <a:rPr 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150</a:t>
                      </a:r>
                      <a:r>
                        <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円 </a:t>
                      </a:r>
                      <a:r>
                        <a:rPr 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269299"/>
                  </a:ext>
                </a:extLst>
              </a:tr>
              <a:tr h="565583">
                <a:tc>
                  <a:txBody>
                    <a:bodyPr/>
                    <a:lstStyle/>
                    <a:p>
                      <a:pPr algn="ctr">
                        <a:spcAft>
                          <a:spcPts val="0"/>
                        </a:spcAft>
                      </a:pPr>
                      <a:r>
                        <a:rPr lang="ja-JP" sz="28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差</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latinLnBrk="1">
                        <a:spcAft>
                          <a:spcPts val="0"/>
                        </a:spcAft>
                      </a:pPr>
                      <a:r>
                        <a:rPr lang="en-US" altLang="ja-JP" sz="2800" b="1"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a:t>
                      </a:r>
                      <a:r>
                        <a:rPr lang="ja-JP" sz="2800" b="1"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円</a:t>
                      </a:r>
                      <a:r>
                        <a:rPr lang="en-US" sz="2800" b="1"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latinLnBrk="1">
                        <a:spcAft>
                          <a:spcPts val="0"/>
                        </a:spcAft>
                      </a:pPr>
                      <a:r>
                        <a:rPr lang="en-US" altLang="ja-JP" sz="2800" b="1"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a:t>
                      </a:r>
                      <a:r>
                        <a:rPr lang="ja-JP" sz="2800" b="1"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円</a:t>
                      </a:r>
                      <a:r>
                        <a:rPr lang="en-US" sz="2800" b="1"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latinLnBrk="1">
                        <a:spcAft>
                          <a:spcPts val="0"/>
                        </a:spcAft>
                      </a:pPr>
                      <a:r>
                        <a:rPr lang="en-US" altLang="ja-JP" sz="2800" b="1"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40</a:t>
                      </a:r>
                      <a:r>
                        <a:rPr lang="ja-JP" sz="2800" b="1"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円 </a:t>
                      </a:r>
                      <a:r>
                        <a:rPr lang="en-US" sz="2800" b="1"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2766933"/>
                  </a:ext>
                </a:extLst>
              </a:tr>
            </a:tbl>
          </a:graphicData>
        </a:graphic>
      </p:graphicFrame>
      <p:sp>
        <p:nvSpPr>
          <p:cNvPr id="6" name="スライド番号プレースホルダー 5"/>
          <p:cNvSpPr>
            <a:spLocks noGrp="1"/>
          </p:cNvSpPr>
          <p:nvPr>
            <p:ph type="sldNum" sz="quarter" idx="12"/>
          </p:nvPr>
        </p:nvSpPr>
        <p:spPr/>
        <p:txBody>
          <a:bodyPr/>
          <a:lstStyle/>
          <a:p>
            <a:fld id="{5A4691F2-B6D4-44DD-AACA-A27C3473771C}" type="slidenum">
              <a:rPr lang="en-US" altLang="ja-JP" smtClean="0"/>
              <a:pPr/>
              <a:t>27</a:t>
            </a:fld>
            <a:endParaRPr lang="en-US" altLang="ja-JP"/>
          </a:p>
        </p:txBody>
      </p:sp>
    </p:spTree>
    <p:extLst>
      <p:ext uri="{BB962C8B-B14F-4D97-AF65-F5344CB8AC3E}">
        <p14:creationId xmlns:p14="http://schemas.microsoft.com/office/powerpoint/2010/main" val="2436173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Text Box 4"/>
          <p:cNvSpPr txBox="1">
            <a:spLocks noChangeArrowheads="1"/>
          </p:cNvSpPr>
          <p:nvPr/>
        </p:nvSpPr>
        <p:spPr bwMode="auto">
          <a:xfrm>
            <a:off x="539552" y="836712"/>
            <a:ext cx="80645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3000" dirty="0">
                <a:latin typeface="ＭＳ Ｐゴシック" panose="020B0600070205080204" pitchFamily="50" charset="-128"/>
                <a:ea typeface="ＭＳ Ｐゴシック" panose="020B0600070205080204" pitchFamily="50" charset="-128"/>
              </a:rPr>
              <a:t>ただし、下記のいずれかに該当する場合は安くなりません</a:t>
            </a:r>
            <a:r>
              <a:rPr lang="ja-JP" altLang="en-US" sz="3000" dirty="0" smtClean="0">
                <a:latin typeface="ＭＳ Ｐゴシック" panose="020B0600070205080204" pitchFamily="50" charset="-128"/>
                <a:ea typeface="ＭＳ Ｐゴシック" panose="020B0600070205080204" pitchFamily="50" charset="-128"/>
              </a:rPr>
              <a:t>。</a:t>
            </a:r>
            <a:endParaRPr lang="en-US" altLang="ja-JP" sz="3000" dirty="0" smtClean="0">
              <a:latin typeface="ＭＳ Ｐゴシック" panose="020B0600070205080204" pitchFamily="50" charset="-128"/>
              <a:ea typeface="ＭＳ Ｐゴシック" panose="020B0600070205080204" pitchFamily="50" charset="-128"/>
            </a:endParaRPr>
          </a:p>
          <a:p>
            <a:endParaRPr lang="ja-JP" altLang="en-US" sz="3000" dirty="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① 初めていく薬局</a:t>
            </a:r>
          </a:p>
          <a:p>
            <a:r>
              <a:rPr lang="ja-JP" altLang="en-US" sz="3000" dirty="0">
                <a:latin typeface="ＭＳ Ｐゴシック" panose="020B0600070205080204" pitchFamily="50" charset="-128"/>
                <a:ea typeface="ＭＳ Ｐゴシック" panose="020B0600070205080204" pitchFamily="50" charset="-128"/>
              </a:rPr>
              <a:t>② ２回目以降でも、６か月以上経過して再来局</a:t>
            </a:r>
            <a:r>
              <a:rPr lang="ja-JP" altLang="en-US" sz="3000" dirty="0" smtClean="0">
                <a:latin typeface="ＭＳ Ｐゴシック" panose="020B0600070205080204" pitchFamily="50" charset="-128"/>
                <a:ea typeface="ＭＳ Ｐゴシック" panose="020B0600070205080204" pitchFamily="50" charset="-128"/>
              </a:rPr>
              <a:t>し</a:t>
            </a:r>
            <a:endParaRPr lang="en-US" altLang="ja-JP" sz="3000" dirty="0" smtClean="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　</a:t>
            </a:r>
            <a:r>
              <a:rPr lang="ja-JP" altLang="en-US" sz="3000" dirty="0" smtClean="0">
                <a:latin typeface="ＭＳ Ｐゴシック" panose="020B0600070205080204" pitchFamily="50" charset="-128"/>
                <a:ea typeface="ＭＳ Ｐゴシック" panose="020B0600070205080204" pitchFamily="50" charset="-128"/>
              </a:rPr>
              <a:t>た</a:t>
            </a:r>
            <a:r>
              <a:rPr lang="ja-JP" altLang="en-US" sz="3000" dirty="0">
                <a:latin typeface="ＭＳ Ｐゴシック" panose="020B0600070205080204" pitchFamily="50" charset="-128"/>
                <a:ea typeface="ＭＳ Ｐゴシック" panose="020B0600070205080204" pitchFamily="50" charset="-128"/>
              </a:rPr>
              <a:t>とき</a:t>
            </a:r>
          </a:p>
          <a:p>
            <a:r>
              <a:rPr lang="ja-JP" altLang="en-US" sz="3000" dirty="0">
                <a:latin typeface="ＭＳ Ｐゴシック" panose="020B0600070205080204" pitchFamily="50" charset="-128"/>
                <a:ea typeface="ＭＳ Ｐゴシック" panose="020B0600070205080204" pitchFamily="50" charset="-128"/>
              </a:rPr>
              <a:t>③ 大型チェーン薬局で、特定の医療機関から</a:t>
            </a:r>
            <a:r>
              <a:rPr lang="ja-JP" altLang="en-US" sz="3000" dirty="0" smtClean="0">
                <a:latin typeface="ＭＳ Ｐゴシック" panose="020B0600070205080204" pitchFamily="50" charset="-128"/>
                <a:ea typeface="ＭＳ Ｐゴシック" panose="020B0600070205080204" pitchFamily="50" charset="-128"/>
              </a:rPr>
              <a:t>の</a:t>
            </a:r>
            <a:endParaRPr lang="en-US" altLang="ja-JP" sz="3000" dirty="0" smtClean="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　</a:t>
            </a:r>
            <a:r>
              <a:rPr lang="ja-JP" altLang="en-US" sz="3000" dirty="0" smtClean="0">
                <a:latin typeface="ＭＳ Ｐゴシック" panose="020B0600070205080204" pitchFamily="50" charset="-128"/>
                <a:ea typeface="ＭＳ Ｐゴシック" panose="020B0600070205080204" pitchFamily="50" charset="-128"/>
              </a:rPr>
              <a:t>処方箋</a:t>
            </a:r>
            <a:r>
              <a:rPr lang="ja-JP" altLang="en-US" sz="3000" dirty="0">
                <a:latin typeface="ＭＳ Ｐゴシック" panose="020B0600070205080204" pitchFamily="50" charset="-128"/>
                <a:ea typeface="ＭＳ Ｐゴシック" panose="020B0600070205080204" pitchFamily="50" charset="-128"/>
              </a:rPr>
              <a:t>の受付が極端に多い薬局</a:t>
            </a:r>
          </a:p>
          <a:p>
            <a:r>
              <a:rPr lang="ja-JP" altLang="en-US" sz="3000" dirty="0">
                <a:latin typeface="ＭＳ Ｐゴシック" panose="020B0600070205080204" pitchFamily="50" charset="-128"/>
                <a:ea typeface="ＭＳ Ｐゴシック" panose="020B0600070205080204" pitchFamily="50" charset="-128"/>
              </a:rPr>
              <a:t>④ 処方箋受付枚数が多く、特定の医療機関</a:t>
            </a:r>
            <a:r>
              <a:rPr lang="ja-JP" altLang="en-US" sz="3000" dirty="0" smtClean="0">
                <a:latin typeface="ＭＳ Ｐゴシック" panose="020B0600070205080204" pitchFamily="50" charset="-128"/>
                <a:ea typeface="ＭＳ Ｐゴシック" panose="020B0600070205080204" pitchFamily="50" charset="-128"/>
              </a:rPr>
              <a:t>から</a:t>
            </a:r>
            <a:endParaRPr lang="en-US" altLang="ja-JP" sz="3000" dirty="0" smtClean="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　</a:t>
            </a:r>
            <a:r>
              <a:rPr lang="ja-JP" altLang="en-US" sz="3000" dirty="0" smtClean="0">
                <a:latin typeface="ＭＳ Ｐゴシック" panose="020B0600070205080204" pitchFamily="50" charset="-128"/>
                <a:ea typeface="ＭＳ Ｐゴシック" panose="020B0600070205080204" pitchFamily="50" charset="-128"/>
              </a:rPr>
              <a:t>の</a:t>
            </a:r>
            <a:r>
              <a:rPr lang="ja-JP" altLang="en-US" sz="3000" dirty="0">
                <a:latin typeface="ＭＳ Ｐゴシック" panose="020B0600070205080204" pitchFamily="50" charset="-128"/>
                <a:ea typeface="ＭＳ Ｐゴシック" panose="020B0600070205080204" pitchFamily="50" charset="-128"/>
              </a:rPr>
              <a:t>処方箋の受付が特に多い薬局</a:t>
            </a:r>
          </a:p>
          <a:p>
            <a:r>
              <a:rPr lang="ja-JP" altLang="en-US" sz="3000" dirty="0">
                <a:latin typeface="ＭＳ Ｐゴシック" panose="020B0600070205080204" pitchFamily="50" charset="-128"/>
                <a:ea typeface="ＭＳ Ｐゴシック" panose="020B0600070205080204" pitchFamily="50" charset="-128"/>
              </a:rPr>
              <a:t>（③④は大病院付近にあるいわゆる「門前薬局」）</a:t>
            </a:r>
          </a:p>
        </p:txBody>
      </p:sp>
      <p:sp>
        <p:nvSpPr>
          <p:cNvPr id="3" name="スライド番号プレースホルダー 2"/>
          <p:cNvSpPr>
            <a:spLocks noGrp="1"/>
          </p:cNvSpPr>
          <p:nvPr>
            <p:ph type="sldNum" sz="quarter" idx="12"/>
          </p:nvPr>
        </p:nvSpPr>
        <p:spPr/>
        <p:txBody>
          <a:bodyPr/>
          <a:lstStyle/>
          <a:p>
            <a:fld id="{8BC36503-4E0D-4632-8F8E-D491C0E6ABBC}" type="slidenum">
              <a:rPr lang="en-US" altLang="ja-JP" smtClean="0"/>
              <a:pPr/>
              <a:t>28</a:t>
            </a:fld>
            <a:endParaRPr lang="en-US" altLang="ja-JP"/>
          </a:p>
        </p:txBody>
      </p:sp>
    </p:spTree>
    <p:extLst>
      <p:ext uri="{BB962C8B-B14F-4D97-AF65-F5344CB8AC3E}">
        <p14:creationId xmlns:p14="http://schemas.microsoft.com/office/powerpoint/2010/main" val="2965628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76" name="Text Box 44"/>
          <p:cNvSpPr txBox="1">
            <a:spLocks noChangeArrowheads="1"/>
          </p:cNvSpPr>
          <p:nvPr/>
        </p:nvSpPr>
        <p:spPr bwMode="auto">
          <a:xfrm>
            <a:off x="1476375" y="3500438"/>
            <a:ext cx="4535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ja-JP" altLang="ja-JP" sz="1800">
              <a:ea typeface="ＭＳ Ｐゴシック" panose="020B0600070205080204" pitchFamily="50" charset="-128"/>
            </a:endParaRPr>
          </a:p>
        </p:txBody>
      </p:sp>
      <p:sp>
        <p:nvSpPr>
          <p:cNvPr id="3" name="テキスト ボックス 2"/>
          <p:cNvSpPr txBox="1"/>
          <p:nvPr/>
        </p:nvSpPr>
        <p:spPr>
          <a:xfrm>
            <a:off x="935596" y="611114"/>
            <a:ext cx="7056784" cy="646331"/>
          </a:xfrm>
          <a:prstGeom prst="rect">
            <a:avLst/>
          </a:prstGeom>
          <a:noFill/>
        </p:spPr>
        <p:txBody>
          <a:bodyPr wrap="square" rtlCol="0">
            <a:spAutoFit/>
          </a:bodyPr>
          <a:lstStyle/>
          <a:p>
            <a:r>
              <a:rPr lang="ja-JP" altLang="en-US" sz="3600" dirty="0">
                <a:latin typeface="ＭＳ Ｐゴシック" panose="020B0600070205080204" pitchFamily="50" charset="-128"/>
                <a:ea typeface="ＭＳ Ｐゴシック" panose="020B0600070205080204" pitchFamily="50" charset="-128"/>
              </a:rPr>
              <a:t>ジェネリック医薬品を利用しましょう</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467544" y="1412776"/>
            <a:ext cx="7992888" cy="5262979"/>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ジェネリック医薬品（後発医薬品）は、最初に作られた薬（先発医薬品）の特許期間終了後に、有効成分、用法、効能・効果が同等の医薬品と申請され、厚生労働省の認可のもとで製造・販売された、新薬より安価な薬です。ジェネリック医薬品を利用することで医療費の節約につながります。</a:t>
            </a:r>
          </a:p>
          <a:p>
            <a:r>
              <a:rPr lang="ja-JP" altLang="en-US" sz="2800" dirty="0">
                <a:latin typeface="ＭＳ Ｐゴシック" panose="020B0600070205080204" pitchFamily="50" charset="-128"/>
                <a:ea typeface="ＭＳ Ｐゴシック" panose="020B0600070205080204" pitchFamily="50" charset="-128"/>
              </a:rPr>
              <a:t>ジェネリック医薬品の利用を希望する場合は、医師や薬剤師にそのことをはっきりと伝え、説明をよく聞いてください。新薬の特許期間が終了しておらず、ジェネリック医薬品がない場合や、医師の判断で変更できない場合、薬局に希望するジェネリック医薬品がない場合もありますのでご注意ください。</a:t>
            </a:r>
          </a:p>
        </p:txBody>
      </p:sp>
      <p:sp>
        <p:nvSpPr>
          <p:cNvPr id="5" name="スライド番号プレースホルダー 4"/>
          <p:cNvSpPr>
            <a:spLocks noGrp="1"/>
          </p:cNvSpPr>
          <p:nvPr>
            <p:ph type="sldNum" sz="quarter" idx="12"/>
          </p:nvPr>
        </p:nvSpPr>
        <p:spPr/>
        <p:txBody>
          <a:bodyPr/>
          <a:lstStyle/>
          <a:p>
            <a:fld id="{4F3E32BC-6EEB-4274-8E2C-61F3E7286711}" type="slidenum">
              <a:rPr lang="en-US" altLang="ja-JP" smtClean="0"/>
              <a:pPr/>
              <a:t>29</a:t>
            </a:fld>
            <a:endParaRPr lang="en-US" altLang="ja-JP"/>
          </a:p>
        </p:txBody>
      </p:sp>
    </p:spTree>
    <p:extLst>
      <p:ext uri="{BB962C8B-B14F-4D97-AF65-F5344CB8AC3E}">
        <p14:creationId xmlns:p14="http://schemas.microsoft.com/office/powerpoint/2010/main" val="8930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グラフ 48"/>
          <p:cNvGraphicFramePr>
            <a:graphicFrameLocks/>
          </p:cNvGraphicFramePr>
          <p:nvPr>
            <p:extLst/>
          </p:nvPr>
        </p:nvGraphicFramePr>
        <p:xfrm>
          <a:off x="128303" y="1135063"/>
          <a:ext cx="9112820" cy="3867151"/>
        </p:xfrm>
        <a:graphic>
          <a:graphicData uri="http://schemas.openxmlformats.org/drawingml/2006/chart">
            <c:chart xmlns:c="http://schemas.openxmlformats.org/drawingml/2006/chart" xmlns:r="http://schemas.openxmlformats.org/officeDocument/2006/relationships" r:id="rId3"/>
          </a:graphicData>
        </a:graphic>
      </p:graphicFrame>
      <p:sp>
        <p:nvSpPr>
          <p:cNvPr id="70659" name="Rectangle 38"/>
          <p:cNvSpPr>
            <a:spLocks noChangeArrowheads="1"/>
          </p:cNvSpPr>
          <p:nvPr/>
        </p:nvSpPr>
        <p:spPr bwMode="auto">
          <a:xfrm>
            <a:off x="4351338" y="1536598"/>
            <a:ext cx="1263276" cy="29160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a:solidFill>
                <a:srgbClr val="000000"/>
              </a:solidFill>
            </a:endParaRPr>
          </a:p>
        </p:txBody>
      </p:sp>
      <p:sp>
        <p:nvSpPr>
          <p:cNvPr id="9" name="Text Box 39"/>
          <p:cNvSpPr txBox="1">
            <a:spLocks noChangeArrowheads="1"/>
          </p:cNvSpPr>
          <p:nvPr/>
        </p:nvSpPr>
        <p:spPr bwMode="auto">
          <a:xfrm>
            <a:off x="2256802" y="1241896"/>
            <a:ext cx="1924050" cy="574516"/>
          </a:xfrm>
          <a:prstGeom prst="rect">
            <a:avLst/>
          </a:prstGeom>
          <a:solidFill>
            <a:schemeClr val="accent6">
              <a:lumMod val="20000"/>
              <a:lumOff val="80000"/>
            </a:schemeClr>
          </a:solidFill>
          <a:ln>
            <a:solidFill>
              <a:srgbClr val="0000FF"/>
            </a:solidFill>
          </a:ln>
        </p:spPr>
        <p:txBody>
          <a:bodyPr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auto" hangingPunct="1">
              <a:lnSpc>
                <a:spcPts val="1400"/>
              </a:lnSpc>
              <a:spcBef>
                <a:spcPct val="50000"/>
              </a:spcBef>
              <a:spcAft>
                <a:spcPts val="0"/>
              </a:spcAft>
              <a:defRPr/>
            </a:pP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人口増加率</a:t>
            </a:r>
            <a:endPar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fontAlgn="auto" hangingPunct="1">
              <a:lnSpc>
                <a:spcPts val="1400"/>
              </a:lnSpc>
              <a:spcBef>
                <a:spcPct val="50000"/>
              </a:spcBef>
              <a:spcAft>
                <a:spcPts val="0"/>
              </a:spcAft>
              <a:defRPr/>
            </a:pPr>
            <a:r>
              <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年連続全国</a:t>
            </a: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１位</a:t>
            </a:r>
          </a:p>
        </p:txBody>
      </p:sp>
      <p:sp>
        <p:nvSpPr>
          <p:cNvPr id="70662" name="Line 16"/>
          <p:cNvSpPr>
            <a:spLocks noChangeShapeType="1"/>
          </p:cNvSpPr>
          <p:nvPr/>
        </p:nvSpPr>
        <p:spPr bwMode="auto">
          <a:xfrm>
            <a:off x="466725" y="4875213"/>
            <a:ext cx="8642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3" name="Text Box 17"/>
          <p:cNvSpPr txBox="1">
            <a:spLocks noChangeArrowheads="1"/>
          </p:cNvSpPr>
          <p:nvPr/>
        </p:nvSpPr>
        <p:spPr bwMode="auto">
          <a:xfrm>
            <a:off x="612775" y="4508500"/>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000">
                <a:solidFill>
                  <a:srgbClr val="000000"/>
                </a:solidFill>
                <a:latin typeface="ＭＳ Ｐゴシック" pitchFamily="50" charset="-128"/>
              </a:rPr>
              <a:t>昭和</a:t>
            </a:r>
          </a:p>
          <a:p>
            <a:pPr eaLnBrk="1" hangingPunct="1"/>
            <a:r>
              <a:rPr lang="en-US" altLang="ja-JP" sz="1000">
                <a:solidFill>
                  <a:srgbClr val="000000"/>
                </a:solidFill>
                <a:latin typeface="ＭＳ Ｐゴシック" pitchFamily="50" charset="-128"/>
              </a:rPr>
              <a:t>33</a:t>
            </a:r>
            <a:r>
              <a:rPr lang="ja-JP" altLang="en-US" sz="1000">
                <a:solidFill>
                  <a:srgbClr val="000000"/>
                </a:solidFill>
                <a:latin typeface="ＭＳ Ｐゴシック" pitchFamily="50" charset="-128"/>
              </a:rPr>
              <a:t>年</a:t>
            </a:r>
          </a:p>
        </p:txBody>
      </p:sp>
      <p:sp>
        <p:nvSpPr>
          <p:cNvPr id="70664" name="Text Box 18"/>
          <p:cNvSpPr txBox="1">
            <a:spLocks noChangeArrowheads="1"/>
          </p:cNvSpPr>
          <p:nvPr/>
        </p:nvSpPr>
        <p:spPr bwMode="auto">
          <a:xfrm>
            <a:off x="635000" y="4875213"/>
            <a:ext cx="3365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a:solidFill>
                  <a:srgbClr val="000000"/>
                </a:solidFill>
              </a:rPr>
              <a:t>市制施行</a:t>
            </a:r>
          </a:p>
        </p:txBody>
      </p:sp>
      <p:sp>
        <p:nvSpPr>
          <p:cNvPr id="70665" name="Text Box 19"/>
          <p:cNvSpPr txBox="1">
            <a:spLocks noChangeArrowheads="1"/>
          </p:cNvSpPr>
          <p:nvPr/>
        </p:nvSpPr>
        <p:spPr bwMode="auto">
          <a:xfrm>
            <a:off x="1979613" y="4664075"/>
            <a:ext cx="503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solidFill>
                  <a:srgbClr val="000000"/>
                </a:solidFill>
                <a:latin typeface="ＭＳ Ｐゴシック" pitchFamily="50" charset="-128"/>
              </a:rPr>
              <a:t>44</a:t>
            </a:r>
            <a:r>
              <a:rPr lang="ja-JP" altLang="en-US" sz="1000" dirty="0">
                <a:solidFill>
                  <a:srgbClr val="000000"/>
                </a:solidFill>
                <a:latin typeface="ＭＳ Ｐゴシック" pitchFamily="50" charset="-128"/>
              </a:rPr>
              <a:t>年</a:t>
            </a:r>
          </a:p>
        </p:txBody>
      </p:sp>
      <p:sp>
        <p:nvSpPr>
          <p:cNvPr id="70666" name="Text Box 20"/>
          <p:cNvSpPr txBox="1">
            <a:spLocks noChangeArrowheads="1"/>
          </p:cNvSpPr>
          <p:nvPr/>
        </p:nvSpPr>
        <p:spPr bwMode="auto">
          <a:xfrm>
            <a:off x="2051050" y="4875213"/>
            <a:ext cx="33655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dirty="0">
                <a:solidFill>
                  <a:srgbClr val="000000"/>
                </a:solidFill>
              </a:rPr>
              <a:t>北摂開発構想発表</a:t>
            </a:r>
          </a:p>
        </p:txBody>
      </p:sp>
      <p:sp>
        <p:nvSpPr>
          <p:cNvPr id="70667" name="Text Box 21"/>
          <p:cNvSpPr txBox="1">
            <a:spLocks noChangeArrowheads="1"/>
          </p:cNvSpPr>
          <p:nvPr/>
        </p:nvSpPr>
        <p:spPr bwMode="auto">
          <a:xfrm>
            <a:off x="3556000" y="4664075"/>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solidFill>
                  <a:srgbClr val="000000"/>
                </a:solidFill>
                <a:latin typeface="ＭＳ Ｐゴシック" pitchFamily="50" charset="-128"/>
              </a:rPr>
              <a:t>56</a:t>
            </a:r>
            <a:r>
              <a:rPr lang="ja-JP" altLang="en-US" sz="1000" dirty="0">
                <a:solidFill>
                  <a:srgbClr val="000000"/>
                </a:solidFill>
                <a:latin typeface="ＭＳ Ｐゴシック" pitchFamily="50" charset="-128"/>
              </a:rPr>
              <a:t>年</a:t>
            </a:r>
          </a:p>
        </p:txBody>
      </p:sp>
      <p:sp>
        <p:nvSpPr>
          <p:cNvPr id="70668" name="Text Box 22"/>
          <p:cNvSpPr txBox="1">
            <a:spLocks noChangeArrowheads="1"/>
          </p:cNvSpPr>
          <p:nvPr/>
        </p:nvSpPr>
        <p:spPr bwMode="auto">
          <a:xfrm>
            <a:off x="3878257" y="4875213"/>
            <a:ext cx="33813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dirty="0">
                <a:solidFill>
                  <a:srgbClr val="000000"/>
                </a:solidFill>
              </a:rPr>
              <a:t>北摂三田ニュータウン入居開始</a:t>
            </a:r>
            <a:endParaRPr lang="en-US" altLang="ja-JP" sz="1000" dirty="0">
              <a:solidFill>
                <a:srgbClr val="000000"/>
              </a:solidFill>
            </a:endParaRPr>
          </a:p>
        </p:txBody>
      </p:sp>
      <p:sp>
        <p:nvSpPr>
          <p:cNvPr id="70669" name="Text Box 25"/>
          <p:cNvSpPr txBox="1">
            <a:spLocks noChangeArrowheads="1"/>
          </p:cNvSpPr>
          <p:nvPr/>
        </p:nvSpPr>
        <p:spPr bwMode="auto">
          <a:xfrm>
            <a:off x="4602163" y="4652963"/>
            <a:ext cx="43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solidFill>
                  <a:srgbClr val="000000"/>
                </a:solidFill>
                <a:latin typeface="ＭＳ Ｐゴシック" pitchFamily="50" charset="-128"/>
              </a:rPr>
              <a:t>63</a:t>
            </a:r>
            <a:r>
              <a:rPr lang="ja-JP" altLang="en-US" sz="900" dirty="0">
                <a:solidFill>
                  <a:srgbClr val="000000"/>
                </a:solidFill>
                <a:latin typeface="ＭＳ Ｐゴシック" pitchFamily="50" charset="-128"/>
              </a:rPr>
              <a:t>年</a:t>
            </a:r>
          </a:p>
        </p:txBody>
      </p:sp>
      <p:sp>
        <p:nvSpPr>
          <p:cNvPr id="70670" name="Text Box 26"/>
          <p:cNvSpPr txBox="1">
            <a:spLocks noChangeArrowheads="1"/>
          </p:cNvSpPr>
          <p:nvPr/>
        </p:nvSpPr>
        <p:spPr bwMode="auto">
          <a:xfrm>
            <a:off x="4348163" y="4889500"/>
            <a:ext cx="3365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dirty="0">
                <a:solidFill>
                  <a:srgbClr val="000000"/>
                </a:solidFill>
              </a:rPr>
              <a:t>人口増加率全国１位</a:t>
            </a:r>
          </a:p>
        </p:txBody>
      </p:sp>
      <p:sp>
        <p:nvSpPr>
          <p:cNvPr id="70671" name="Text Box 28"/>
          <p:cNvSpPr txBox="1">
            <a:spLocks noChangeArrowheads="1"/>
          </p:cNvSpPr>
          <p:nvPr/>
        </p:nvSpPr>
        <p:spPr bwMode="auto">
          <a:xfrm>
            <a:off x="4606925" y="4875213"/>
            <a:ext cx="338138"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dirty="0" smtClean="0">
                <a:solidFill>
                  <a:srgbClr val="000000"/>
                </a:solidFill>
              </a:rPr>
              <a:t>人口　５万人</a:t>
            </a:r>
            <a:r>
              <a:rPr lang="ja-JP" altLang="en-US" sz="1000" dirty="0">
                <a:solidFill>
                  <a:srgbClr val="000000"/>
                </a:solidFill>
              </a:rPr>
              <a:t>に達する</a:t>
            </a:r>
          </a:p>
        </p:txBody>
      </p:sp>
      <p:sp>
        <p:nvSpPr>
          <p:cNvPr id="70672" name="Text Box 31"/>
          <p:cNvSpPr txBox="1">
            <a:spLocks noChangeArrowheads="1"/>
          </p:cNvSpPr>
          <p:nvPr/>
        </p:nvSpPr>
        <p:spPr bwMode="auto">
          <a:xfrm>
            <a:off x="5513122" y="4652963"/>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solidFill>
                  <a:srgbClr val="000000"/>
                </a:solidFill>
                <a:latin typeface="ＭＳ Ｐゴシック" pitchFamily="50" charset="-128"/>
              </a:rPr>
              <a:t>8</a:t>
            </a:r>
            <a:r>
              <a:rPr lang="ja-JP" altLang="en-US" sz="1000" dirty="0">
                <a:solidFill>
                  <a:srgbClr val="000000"/>
                </a:solidFill>
                <a:latin typeface="ＭＳ Ｐゴシック" pitchFamily="50" charset="-128"/>
              </a:rPr>
              <a:t>年</a:t>
            </a:r>
          </a:p>
        </p:txBody>
      </p:sp>
      <p:sp>
        <p:nvSpPr>
          <p:cNvPr id="70673" name="Text Box 32"/>
          <p:cNvSpPr txBox="1">
            <a:spLocks noChangeArrowheads="1"/>
          </p:cNvSpPr>
          <p:nvPr/>
        </p:nvSpPr>
        <p:spPr bwMode="auto">
          <a:xfrm>
            <a:off x="5311752" y="4884738"/>
            <a:ext cx="3365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dirty="0">
                <a:solidFill>
                  <a:srgbClr val="000000"/>
                </a:solidFill>
              </a:rPr>
              <a:t>一〇万人に達する</a:t>
            </a:r>
          </a:p>
        </p:txBody>
      </p:sp>
      <p:sp>
        <p:nvSpPr>
          <p:cNvPr id="70674" name="Text Box 34"/>
          <p:cNvSpPr txBox="1">
            <a:spLocks noChangeArrowheads="1"/>
          </p:cNvSpPr>
          <p:nvPr/>
        </p:nvSpPr>
        <p:spPr bwMode="auto">
          <a:xfrm>
            <a:off x="5460980" y="4878389"/>
            <a:ext cx="4889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dirty="0">
                <a:solidFill>
                  <a:srgbClr val="000000"/>
                </a:solidFill>
              </a:rPr>
              <a:t>人口増加率１０年連続</a:t>
            </a:r>
          </a:p>
          <a:p>
            <a:pPr eaLnBrk="1" hangingPunct="1"/>
            <a:r>
              <a:rPr lang="ja-JP" altLang="en-US" sz="1000" dirty="0">
                <a:solidFill>
                  <a:srgbClr val="000000"/>
                </a:solidFill>
              </a:rPr>
              <a:t>全国１位</a:t>
            </a:r>
          </a:p>
        </p:txBody>
      </p:sp>
      <p:sp>
        <p:nvSpPr>
          <p:cNvPr id="70675" name="Text Box 35"/>
          <p:cNvSpPr txBox="1">
            <a:spLocks noChangeArrowheads="1"/>
          </p:cNvSpPr>
          <p:nvPr/>
        </p:nvSpPr>
        <p:spPr bwMode="auto">
          <a:xfrm>
            <a:off x="7026275" y="4664075"/>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solidFill>
                  <a:srgbClr val="000000"/>
                </a:solidFill>
                <a:latin typeface="ＭＳ Ｐゴシック" pitchFamily="50" charset="-128"/>
              </a:rPr>
              <a:t>20</a:t>
            </a:r>
            <a:r>
              <a:rPr lang="ja-JP" altLang="en-US" sz="1000" dirty="0">
                <a:solidFill>
                  <a:srgbClr val="000000"/>
                </a:solidFill>
                <a:latin typeface="ＭＳ Ｐゴシック" pitchFamily="50" charset="-128"/>
              </a:rPr>
              <a:t>年</a:t>
            </a:r>
          </a:p>
        </p:txBody>
      </p:sp>
      <p:sp>
        <p:nvSpPr>
          <p:cNvPr id="70676" name="Text Box 36"/>
          <p:cNvSpPr txBox="1">
            <a:spLocks noChangeArrowheads="1"/>
          </p:cNvSpPr>
          <p:nvPr/>
        </p:nvSpPr>
        <p:spPr bwMode="auto">
          <a:xfrm>
            <a:off x="7019925" y="4875213"/>
            <a:ext cx="336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dirty="0">
                <a:solidFill>
                  <a:srgbClr val="000000"/>
                </a:solidFill>
              </a:rPr>
              <a:t>市制５０周年</a:t>
            </a:r>
          </a:p>
        </p:txBody>
      </p:sp>
      <p:sp>
        <p:nvSpPr>
          <p:cNvPr id="70677" name="Text Box 19"/>
          <p:cNvSpPr txBox="1">
            <a:spLocks noChangeArrowheads="1"/>
          </p:cNvSpPr>
          <p:nvPr/>
        </p:nvSpPr>
        <p:spPr bwMode="auto">
          <a:xfrm>
            <a:off x="2555875" y="4656138"/>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a:solidFill>
                  <a:srgbClr val="000000"/>
                </a:solidFill>
                <a:latin typeface="ＭＳ Ｐゴシック" pitchFamily="50" charset="-128"/>
              </a:rPr>
              <a:t>48</a:t>
            </a:r>
            <a:r>
              <a:rPr lang="ja-JP" altLang="en-US" sz="1000">
                <a:solidFill>
                  <a:srgbClr val="000000"/>
                </a:solidFill>
                <a:latin typeface="ＭＳ Ｐゴシック" pitchFamily="50" charset="-128"/>
              </a:rPr>
              <a:t>年</a:t>
            </a:r>
          </a:p>
        </p:txBody>
      </p:sp>
      <p:sp>
        <p:nvSpPr>
          <p:cNvPr id="70678" name="Text Box 20"/>
          <p:cNvSpPr txBox="1">
            <a:spLocks noChangeArrowheads="1"/>
          </p:cNvSpPr>
          <p:nvPr/>
        </p:nvSpPr>
        <p:spPr bwMode="auto">
          <a:xfrm>
            <a:off x="2627313" y="4881563"/>
            <a:ext cx="33813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a:solidFill>
                  <a:srgbClr val="000000"/>
                </a:solidFill>
              </a:rPr>
              <a:t>北摂三田ニュータウン起工</a:t>
            </a:r>
          </a:p>
        </p:txBody>
      </p:sp>
      <p:sp>
        <p:nvSpPr>
          <p:cNvPr id="70679" name="Text Box 19"/>
          <p:cNvSpPr txBox="1">
            <a:spLocks noChangeArrowheads="1"/>
          </p:cNvSpPr>
          <p:nvPr/>
        </p:nvSpPr>
        <p:spPr bwMode="auto">
          <a:xfrm>
            <a:off x="7556500" y="4665663"/>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solidFill>
                  <a:srgbClr val="000000"/>
                </a:solidFill>
                <a:latin typeface="ＭＳ Ｐゴシック" pitchFamily="50" charset="-128"/>
              </a:rPr>
              <a:t>24</a:t>
            </a:r>
            <a:r>
              <a:rPr lang="ja-JP" altLang="en-US" sz="1000" dirty="0">
                <a:solidFill>
                  <a:srgbClr val="000000"/>
                </a:solidFill>
                <a:latin typeface="ＭＳ Ｐゴシック" pitchFamily="50" charset="-128"/>
              </a:rPr>
              <a:t>年</a:t>
            </a:r>
          </a:p>
        </p:txBody>
      </p:sp>
      <p:sp>
        <p:nvSpPr>
          <p:cNvPr id="70680" name="Text Box 33"/>
          <p:cNvSpPr txBox="1">
            <a:spLocks noChangeArrowheads="1"/>
          </p:cNvSpPr>
          <p:nvPr/>
        </p:nvSpPr>
        <p:spPr bwMode="auto">
          <a:xfrm>
            <a:off x="6264275" y="4656138"/>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smtClean="0">
                <a:solidFill>
                  <a:srgbClr val="000000"/>
                </a:solidFill>
                <a:latin typeface="ＭＳ Ｐゴシック" pitchFamily="50" charset="-128"/>
              </a:rPr>
              <a:t>14</a:t>
            </a:r>
            <a:r>
              <a:rPr lang="ja-JP" altLang="en-US" sz="1000" dirty="0" smtClean="0">
                <a:solidFill>
                  <a:srgbClr val="000000"/>
                </a:solidFill>
                <a:latin typeface="ＭＳ Ｐゴシック" pitchFamily="50" charset="-128"/>
              </a:rPr>
              <a:t>年</a:t>
            </a:r>
            <a:endParaRPr lang="ja-JP" altLang="en-US" sz="1000" dirty="0">
              <a:solidFill>
                <a:srgbClr val="000000"/>
              </a:solidFill>
              <a:latin typeface="ＭＳ Ｐゴシック" pitchFamily="50" charset="-128"/>
            </a:endParaRPr>
          </a:p>
        </p:txBody>
      </p:sp>
      <p:sp>
        <p:nvSpPr>
          <p:cNvPr id="70681" name="Text Box 34"/>
          <p:cNvSpPr txBox="1">
            <a:spLocks noChangeArrowheads="1"/>
          </p:cNvSpPr>
          <p:nvPr/>
        </p:nvSpPr>
        <p:spPr bwMode="auto">
          <a:xfrm>
            <a:off x="6259513" y="4875213"/>
            <a:ext cx="338137" cy="1374775"/>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000" dirty="0">
                <a:solidFill>
                  <a:srgbClr val="000000"/>
                </a:solidFill>
              </a:rPr>
              <a:t>第３次三田市総合計画</a:t>
            </a:r>
          </a:p>
        </p:txBody>
      </p:sp>
      <p:sp>
        <p:nvSpPr>
          <p:cNvPr id="70682" name="Text Box 29"/>
          <p:cNvSpPr txBox="1">
            <a:spLocks noChangeArrowheads="1"/>
          </p:cNvSpPr>
          <p:nvPr/>
        </p:nvSpPr>
        <p:spPr bwMode="auto">
          <a:xfrm>
            <a:off x="4859338" y="4508500"/>
            <a:ext cx="468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000" dirty="0" smtClean="0">
                <a:solidFill>
                  <a:srgbClr val="000000"/>
                </a:solidFill>
              </a:rPr>
              <a:t>平成</a:t>
            </a:r>
            <a:r>
              <a:rPr lang="en-US" altLang="ja-JP" sz="1000" dirty="0" smtClean="0">
                <a:solidFill>
                  <a:srgbClr val="000000"/>
                </a:solidFill>
                <a:latin typeface="+mj-ea"/>
                <a:ea typeface="+mj-ea"/>
              </a:rPr>
              <a:t>3</a:t>
            </a:r>
            <a:r>
              <a:rPr lang="ja-JP" altLang="en-US" sz="1000" dirty="0" smtClean="0">
                <a:solidFill>
                  <a:srgbClr val="000000"/>
                </a:solidFill>
                <a:latin typeface="+mj-ea"/>
                <a:ea typeface="+mj-ea"/>
              </a:rPr>
              <a:t>年</a:t>
            </a:r>
            <a:endParaRPr lang="ja-JP" altLang="en-US" sz="1000" dirty="0">
              <a:solidFill>
                <a:srgbClr val="000000"/>
              </a:solidFill>
              <a:latin typeface="+mj-ea"/>
              <a:ea typeface="+mj-ea"/>
            </a:endParaRPr>
          </a:p>
        </p:txBody>
      </p:sp>
      <p:sp>
        <p:nvSpPr>
          <p:cNvPr id="70683" name="Text Box 30"/>
          <p:cNvSpPr txBox="1">
            <a:spLocks noChangeArrowheads="1"/>
          </p:cNvSpPr>
          <p:nvPr/>
        </p:nvSpPr>
        <p:spPr bwMode="auto">
          <a:xfrm>
            <a:off x="4914900" y="4884738"/>
            <a:ext cx="338138" cy="1158875"/>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dirty="0">
                <a:solidFill>
                  <a:srgbClr val="000000"/>
                </a:solidFill>
              </a:rPr>
              <a:t>三田市新総合計画</a:t>
            </a:r>
          </a:p>
        </p:txBody>
      </p:sp>
      <p:sp>
        <p:nvSpPr>
          <p:cNvPr id="70684" name="Text Box 22"/>
          <p:cNvSpPr txBox="1">
            <a:spLocks noChangeArrowheads="1"/>
          </p:cNvSpPr>
          <p:nvPr/>
        </p:nvSpPr>
        <p:spPr bwMode="auto">
          <a:xfrm>
            <a:off x="3546466" y="4870450"/>
            <a:ext cx="338138" cy="1019175"/>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dirty="0">
                <a:solidFill>
                  <a:srgbClr val="000000"/>
                </a:solidFill>
              </a:rPr>
              <a:t>三田市総合計画</a:t>
            </a:r>
            <a:endParaRPr lang="en-US" altLang="ja-JP" sz="1000" dirty="0">
              <a:solidFill>
                <a:srgbClr val="000000"/>
              </a:solidFill>
            </a:endParaRPr>
          </a:p>
        </p:txBody>
      </p:sp>
      <p:sp>
        <p:nvSpPr>
          <p:cNvPr id="70685" name="Text Box 34"/>
          <p:cNvSpPr txBox="1">
            <a:spLocks noChangeArrowheads="1"/>
          </p:cNvSpPr>
          <p:nvPr/>
        </p:nvSpPr>
        <p:spPr bwMode="auto">
          <a:xfrm>
            <a:off x="7507907" y="4881563"/>
            <a:ext cx="504000" cy="1368425"/>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36000" rIns="36000">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000" dirty="0">
                <a:solidFill>
                  <a:srgbClr val="000000"/>
                </a:solidFill>
              </a:rPr>
              <a:t>第４次三田市総合計画</a:t>
            </a:r>
          </a:p>
          <a:p>
            <a:pPr eaLnBrk="1" hangingPunct="1"/>
            <a:r>
              <a:rPr lang="ja-JP" altLang="en-US" sz="1000" dirty="0">
                <a:solidFill>
                  <a:srgbClr val="000000"/>
                </a:solidFill>
              </a:rPr>
              <a:t>まちづくり基本条例</a:t>
            </a:r>
            <a:endParaRPr lang="en-US" altLang="ja-JP" sz="1000" dirty="0">
              <a:solidFill>
                <a:srgbClr val="000000"/>
              </a:solidFill>
            </a:endParaRPr>
          </a:p>
          <a:p>
            <a:pPr eaLnBrk="1" hangingPunct="1"/>
            <a:r>
              <a:rPr lang="ja-JP" altLang="en-US" sz="1000" dirty="0">
                <a:solidFill>
                  <a:srgbClr val="000000"/>
                </a:solidFill>
              </a:rPr>
              <a:t>議会基本条例</a:t>
            </a:r>
          </a:p>
        </p:txBody>
      </p:sp>
      <p:sp>
        <p:nvSpPr>
          <p:cNvPr id="70686" name="テキスト ボックス 34"/>
          <p:cNvSpPr txBox="1">
            <a:spLocks noChangeArrowheads="1"/>
          </p:cNvSpPr>
          <p:nvPr/>
        </p:nvSpPr>
        <p:spPr bwMode="auto">
          <a:xfrm>
            <a:off x="8388350" y="765175"/>
            <a:ext cx="7556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solidFill>
                <a:srgbClr val="000000"/>
              </a:solidFill>
            </a:endParaRPr>
          </a:p>
        </p:txBody>
      </p:sp>
      <p:sp>
        <p:nvSpPr>
          <p:cNvPr id="70687" name="Text Box 25"/>
          <p:cNvSpPr txBox="1">
            <a:spLocks noChangeArrowheads="1"/>
          </p:cNvSpPr>
          <p:nvPr/>
        </p:nvSpPr>
        <p:spPr bwMode="auto">
          <a:xfrm>
            <a:off x="4351338" y="4652963"/>
            <a:ext cx="43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900" dirty="0">
                <a:solidFill>
                  <a:srgbClr val="000000"/>
                </a:solidFill>
                <a:latin typeface="ＭＳ Ｐゴシック" pitchFamily="50" charset="-128"/>
              </a:rPr>
              <a:t>62</a:t>
            </a:r>
            <a:r>
              <a:rPr lang="ja-JP" altLang="en-US" sz="900" dirty="0">
                <a:solidFill>
                  <a:srgbClr val="000000"/>
                </a:solidFill>
                <a:latin typeface="ＭＳ Ｐゴシック" pitchFamily="50" charset="-128"/>
              </a:rPr>
              <a:t>年</a:t>
            </a:r>
          </a:p>
        </p:txBody>
      </p:sp>
      <p:cxnSp>
        <p:nvCxnSpPr>
          <p:cNvPr id="3" name="直線コネクタ 2"/>
          <p:cNvCxnSpPr/>
          <p:nvPr/>
        </p:nvCxnSpPr>
        <p:spPr>
          <a:xfrm>
            <a:off x="4211632" y="1594338"/>
            <a:ext cx="382588" cy="19050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70690" name="テキスト ボックス 5"/>
          <p:cNvSpPr txBox="1">
            <a:spLocks noChangeArrowheads="1"/>
          </p:cNvSpPr>
          <p:nvPr/>
        </p:nvSpPr>
        <p:spPr bwMode="auto">
          <a:xfrm>
            <a:off x="139700" y="960438"/>
            <a:ext cx="10620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人口（人）</a:t>
            </a:r>
          </a:p>
        </p:txBody>
      </p:sp>
      <p:sp>
        <p:nvSpPr>
          <p:cNvPr id="70691" name="テキスト ボックス 39"/>
          <p:cNvSpPr txBox="1">
            <a:spLocks noChangeArrowheads="1"/>
          </p:cNvSpPr>
          <p:nvPr/>
        </p:nvSpPr>
        <p:spPr bwMode="auto">
          <a:xfrm>
            <a:off x="8388350" y="874713"/>
            <a:ext cx="7207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世帯数</a:t>
            </a:r>
          </a:p>
        </p:txBody>
      </p:sp>
      <p:sp>
        <p:nvSpPr>
          <p:cNvPr id="70693" name="Text Box 19"/>
          <p:cNvSpPr txBox="1">
            <a:spLocks noChangeArrowheads="1"/>
          </p:cNvSpPr>
          <p:nvPr/>
        </p:nvSpPr>
        <p:spPr bwMode="auto">
          <a:xfrm>
            <a:off x="2262188" y="4659313"/>
            <a:ext cx="503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solidFill>
                  <a:srgbClr val="000000"/>
                </a:solidFill>
                <a:latin typeface="ＭＳ Ｐゴシック" pitchFamily="50" charset="-128"/>
              </a:rPr>
              <a:t>45</a:t>
            </a:r>
            <a:r>
              <a:rPr lang="ja-JP" altLang="en-US" sz="1000" dirty="0">
                <a:solidFill>
                  <a:srgbClr val="000000"/>
                </a:solidFill>
                <a:latin typeface="ＭＳ Ｐゴシック" pitchFamily="50" charset="-128"/>
              </a:rPr>
              <a:t>年</a:t>
            </a:r>
          </a:p>
        </p:txBody>
      </p:sp>
      <p:sp>
        <p:nvSpPr>
          <p:cNvPr id="70694" name="Text Box 20"/>
          <p:cNvSpPr txBox="1">
            <a:spLocks noChangeArrowheads="1"/>
          </p:cNvSpPr>
          <p:nvPr/>
        </p:nvSpPr>
        <p:spPr bwMode="auto">
          <a:xfrm>
            <a:off x="2268538" y="4881563"/>
            <a:ext cx="338137"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a:solidFill>
                  <a:srgbClr val="000000"/>
                </a:solidFill>
              </a:rPr>
              <a:t>北摂三田ニュータウン都市計画決定</a:t>
            </a:r>
          </a:p>
        </p:txBody>
      </p:sp>
      <p:pic>
        <p:nvPicPr>
          <p:cNvPr id="70695"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2349500"/>
            <a:ext cx="3073400" cy="814388"/>
          </a:xfrm>
          <a:prstGeom prst="rect">
            <a:avLst/>
          </a:prstGeom>
          <a:solidFill>
            <a:schemeClr val="bg1">
              <a:alpha val="3098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Text Box 19"/>
          <p:cNvSpPr txBox="1">
            <a:spLocks noChangeArrowheads="1"/>
          </p:cNvSpPr>
          <p:nvPr/>
        </p:nvSpPr>
        <p:spPr bwMode="auto">
          <a:xfrm>
            <a:off x="8497093" y="4662488"/>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a:solidFill>
                  <a:srgbClr val="000000"/>
                </a:solidFill>
                <a:latin typeface="ＭＳ Ｐゴシック" pitchFamily="50" charset="-128"/>
              </a:rPr>
              <a:t>30</a:t>
            </a:r>
            <a:r>
              <a:rPr lang="ja-JP" altLang="en-US" sz="1000" dirty="0" smtClean="0">
                <a:solidFill>
                  <a:srgbClr val="000000"/>
                </a:solidFill>
                <a:latin typeface="ＭＳ Ｐゴシック" pitchFamily="50" charset="-128"/>
              </a:rPr>
              <a:t>年</a:t>
            </a:r>
            <a:endParaRPr lang="ja-JP" altLang="en-US" sz="1000" dirty="0">
              <a:solidFill>
                <a:srgbClr val="000000"/>
              </a:solidFill>
              <a:latin typeface="ＭＳ Ｐゴシック" pitchFamily="50" charset="-128"/>
            </a:endParaRPr>
          </a:p>
        </p:txBody>
      </p:sp>
      <p:sp>
        <p:nvSpPr>
          <p:cNvPr id="42" name="Text Box 19"/>
          <p:cNvSpPr txBox="1">
            <a:spLocks noChangeArrowheads="1"/>
          </p:cNvSpPr>
          <p:nvPr/>
        </p:nvSpPr>
        <p:spPr bwMode="auto">
          <a:xfrm>
            <a:off x="8059738" y="4656138"/>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smtClean="0">
                <a:solidFill>
                  <a:srgbClr val="000000"/>
                </a:solidFill>
                <a:latin typeface="ＭＳ Ｐゴシック" pitchFamily="50" charset="-128"/>
              </a:rPr>
              <a:t>29</a:t>
            </a:r>
            <a:r>
              <a:rPr lang="ja-JP" altLang="en-US" sz="1000" dirty="0" smtClean="0">
                <a:solidFill>
                  <a:srgbClr val="000000"/>
                </a:solidFill>
                <a:latin typeface="ＭＳ Ｐゴシック" pitchFamily="50" charset="-128"/>
              </a:rPr>
              <a:t>年</a:t>
            </a:r>
            <a:endParaRPr lang="ja-JP" altLang="en-US" sz="1000" dirty="0">
              <a:solidFill>
                <a:srgbClr val="000000"/>
              </a:solidFill>
              <a:latin typeface="ＭＳ Ｐゴシック" pitchFamily="50" charset="-128"/>
            </a:endParaRPr>
          </a:p>
        </p:txBody>
      </p:sp>
      <p:sp>
        <p:nvSpPr>
          <p:cNvPr id="43" name="Text Box 34"/>
          <p:cNvSpPr txBox="1">
            <a:spLocks noChangeArrowheads="1"/>
          </p:cNvSpPr>
          <p:nvPr/>
        </p:nvSpPr>
        <p:spPr bwMode="auto">
          <a:xfrm>
            <a:off x="8041717" y="4888502"/>
            <a:ext cx="453183" cy="1368425"/>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72000" rIns="72000">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000" dirty="0">
                <a:solidFill>
                  <a:srgbClr val="000000"/>
                </a:solidFill>
              </a:rPr>
              <a:t>第４次三田市総合計画</a:t>
            </a:r>
          </a:p>
          <a:p>
            <a:pPr eaLnBrk="1" hangingPunct="1"/>
            <a:r>
              <a:rPr lang="ja-JP" altLang="en-US" sz="1000" dirty="0" smtClean="0">
                <a:solidFill>
                  <a:srgbClr val="000000"/>
                </a:solidFill>
              </a:rPr>
              <a:t>後期基本計画</a:t>
            </a:r>
            <a:endParaRPr lang="en-US" altLang="ja-JP" sz="1000" dirty="0">
              <a:solidFill>
                <a:srgbClr val="000000"/>
              </a:solidFill>
            </a:endParaRPr>
          </a:p>
        </p:txBody>
      </p:sp>
      <p:sp>
        <p:nvSpPr>
          <p:cNvPr id="44" name="Text Box 36"/>
          <p:cNvSpPr txBox="1">
            <a:spLocks noChangeArrowheads="1"/>
          </p:cNvSpPr>
          <p:nvPr/>
        </p:nvSpPr>
        <p:spPr bwMode="auto">
          <a:xfrm>
            <a:off x="8510162" y="4884733"/>
            <a:ext cx="33855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000" dirty="0" smtClean="0">
                <a:solidFill>
                  <a:srgbClr val="000000"/>
                </a:solidFill>
              </a:rPr>
              <a:t>市制６０周年</a:t>
            </a:r>
            <a:endParaRPr lang="ja-JP" altLang="en-US" sz="1000" dirty="0">
              <a:solidFill>
                <a:srgbClr val="000000"/>
              </a:solidFill>
            </a:endParaRPr>
          </a:p>
        </p:txBody>
      </p:sp>
      <p:sp>
        <p:nvSpPr>
          <p:cNvPr id="45" name="正方形/長方形 44"/>
          <p:cNvSpPr/>
          <p:nvPr/>
        </p:nvSpPr>
        <p:spPr>
          <a:xfrm>
            <a:off x="289800" y="122750"/>
            <a:ext cx="6606472" cy="894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b="1" spc="50" dirty="0" smtClean="0">
                <a:ln w="11430"/>
                <a:solidFill>
                  <a:srgbClr val="3333FF"/>
                </a:solidFill>
                <a:latin typeface="HGS創英角ﾎﾟｯﾌﾟ体" panose="040B0A00000000000000" pitchFamily="50" charset="-128"/>
                <a:ea typeface="HGS創英角ﾎﾟｯﾌﾟ体" panose="040B0A00000000000000" pitchFamily="50" charset="-128"/>
              </a:rPr>
              <a:t>１　三田市の現状と今後の見通し</a:t>
            </a:r>
            <a:endParaRPr lang="en-US" altLang="ja-JP" sz="2800" b="1" spc="50" dirty="0" smtClean="0">
              <a:ln w="11430"/>
              <a:solidFill>
                <a:srgbClr val="3333FF"/>
              </a:solidFill>
              <a:latin typeface="HGS創英角ﾎﾟｯﾌﾟ体" panose="040B0A00000000000000" pitchFamily="50" charset="-128"/>
              <a:ea typeface="HGS創英角ﾎﾟｯﾌﾟ体" panose="040B0A00000000000000" pitchFamily="50" charset="-128"/>
            </a:endParaRPr>
          </a:p>
          <a:p>
            <a:r>
              <a:rPr lang="ja-JP" altLang="en-US" sz="2800" b="1" spc="50" dirty="0" smtClean="0">
                <a:ln w="11430"/>
                <a:solidFill>
                  <a:srgbClr val="FF0000"/>
                </a:solidFill>
                <a:latin typeface="HGS創英角ﾎﾟｯﾌﾟ体" panose="040B0A00000000000000" pitchFamily="50" charset="-128"/>
                <a:ea typeface="HGS創英角ﾎﾟｯﾌﾟ体" panose="040B0A00000000000000" pitchFamily="50" charset="-128"/>
              </a:rPr>
              <a:t>　</a:t>
            </a:r>
            <a:r>
              <a:rPr lang="en-US" altLang="ja-JP" sz="2800" b="1" spc="50" dirty="0" smtClean="0">
                <a:ln w="11430"/>
                <a:solidFill>
                  <a:srgbClr val="FF0000"/>
                </a:solidFill>
                <a:latin typeface="HGS創英角ﾎﾟｯﾌﾟ体" panose="040B0A00000000000000" pitchFamily="50" charset="-128"/>
                <a:ea typeface="HGS創英角ﾎﾟｯﾌﾟ体" panose="040B0A00000000000000" pitchFamily="50" charset="-128"/>
              </a:rPr>
              <a:t>(1)</a:t>
            </a:r>
            <a:r>
              <a:rPr lang="ja-JP" altLang="en-US" sz="2800" b="1" spc="50" dirty="0" smtClean="0">
                <a:ln w="11430"/>
                <a:solidFill>
                  <a:srgbClr val="FF0000"/>
                </a:solidFill>
                <a:latin typeface="HGS創英角ﾎﾟｯﾌﾟ体" panose="040B0A00000000000000" pitchFamily="50" charset="-128"/>
                <a:ea typeface="HGS創英角ﾎﾟｯﾌﾟ体" panose="040B0A00000000000000" pitchFamily="50" charset="-128"/>
              </a:rPr>
              <a:t>三田市の歩み</a:t>
            </a:r>
            <a:endParaRPr kumimoji="1" lang="ja-JP" altLang="en-US" sz="28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46" name="正方形/長方形 45"/>
          <p:cNvSpPr/>
          <p:nvPr/>
        </p:nvSpPr>
        <p:spPr>
          <a:xfrm>
            <a:off x="3609145" y="874305"/>
            <a:ext cx="2347985" cy="3583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spc="50" dirty="0">
                <a:ln w="11430"/>
                <a:latin typeface="ＭＳ ゴシック" panose="020B0609070205080204" pitchFamily="49" charset="-128"/>
                <a:ea typeface="ＭＳ ゴシック" panose="020B0609070205080204" pitchFamily="49" charset="-128"/>
              </a:rPr>
              <a:t>三田市の人口</a:t>
            </a:r>
            <a:r>
              <a:rPr lang="ja-JP" altLang="en-US" sz="1600" b="1" spc="50" dirty="0" smtClean="0">
                <a:ln w="11430"/>
                <a:latin typeface="ＭＳ ゴシック" panose="020B0609070205080204" pitchFamily="49" charset="-128"/>
                <a:ea typeface="ＭＳ ゴシック" panose="020B0609070205080204" pitchFamily="49" charset="-128"/>
              </a:rPr>
              <a:t>変化</a:t>
            </a:r>
            <a:endParaRPr kumimoji="1" lang="ja-JP" altLang="en-US" sz="1600" dirty="0"/>
          </a:p>
        </p:txBody>
      </p:sp>
      <p:sp>
        <p:nvSpPr>
          <p:cNvPr id="47" name="テキスト ボックス 40"/>
          <p:cNvSpPr txBox="1">
            <a:spLocks noChangeArrowheads="1"/>
          </p:cNvSpPr>
          <p:nvPr/>
        </p:nvSpPr>
        <p:spPr bwMode="auto">
          <a:xfrm>
            <a:off x="7345764" y="975416"/>
            <a:ext cx="1104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lang="ja-JP" altLang="en-US" sz="1100" dirty="0"/>
              <a:t>各年</a:t>
            </a:r>
            <a:r>
              <a:rPr lang="en-US" altLang="ja-JP" sz="1100" dirty="0"/>
              <a:t>10/1</a:t>
            </a:r>
            <a:r>
              <a:rPr lang="ja-JP" altLang="en-US" sz="1100" dirty="0"/>
              <a:t>現在</a:t>
            </a:r>
          </a:p>
        </p:txBody>
      </p:sp>
      <p:sp>
        <p:nvSpPr>
          <p:cNvPr id="4" name="スライド番号プレースホルダー 3"/>
          <p:cNvSpPr>
            <a:spLocks noGrp="1"/>
          </p:cNvSpPr>
          <p:nvPr>
            <p:ph type="sldNum" sz="quarter" idx="12"/>
          </p:nvPr>
        </p:nvSpPr>
        <p:spPr/>
        <p:txBody>
          <a:bodyPr/>
          <a:lstStyle/>
          <a:p>
            <a:fld id="{3E1C55A9-CDC0-4A7E-9D49-E83D683917F8}" type="slidenum">
              <a:rPr lang="en-US" altLang="ja-JP" smtClean="0"/>
              <a:pPr/>
              <a:t>3</a:t>
            </a:fld>
            <a:endParaRPr lang="en-US" altLang="ja-JP"/>
          </a:p>
        </p:txBody>
      </p:sp>
    </p:spTree>
    <p:extLst>
      <p:ext uri="{BB962C8B-B14F-4D97-AF65-F5344CB8AC3E}">
        <p14:creationId xmlns:p14="http://schemas.microsoft.com/office/powerpoint/2010/main" val="182360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15616" y="680587"/>
            <a:ext cx="6768752" cy="707886"/>
          </a:xfrm>
          <a:prstGeom prst="rect">
            <a:avLst/>
          </a:prstGeom>
          <a:noFill/>
        </p:spPr>
        <p:txBody>
          <a:bodyPr wrap="square" rtlCol="0">
            <a:spAutoFit/>
          </a:bodyPr>
          <a:lstStyle/>
          <a:p>
            <a:r>
              <a:rPr lang="ja-JP" altLang="en-US" sz="4000" dirty="0" smtClean="0"/>
              <a:t>■　医療費を大切にするために</a:t>
            </a:r>
            <a:endParaRPr kumimoji="1" lang="ja-JP" altLang="en-US" sz="4000" dirty="0"/>
          </a:p>
        </p:txBody>
      </p:sp>
      <p:sp>
        <p:nvSpPr>
          <p:cNvPr id="3" name="テキスト ボックス 2"/>
          <p:cNvSpPr txBox="1"/>
          <p:nvPr/>
        </p:nvSpPr>
        <p:spPr>
          <a:xfrm>
            <a:off x="965504" y="2060848"/>
            <a:ext cx="7710952" cy="1323439"/>
          </a:xfrm>
          <a:prstGeom prst="rect">
            <a:avLst/>
          </a:prstGeom>
          <a:noFill/>
        </p:spPr>
        <p:txBody>
          <a:bodyPr wrap="square" rtlCol="0">
            <a:spAutoFit/>
          </a:bodyPr>
          <a:lstStyle/>
          <a:p>
            <a:r>
              <a:rPr kumimoji="1" lang="ja-JP" altLang="en-US" sz="4000" b="1" dirty="0" smtClean="0">
                <a:latin typeface="+mn-ea"/>
                <a:ea typeface="+mn-ea"/>
              </a:rPr>
              <a:t>①　「はしご受診」</a:t>
            </a:r>
            <a:r>
              <a:rPr lang="ja-JP" altLang="en-US" sz="4000" b="1" dirty="0" smtClean="0">
                <a:latin typeface="+mn-ea"/>
                <a:ea typeface="+mn-ea"/>
              </a:rPr>
              <a:t>や「重複受診」は</a:t>
            </a:r>
            <a:endParaRPr lang="en-US" altLang="ja-JP" sz="4000" b="1" dirty="0" smtClean="0">
              <a:latin typeface="+mn-ea"/>
              <a:ea typeface="+mn-ea"/>
            </a:endParaRPr>
          </a:p>
          <a:p>
            <a:r>
              <a:rPr lang="ja-JP" altLang="en-US" sz="4000" b="1" dirty="0">
                <a:latin typeface="+mn-ea"/>
                <a:ea typeface="+mn-ea"/>
              </a:rPr>
              <a:t>　</a:t>
            </a:r>
            <a:r>
              <a:rPr lang="ja-JP" altLang="en-US" sz="4000" b="1" dirty="0" smtClean="0">
                <a:latin typeface="+mn-ea"/>
                <a:ea typeface="+mn-ea"/>
              </a:rPr>
              <a:t>　　やめる</a:t>
            </a:r>
            <a:endParaRPr kumimoji="1" lang="ja-JP" altLang="en-US" sz="4000" b="1" dirty="0">
              <a:latin typeface="+mn-ea"/>
              <a:ea typeface="+mn-ea"/>
            </a:endParaRPr>
          </a:p>
        </p:txBody>
      </p:sp>
      <p:sp>
        <p:nvSpPr>
          <p:cNvPr id="4" name="テキスト ボックス 3"/>
          <p:cNvSpPr txBox="1"/>
          <p:nvPr/>
        </p:nvSpPr>
        <p:spPr>
          <a:xfrm>
            <a:off x="965504" y="3384287"/>
            <a:ext cx="7710952" cy="707886"/>
          </a:xfrm>
          <a:prstGeom prst="rect">
            <a:avLst/>
          </a:prstGeom>
          <a:noFill/>
        </p:spPr>
        <p:txBody>
          <a:bodyPr wrap="square" rtlCol="0">
            <a:spAutoFit/>
          </a:bodyPr>
          <a:lstStyle/>
          <a:p>
            <a:r>
              <a:rPr kumimoji="1" lang="ja-JP" altLang="en-US" sz="4000" b="1" dirty="0" smtClean="0">
                <a:latin typeface="+mn-ea"/>
                <a:ea typeface="+mn-ea"/>
              </a:rPr>
              <a:t>②　時間外受診は避ける</a:t>
            </a:r>
            <a:endParaRPr kumimoji="1" lang="ja-JP" altLang="en-US" sz="4000" b="1" dirty="0">
              <a:latin typeface="+mn-ea"/>
              <a:ea typeface="+mn-ea"/>
            </a:endParaRPr>
          </a:p>
        </p:txBody>
      </p:sp>
      <p:sp>
        <p:nvSpPr>
          <p:cNvPr id="5" name="テキスト ボックス 4"/>
          <p:cNvSpPr txBox="1"/>
          <p:nvPr/>
        </p:nvSpPr>
        <p:spPr>
          <a:xfrm>
            <a:off x="965504" y="4581128"/>
            <a:ext cx="7710952" cy="707886"/>
          </a:xfrm>
          <a:prstGeom prst="rect">
            <a:avLst/>
          </a:prstGeom>
          <a:noFill/>
        </p:spPr>
        <p:txBody>
          <a:bodyPr wrap="square" rtlCol="0">
            <a:spAutoFit/>
          </a:bodyPr>
          <a:lstStyle/>
          <a:p>
            <a:r>
              <a:rPr lang="ja-JP" altLang="en-US" sz="4000" b="1" dirty="0" smtClean="0">
                <a:latin typeface="+mn-ea"/>
                <a:ea typeface="+mn-ea"/>
              </a:rPr>
              <a:t>③　治療は途中でやめない</a:t>
            </a:r>
            <a:endParaRPr kumimoji="1" lang="ja-JP" altLang="en-US" sz="4000" b="1" dirty="0">
              <a:latin typeface="+mn-ea"/>
              <a:ea typeface="+mn-ea"/>
            </a:endParaRPr>
          </a:p>
        </p:txBody>
      </p:sp>
      <p:sp>
        <p:nvSpPr>
          <p:cNvPr id="7" name="スライド番号プレースホルダー 6"/>
          <p:cNvSpPr>
            <a:spLocks noGrp="1"/>
          </p:cNvSpPr>
          <p:nvPr>
            <p:ph type="sldNum" sz="quarter" idx="12"/>
          </p:nvPr>
        </p:nvSpPr>
        <p:spPr/>
        <p:txBody>
          <a:bodyPr/>
          <a:lstStyle/>
          <a:p>
            <a:fld id="{3E1C55A9-CDC0-4A7E-9D49-E83D683917F8}" type="slidenum">
              <a:rPr lang="en-US" altLang="ja-JP" smtClean="0"/>
              <a:pPr/>
              <a:t>30</a:t>
            </a:fld>
            <a:endParaRPr lang="en-US" altLang="ja-JP"/>
          </a:p>
        </p:txBody>
      </p:sp>
    </p:spTree>
    <p:extLst>
      <p:ext uri="{BB962C8B-B14F-4D97-AF65-F5344CB8AC3E}">
        <p14:creationId xmlns:p14="http://schemas.microsoft.com/office/powerpoint/2010/main" val="42294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1600" y="764704"/>
            <a:ext cx="6768752" cy="707886"/>
          </a:xfrm>
          <a:prstGeom prst="rect">
            <a:avLst/>
          </a:prstGeom>
          <a:noFill/>
        </p:spPr>
        <p:txBody>
          <a:bodyPr wrap="square" rtlCol="0">
            <a:spAutoFit/>
          </a:bodyPr>
          <a:lstStyle/>
          <a:p>
            <a:r>
              <a:rPr lang="ja-JP" altLang="en-US" sz="4000" dirty="0" smtClean="0"/>
              <a:t>■　医療費を大切にするために</a:t>
            </a:r>
            <a:endParaRPr kumimoji="1" lang="ja-JP" altLang="en-US" sz="4000" dirty="0"/>
          </a:p>
        </p:txBody>
      </p:sp>
      <p:sp>
        <p:nvSpPr>
          <p:cNvPr id="3" name="テキスト ボックス 2"/>
          <p:cNvSpPr txBox="1"/>
          <p:nvPr/>
        </p:nvSpPr>
        <p:spPr>
          <a:xfrm>
            <a:off x="965504" y="2383792"/>
            <a:ext cx="7710952" cy="707886"/>
          </a:xfrm>
          <a:prstGeom prst="rect">
            <a:avLst/>
          </a:prstGeom>
          <a:noFill/>
        </p:spPr>
        <p:txBody>
          <a:bodyPr wrap="square" rtlCol="0">
            <a:spAutoFit/>
          </a:bodyPr>
          <a:lstStyle/>
          <a:p>
            <a:r>
              <a:rPr kumimoji="1" lang="ja-JP" altLang="en-US" sz="4000" b="1" dirty="0" smtClean="0">
                <a:latin typeface="+mn-ea"/>
                <a:ea typeface="+mn-ea"/>
              </a:rPr>
              <a:t>④　領収書・明細書は保管しておく</a:t>
            </a:r>
            <a:endParaRPr kumimoji="1" lang="ja-JP" altLang="en-US" sz="4000" b="1" dirty="0">
              <a:latin typeface="+mn-ea"/>
              <a:ea typeface="+mn-ea"/>
            </a:endParaRPr>
          </a:p>
        </p:txBody>
      </p:sp>
      <p:sp>
        <p:nvSpPr>
          <p:cNvPr id="4" name="テキスト ボックス 3"/>
          <p:cNvSpPr txBox="1"/>
          <p:nvPr/>
        </p:nvSpPr>
        <p:spPr>
          <a:xfrm>
            <a:off x="965504" y="3526060"/>
            <a:ext cx="7710952" cy="707886"/>
          </a:xfrm>
          <a:prstGeom prst="rect">
            <a:avLst/>
          </a:prstGeom>
          <a:noFill/>
        </p:spPr>
        <p:txBody>
          <a:bodyPr wrap="square" rtlCol="0">
            <a:spAutoFit/>
          </a:bodyPr>
          <a:lstStyle/>
          <a:p>
            <a:r>
              <a:rPr kumimoji="1" lang="ja-JP" altLang="en-US" sz="4000" b="1" dirty="0" smtClean="0">
                <a:latin typeface="+mn-ea"/>
                <a:ea typeface="+mn-ea"/>
              </a:rPr>
              <a:t>⑤　ジェネリック医薬品を利用する</a:t>
            </a:r>
            <a:endParaRPr kumimoji="1" lang="ja-JP" altLang="en-US" sz="4000" b="1" dirty="0">
              <a:latin typeface="+mn-ea"/>
              <a:ea typeface="+mn-ea"/>
            </a:endParaRPr>
          </a:p>
        </p:txBody>
      </p:sp>
      <p:sp>
        <p:nvSpPr>
          <p:cNvPr id="5" name="テキスト ボックス 4"/>
          <p:cNvSpPr txBox="1"/>
          <p:nvPr/>
        </p:nvSpPr>
        <p:spPr>
          <a:xfrm>
            <a:off x="965504" y="4581128"/>
            <a:ext cx="7710952" cy="1323439"/>
          </a:xfrm>
          <a:prstGeom prst="rect">
            <a:avLst/>
          </a:prstGeom>
          <a:noFill/>
        </p:spPr>
        <p:txBody>
          <a:bodyPr wrap="square" rtlCol="0">
            <a:spAutoFit/>
          </a:bodyPr>
          <a:lstStyle/>
          <a:p>
            <a:r>
              <a:rPr kumimoji="1" lang="ja-JP" altLang="en-US" sz="4000" b="1" dirty="0" smtClean="0">
                <a:latin typeface="+mn-ea"/>
                <a:ea typeface="+mn-ea"/>
              </a:rPr>
              <a:t>⑥　定期検診を受け、</a:t>
            </a:r>
            <a:endParaRPr kumimoji="1" lang="en-US" altLang="ja-JP" sz="4000" b="1" dirty="0" smtClean="0">
              <a:latin typeface="+mn-ea"/>
              <a:ea typeface="+mn-ea"/>
            </a:endParaRPr>
          </a:p>
          <a:p>
            <a:r>
              <a:rPr lang="ja-JP" altLang="en-US" sz="4000" b="1" dirty="0">
                <a:latin typeface="+mn-ea"/>
                <a:ea typeface="+mn-ea"/>
              </a:rPr>
              <a:t>　</a:t>
            </a:r>
            <a:r>
              <a:rPr lang="ja-JP" altLang="en-US" sz="4000" b="1" dirty="0" smtClean="0">
                <a:latin typeface="+mn-ea"/>
                <a:ea typeface="+mn-ea"/>
              </a:rPr>
              <a:t>　日頃から健康管理に努める</a:t>
            </a:r>
            <a:endParaRPr kumimoji="1" lang="ja-JP" altLang="en-US" sz="4000" b="1" dirty="0">
              <a:latin typeface="+mn-ea"/>
              <a:ea typeface="+mn-ea"/>
            </a:endParaRPr>
          </a:p>
        </p:txBody>
      </p:sp>
      <p:sp>
        <p:nvSpPr>
          <p:cNvPr id="7" name="スライド番号プレースホルダー 6"/>
          <p:cNvSpPr>
            <a:spLocks noGrp="1"/>
          </p:cNvSpPr>
          <p:nvPr>
            <p:ph type="sldNum" sz="quarter" idx="12"/>
          </p:nvPr>
        </p:nvSpPr>
        <p:spPr/>
        <p:txBody>
          <a:bodyPr/>
          <a:lstStyle/>
          <a:p>
            <a:fld id="{3E1C55A9-CDC0-4A7E-9D49-E83D683917F8}" type="slidenum">
              <a:rPr lang="en-US" altLang="ja-JP" smtClean="0"/>
              <a:pPr/>
              <a:t>31</a:t>
            </a:fld>
            <a:endParaRPr lang="en-US" altLang="ja-JP"/>
          </a:p>
        </p:txBody>
      </p:sp>
    </p:spTree>
    <p:extLst>
      <p:ext uri="{BB962C8B-B14F-4D97-AF65-F5344CB8AC3E}">
        <p14:creationId xmlns:p14="http://schemas.microsoft.com/office/powerpoint/2010/main" val="381121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rot="5400000">
            <a:off x="-209945" y="3706401"/>
            <a:ext cx="5565588" cy="737614"/>
          </a:xfrm>
          <a:prstGeom prst="rect">
            <a:avLst/>
          </a:prstGeom>
          <a:gradFill flip="none" rotWithShape="1">
            <a:gsLst>
              <a:gs pos="31000">
                <a:srgbClr val="CC9900">
                  <a:lumMod val="83000"/>
                </a:srgbClr>
              </a:gs>
              <a:gs pos="52000">
                <a:srgbClr val="FFFF00">
                  <a:lumMod val="95000"/>
                </a:srgbClr>
              </a:gs>
              <a:gs pos="72000">
                <a:srgbClr val="CC9900"/>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defTabSz="316520" fontAlgn="auto">
              <a:spcBef>
                <a:spcPts val="0"/>
              </a:spcBef>
              <a:spcAft>
                <a:spcPts val="0"/>
              </a:spcAft>
            </a:pPr>
            <a:endParaRPr kumimoji="0" lang="ja-JP" altLang="en-US" sz="1246">
              <a:solidFill>
                <a:prstClr val="white"/>
              </a:solidFill>
              <a:latin typeface="Calibri" panose="020F0502020204030204"/>
              <a:ea typeface="游ゴシック" panose="020B0400000000000000" pitchFamily="50" charset="-128"/>
            </a:endParaRPr>
          </a:p>
        </p:txBody>
      </p:sp>
      <p:sp>
        <p:nvSpPr>
          <p:cNvPr id="8" name="テキスト ボックス 2"/>
          <p:cNvSpPr txBox="1">
            <a:spLocks noChangeArrowheads="1"/>
          </p:cNvSpPr>
          <p:nvPr/>
        </p:nvSpPr>
        <p:spPr bwMode="auto">
          <a:xfrm>
            <a:off x="2956304" y="5202918"/>
            <a:ext cx="3965427" cy="68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831"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電話・ＦＡＸ・市ホームページの</a:t>
            </a:r>
            <a:r>
              <a:rPr kumimoji="0" lang="ja-JP" altLang="en-US"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申込フォームでお申し込みください。</a:t>
            </a:r>
            <a:endParaRPr kumimoji="0" lang="en-US" altLang="ja-JP"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633039" eaLnBrk="0" hangingPunct="0"/>
            <a:r>
              <a:rPr kumimoji="0" lang="ja-JP" altLang="en-US"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◆手話・要約筆記、お子様（未就学）の一時預かりをご希望の場合は、申し込みの際にお申し出ください。</a:t>
            </a:r>
            <a:endParaRPr kumimoji="0" lang="en-US" altLang="ja-JP"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633039" eaLnBrk="0" hangingPunct="0"/>
            <a:r>
              <a:rPr kumimoji="0" lang="en-US" altLang="ja-JP"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手話通訳・要約筆記は講座</a:t>
            </a:r>
            <a:r>
              <a:rPr kumimoji="0" lang="en-US" altLang="ja-JP"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週間前、一時預かりは講座</a:t>
            </a:r>
            <a:r>
              <a:rPr kumimoji="0" lang="en-US" altLang="ja-JP"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週間前</a:t>
            </a:r>
            <a:endParaRPr kumimoji="0" lang="en-US" altLang="ja-JP"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633039" eaLnBrk="0" hangingPunct="0"/>
            <a:r>
              <a:rPr kumimoji="0" lang="ja-JP" altLang="en-US" sz="83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◆各講座の申込締切後に、お知らせ（参加証もしくは応募者多数となった場合の抽選結果）を送付いたします。　</a:t>
            </a:r>
            <a:endParaRPr kumimoji="0" lang="ja-JP" altLang="en-US" sz="831" dirty="0">
              <a:solidFill>
                <a:prstClr val="black"/>
              </a:solidFill>
              <a:latin typeface="ＭＳ ゴシック" panose="020B0609070205080204" pitchFamily="49" charset="-128"/>
              <a:ea typeface="ＭＳ ゴシック" panose="020B0609070205080204" pitchFamily="49" charset="-128"/>
            </a:endParaRPr>
          </a:p>
          <a:p>
            <a:pPr defTabSz="633039" eaLnBrk="0" hangingPunct="0"/>
            <a:endParaRPr kumimoji="0" lang="ja-JP" altLang="en-US" sz="1246" dirty="0">
              <a:solidFill>
                <a:prstClr val="black"/>
              </a:solidFill>
              <a:latin typeface="ＭＳ ゴシック" panose="020B0609070205080204" pitchFamily="49" charset="-128"/>
              <a:ea typeface="ＭＳ ゴシック" panose="020B0609070205080204" pitchFamily="49" charset="-128"/>
            </a:endParaRPr>
          </a:p>
        </p:txBody>
      </p:sp>
      <p:sp>
        <p:nvSpPr>
          <p:cNvPr id="9" name="Text Box 4"/>
          <p:cNvSpPr txBox="1">
            <a:spLocks noChangeArrowheads="1"/>
          </p:cNvSpPr>
          <p:nvPr/>
        </p:nvSpPr>
        <p:spPr bwMode="auto">
          <a:xfrm>
            <a:off x="2207497" y="-4489"/>
            <a:ext cx="4738426" cy="1971675"/>
          </a:xfrm>
          <a:prstGeom prst="rect">
            <a:avLst/>
          </a:prstGeom>
          <a:solidFill>
            <a:srgbClr val="000000"/>
          </a:solidFill>
          <a:ln w="38100">
            <a:solidFill>
              <a:srgbClr val="FFC000"/>
            </a:solidFill>
            <a:miter lim="800000"/>
            <a:headEnd/>
            <a:tailEnd/>
          </a:ln>
        </p:spPr>
        <p:txBody>
          <a:bodyPr vert="horz" wrap="square" lIns="63305" tIns="31652" rIns="63305" bIns="31652" numCol="1" anchor="t" anchorCtr="0" compatLnSpc="1">
            <a:prstTxWarp prst="textNoShape">
              <a:avLst/>
            </a:prstTxWarp>
          </a:bodyPr>
          <a:lstStyle/>
          <a:p>
            <a:pPr algn="ctr" defTabSz="633039" eaLnBrk="0" hangingPunct="0"/>
            <a:endParaRPr kumimoji="0" lang="ja-JP" altLang="ja-JP" sz="1246" dirty="0">
              <a:solidFill>
                <a:prstClr val="black"/>
              </a:solidFill>
              <a:latin typeface="Arial" panose="020B0604020202020204" pitchFamily="34" charset="0"/>
              <a:ea typeface="游ゴシック" panose="020B0400000000000000" pitchFamily="50" charset="-128"/>
            </a:endParaRPr>
          </a:p>
        </p:txBody>
      </p:sp>
      <p:sp>
        <p:nvSpPr>
          <p:cNvPr id="10" name="Text Box 3"/>
          <p:cNvSpPr txBox="1">
            <a:spLocks noChangeArrowheads="1"/>
          </p:cNvSpPr>
          <p:nvPr/>
        </p:nvSpPr>
        <p:spPr bwMode="auto">
          <a:xfrm>
            <a:off x="2938367" y="140959"/>
            <a:ext cx="259240" cy="24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algn="r" defTabSz="633039" eaLnBrk="0" hangingPunct="0"/>
            <a:r>
              <a:rPr kumimoji="0" lang="ja-JP" altLang="ja-JP" sz="1108" b="1" dirty="0">
                <a:solidFill>
                  <a:srgbClr val="FFCC00"/>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ja-JP" sz="1246" dirty="0">
              <a:solidFill>
                <a:prstClr val="black"/>
              </a:solidFill>
              <a:latin typeface="Arial" panose="020B0604020202020204" pitchFamily="34" charset="0"/>
              <a:ea typeface="游ゴシック" panose="020B0400000000000000" pitchFamily="50" charset="-128"/>
            </a:endParaRPr>
          </a:p>
        </p:txBody>
      </p:sp>
      <p:pic>
        <p:nvPicPr>
          <p:cNvPr id="2049" name="図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793" y="831718"/>
            <a:ext cx="2268692" cy="7016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図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0781" y="831718"/>
            <a:ext cx="2280950" cy="690537"/>
          </a:xfrm>
          <a:prstGeom prst="rect">
            <a:avLst/>
          </a:prstGeom>
          <a:noFill/>
          <a:extLst>
            <a:ext uri="{909E8E84-426E-40DD-AFC4-6F175D3DCCD1}">
              <a14:hiddenFill xmlns:a14="http://schemas.microsoft.com/office/drawing/2010/main">
                <a:solidFill>
                  <a:srgbClr val="FFFFFF"/>
                </a:solidFill>
              </a14:hiddenFill>
            </a:ext>
          </a:extLst>
        </p:spPr>
      </p:pic>
      <p:pic>
        <p:nvPicPr>
          <p:cNvPr id="2059" name="図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5024" y="6204428"/>
            <a:ext cx="828675" cy="803564"/>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 13"/>
          <p:cNvSpPr/>
          <p:nvPr/>
        </p:nvSpPr>
        <p:spPr>
          <a:xfrm>
            <a:off x="5363308" y="76075"/>
            <a:ext cx="1511619" cy="412923"/>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defTabSz="316520" fontAlgn="auto">
              <a:spcBef>
                <a:spcPts val="0"/>
              </a:spcBef>
              <a:spcAft>
                <a:spcPts val="0"/>
              </a:spcAft>
            </a:pPr>
            <a:r>
              <a:rPr kumimoji="0" lang="en-US" sz="969" b="1" kern="100">
                <a:solidFill>
                  <a:prstClr val="white"/>
                </a:solidFill>
                <a:latin typeface="ＭＳ ゴシック" panose="020B0609070205080204" pitchFamily="49" charset="-128"/>
                <a:ea typeface="游明朝" panose="02020400000000000000" pitchFamily="18" charset="-128"/>
                <a:cs typeface="Times New Roman" panose="02020603050405020304" pitchFamily="18" charset="0"/>
              </a:rPr>
              <a:t> </a:t>
            </a:r>
            <a:endParaRPr kumimoji="0" lang="ja-JP" altLang="en-US" sz="727" kern="100">
              <a:solidFill>
                <a:prstClr val="white"/>
              </a:solidFill>
              <a:latin typeface="Calibri" panose="020F0502020204030204"/>
              <a:ea typeface="游明朝" panose="02020400000000000000" pitchFamily="18" charset="-128"/>
              <a:cs typeface="Times New Roman" panose="02020603050405020304" pitchFamily="18" charset="0"/>
            </a:endParaRPr>
          </a:p>
        </p:txBody>
      </p:sp>
      <p:sp>
        <p:nvSpPr>
          <p:cNvPr id="11" name="Text Box 10"/>
          <p:cNvSpPr txBox="1">
            <a:spLocks noChangeArrowheads="1"/>
          </p:cNvSpPr>
          <p:nvPr/>
        </p:nvSpPr>
        <p:spPr bwMode="auto">
          <a:xfrm>
            <a:off x="2284901" y="1596908"/>
            <a:ext cx="4743450" cy="3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ja-JP" sz="762" b="1" dirty="0">
                <a:solidFill>
                  <a:srgbClr val="FFCC00"/>
                </a:solidFill>
                <a:latin typeface="ＭＳ ゴシック" panose="020B0609070205080204" pitchFamily="49" charset="-128"/>
                <a:ea typeface="ＭＳ ゴシック" panose="020B0609070205080204" pitchFamily="49" charset="-128"/>
                <a:cs typeface="Times New Roman" panose="02020603050405020304" pitchFamily="18" charset="0"/>
              </a:rPr>
              <a:t>本イベントは、三田市国民健康保険にご加入の皆様の特定健診受診促進事業</a:t>
            </a:r>
            <a:r>
              <a:rPr kumimoji="0" lang="ja-JP" altLang="en-US" sz="762" b="1" dirty="0">
                <a:solidFill>
                  <a:srgbClr val="FFCC00"/>
                </a:solidFill>
                <a:latin typeface="ＭＳ ゴシック" panose="020B0609070205080204" pitchFamily="49" charset="-128"/>
                <a:ea typeface="ＭＳ ゴシック" panose="020B0609070205080204" pitchFamily="49" charset="-128"/>
                <a:cs typeface="Times New Roman" panose="02020603050405020304" pitchFamily="18" charset="0"/>
              </a:rPr>
              <a:t>です。イベント参加を機に、健康づくりの向上、特定健診の定期的受診を促進することをねらいとしています。</a:t>
            </a:r>
            <a:endParaRPr kumimoji="0" lang="ja-JP" altLang="ja-JP" sz="1246" dirty="0">
              <a:solidFill>
                <a:prstClr val="black"/>
              </a:solidFill>
              <a:latin typeface="Arial" panose="020B0604020202020204" pitchFamily="34" charset="0"/>
              <a:ea typeface="游ゴシック" panose="020B0400000000000000" pitchFamily="50" charset="-128"/>
            </a:endParaRPr>
          </a:p>
        </p:txBody>
      </p:sp>
      <p:sp>
        <p:nvSpPr>
          <p:cNvPr id="12" name="テキスト ボックス 10"/>
          <p:cNvSpPr txBox="1">
            <a:spLocks noChangeArrowheads="1"/>
          </p:cNvSpPr>
          <p:nvPr/>
        </p:nvSpPr>
        <p:spPr bwMode="auto">
          <a:xfrm>
            <a:off x="5245384" y="109260"/>
            <a:ext cx="1678879" cy="48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algn="ctr" defTabSz="633039" eaLnBrk="0" hangingPunct="0"/>
            <a:r>
              <a:rPr kumimoji="0" lang="ja-JP" altLang="en-US" sz="969" b="1"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無料　各回定員</a:t>
            </a:r>
            <a:r>
              <a:rPr kumimoji="0" lang="en-US" altLang="ja-JP" sz="969" b="1"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100</a:t>
            </a:r>
            <a:r>
              <a:rPr kumimoji="0" lang="ja-JP" altLang="en-US" sz="969" b="1"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名</a:t>
            </a:r>
            <a:endParaRPr kumimoji="0" lang="en-US" altLang="ja-JP" sz="969" b="1"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defTabSz="633039" eaLnBrk="0" hangingPunct="0"/>
            <a:r>
              <a:rPr kumimoji="0" lang="ja-JP" altLang="ja-JP" sz="969" b="1"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969" b="1"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応募多数の場合は抽選</a:t>
            </a:r>
            <a:r>
              <a:rPr kumimoji="0" lang="ja-JP" altLang="ja-JP" sz="969" b="1"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a:t>
            </a:r>
            <a:endParaRPr kumimoji="0" lang="en-US" altLang="ja-JP" sz="969" b="1"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defTabSz="633039" eaLnBrk="0" hangingPunct="0"/>
            <a:endParaRPr kumimoji="0" lang="ja-JP" altLang="ja-JP" sz="277" dirty="0">
              <a:solidFill>
                <a:prstClr val="black"/>
              </a:solidFill>
              <a:latin typeface="游ゴシック" panose="020B0400000000000000" pitchFamily="50" charset="-128"/>
              <a:ea typeface="游ゴシック" panose="020B0400000000000000" pitchFamily="50" charset="-128"/>
            </a:endParaRPr>
          </a:p>
          <a:p>
            <a:pPr defTabSz="633039" eaLnBrk="0" hangingPunct="0"/>
            <a:endParaRPr kumimoji="0" lang="ja-JP" altLang="ja-JP" sz="1246" dirty="0">
              <a:solidFill>
                <a:prstClr val="black"/>
              </a:solidFill>
              <a:latin typeface="Arial" panose="020B0604020202020204" pitchFamily="34" charset="0"/>
              <a:ea typeface="游ゴシック" panose="020B0400000000000000" pitchFamily="50" charset="-128"/>
            </a:endParaRPr>
          </a:p>
        </p:txBody>
      </p:sp>
      <p:sp>
        <p:nvSpPr>
          <p:cNvPr id="13" name="テキスト ボックス 11"/>
          <p:cNvSpPr txBox="1">
            <a:spLocks noChangeArrowheads="1"/>
          </p:cNvSpPr>
          <p:nvPr/>
        </p:nvSpPr>
        <p:spPr bwMode="auto">
          <a:xfrm>
            <a:off x="5196047" y="2027881"/>
            <a:ext cx="1727688" cy="3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ja-JP" sz="623"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※社会保険加入者や</a:t>
            </a:r>
            <a:r>
              <a:rPr kumimoji="0" lang="en-US" altLang="ja-JP" sz="623"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75</a:t>
            </a:r>
            <a:r>
              <a:rPr kumimoji="0" lang="ja-JP" altLang="en-US" sz="623"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歳以上の方は、対象外となりますのでご了承ください。</a:t>
            </a:r>
            <a:endParaRPr kumimoji="0" lang="ja-JP" altLang="en-US" sz="415" dirty="0">
              <a:solidFill>
                <a:srgbClr val="FF0000"/>
              </a:solidFill>
              <a:latin typeface="ＭＳ ゴシック" panose="020B0609070205080204" pitchFamily="49" charset="-128"/>
              <a:ea typeface="ＭＳ ゴシック" panose="020B0609070205080204" pitchFamily="49" charset="-128"/>
            </a:endParaRPr>
          </a:p>
          <a:p>
            <a:pPr defTabSz="633039" eaLnBrk="0" hangingPunct="0"/>
            <a:endParaRPr kumimoji="0" lang="ja-JP" altLang="en-US" sz="1246" dirty="0">
              <a:solidFill>
                <a:prstClr val="black"/>
              </a:solidFill>
              <a:latin typeface="Arial" panose="020B0604020202020204" pitchFamily="34" charset="0"/>
              <a:ea typeface="游ゴシック" panose="020B0400000000000000" pitchFamily="50" charset="-128"/>
            </a:endParaRPr>
          </a:p>
        </p:txBody>
      </p:sp>
      <p:sp>
        <p:nvSpPr>
          <p:cNvPr id="15" name="テキスト ボックス 12"/>
          <p:cNvSpPr txBox="1">
            <a:spLocks noChangeArrowheads="1"/>
          </p:cNvSpPr>
          <p:nvPr/>
        </p:nvSpPr>
        <p:spPr bwMode="auto">
          <a:xfrm>
            <a:off x="2171700" y="2607966"/>
            <a:ext cx="851755" cy="26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ja-JP" sz="692" b="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（複数回参加可）</a:t>
            </a:r>
            <a:endParaRPr kumimoji="0" lang="ja-JP" altLang="ja-JP" sz="1246" b="1" dirty="0">
              <a:solidFill>
                <a:prstClr val="black"/>
              </a:solidFill>
              <a:latin typeface="ＭＳ ゴシック" panose="020B0609070205080204" pitchFamily="49" charset="-128"/>
              <a:ea typeface="ＭＳ ゴシック" panose="020B0609070205080204" pitchFamily="49" charset="-128"/>
            </a:endParaRPr>
          </a:p>
        </p:txBody>
      </p:sp>
      <p:sp>
        <p:nvSpPr>
          <p:cNvPr id="16" name="Rectangle 16"/>
          <p:cNvSpPr>
            <a:spLocks noChangeArrowheads="1"/>
          </p:cNvSpPr>
          <p:nvPr/>
        </p:nvSpPr>
        <p:spPr bwMode="auto">
          <a:xfrm>
            <a:off x="2198077" y="30441"/>
            <a:ext cx="127911" cy="2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defTabSz="316520" fontAlgn="auto">
              <a:spcBef>
                <a:spcPts val="0"/>
              </a:spcBef>
              <a:spcAft>
                <a:spcPts val="0"/>
              </a:spcAft>
            </a:pPr>
            <a:endParaRPr kumimoji="0" lang="ja-JP" altLang="en-US" sz="1246">
              <a:solidFill>
                <a:prstClr val="black"/>
              </a:solidFill>
              <a:latin typeface="Calibri" panose="020F0502020204030204"/>
              <a:ea typeface="游ゴシック" panose="020B0400000000000000" pitchFamily="50" charset="-128"/>
            </a:endParaRPr>
          </a:p>
        </p:txBody>
      </p:sp>
      <p:sp>
        <p:nvSpPr>
          <p:cNvPr id="17" name="Rectangle 24"/>
          <p:cNvSpPr>
            <a:spLocks noChangeArrowheads="1"/>
          </p:cNvSpPr>
          <p:nvPr/>
        </p:nvSpPr>
        <p:spPr bwMode="auto">
          <a:xfrm>
            <a:off x="2198077" y="188703"/>
            <a:ext cx="127911" cy="2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defTabSz="316520" fontAlgn="auto">
              <a:spcBef>
                <a:spcPts val="0"/>
              </a:spcBef>
              <a:spcAft>
                <a:spcPts val="0"/>
              </a:spcAft>
            </a:pPr>
            <a:endParaRPr kumimoji="0" lang="ja-JP" altLang="en-US" sz="1246">
              <a:solidFill>
                <a:prstClr val="black"/>
              </a:solidFill>
              <a:latin typeface="Calibri" panose="020F0502020204030204"/>
              <a:ea typeface="游ゴシック" panose="020B0400000000000000" pitchFamily="50" charset="-128"/>
            </a:endParaRPr>
          </a:p>
        </p:txBody>
      </p:sp>
      <p:sp>
        <p:nvSpPr>
          <p:cNvPr id="23" name="Text Box 3"/>
          <p:cNvSpPr txBox="1">
            <a:spLocks noChangeArrowheads="1"/>
          </p:cNvSpPr>
          <p:nvPr/>
        </p:nvSpPr>
        <p:spPr bwMode="auto">
          <a:xfrm>
            <a:off x="2368308" y="488998"/>
            <a:ext cx="4659911" cy="58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1662" b="1" dirty="0">
                <a:solidFill>
                  <a:srgbClr val="FFCC00"/>
                </a:solidFill>
                <a:latin typeface="ＭＳ ゴシック" panose="020B0609070205080204" pitchFamily="49" charset="-128"/>
                <a:ea typeface="ＭＳ ゴシック" panose="020B0609070205080204" pitchFamily="49" charset="-128"/>
                <a:cs typeface="Times New Roman" panose="02020603050405020304" pitchFamily="18" charset="0"/>
              </a:rPr>
              <a:t>三田市国民健康保険ライザップ健康セミナー</a:t>
            </a:r>
            <a:endParaRPr kumimoji="0" lang="ja-JP" altLang="ja-JP" sz="1662" b="1" dirty="0">
              <a:solidFill>
                <a:srgbClr val="FFCC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9903" y="66400"/>
            <a:ext cx="733794" cy="394234"/>
          </a:xfrm>
          <a:prstGeom prst="rect">
            <a:avLst/>
          </a:prstGeom>
        </p:spPr>
      </p:pic>
      <p:sp>
        <p:nvSpPr>
          <p:cNvPr id="25" name="テキスト ボックス 11"/>
          <p:cNvSpPr txBox="1">
            <a:spLocks noChangeArrowheads="1"/>
          </p:cNvSpPr>
          <p:nvPr/>
        </p:nvSpPr>
        <p:spPr bwMode="auto">
          <a:xfrm>
            <a:off x="2995717" y="2022908"/>
            <a:ext cx="2219746" cy="3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en-US" altLang="ja-JP" sz="831" b="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40</a:t>
            </a:r>
            <a:r>
              <a:rPr kumimoji="0" lang="ja-JP" altLang="en-US" sz="831" b="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歳～</a:t>
            </a:r>
            <a:r>
              <a:rPr kumimoji="0" lang="en-US" altLang="ja-JP" sz="831" b="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74</a:t>
            </a:r>
            <a:r>
              <a:rPr kumimoji="0" lang="ja-JP" altLang="en-US" sz="831" b="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歳の三田市国民健康保険加入者</a:t>
            </a:r>
            <a:endParaRPr kumimoji="0" lang="en-US" altLang="ja-JP" sz="831" b="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633039" eaLnBrk="0" hangingPunct="0"/>
            <a:r>
              <a:rPr kumimoji="0" lang="ja-JP" altLang="en-US" sz="831" b="1"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（特定健診受診対象者）</a:t>
            </a:r>
            <a:endParaRPr kumimoji="0" lang="ja-JP" altLang="en-US" sz="831" dirty="0">
              <a:solidFill>
                <a:prstClr val="black"/>
              </a:solidFill>
              <a:latin typeface="Arial" panose="020B0604020202020204" pitchFamily="34" charset="0"/>
              <a:ea typeface="游ゴシック" panose="020B0400000000000000" pitchFamily="50" charset="-128"/>
            </a:endParaRPr>
          </a:p>
        </p:txBody>
      </p:sp>
      <p:sp>
        <p:nvSpPr>
          <p:cNvPr id="26" name="テキスト ボックス 11"/>
          <p:cNvSpPr txBox="1">
            <a:spLocks noChangeArrowheads="1"/>
          </p:cNvSpPr>
          <p:nvPr/>
        </p:nvSpPr>
        <p:spPr bwMode="auto">
          <a:xfrm>
            <a:off x="2209067" y="2064505"/>
            <a:ext cx="674810" cy="28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831" b="1" dirty="0">
                <a:solidFill>
                  <a:prstClr val="black"/>
                </a:solidFill>
                <a:latin typeface="ＭＳ ゴシック" panose="020B0609070205080204" pitchFamily="49" charset="-128"/>
                <a:ea typeface="ＭＳ ゴシック" panose="020B0609070205080204" pitchFamily="49" charset="-128"/>
              </a:rPr>
              <a:t>●対象</a:t>
            </a:r>
          </a:p>
        </p:txBody>
      </p:sp>
      <p:sp>
        <p:nvSpPr>
          <p:cNvPr id="27" name="テキスト ボックス 11"/>
          <p:cNvSpPr txBox="1">
            <a:spLocks noChangeArrowheads="1"/>
          </p:cNvSpPr>
          <p:nvPr/>
        </p:nvSpPr>
        <p:spPr bwMode="auto">
          <a:xfrm>
            <a:off x="2204042" y="2386541"/>
            <a:ext cx="674810" cy="28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831" b="1" dirty="0">
                <a:solidFill>
                  <a:prstClr val="black"/>
                </a:solidFill>
                <a:latin typeface="ＭＳ ゴシック" panose="020B0609070205080204" pitchFamily="49" charset="-128"/>
                <a:ea typeface="ＭＳ ゴシック" panose="020B0609070205080204" pitchFamily="49" charset="-128"/>
              </a:rPr>
              <a:t>●講座内容</a:t>
            </a:r>
          </a:p>
        </p:txBody>
      </p:sp>
      <p:sp>
        <p:nvSpPr>
          <p:cNvPr id="28" name="テキスト ボックス 11"/>
          <p:cNvSpPr txBox="1">
            <a:spLocks noChangeArrowheads="1"/>
          </p:cNvSpPr>
          <p:nvPr/>
        </p:nvSpPr>
        <p:spPr bwMode="auto">
          <a:xfrm>
            <a:off x="2204042" y="4973570"/>
            <a:ext cx="674810" cy="28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831" b="1" dirty="0">
                <a:solidFill>
                  <a:prstClr val="black"/>
                </a:solidFill>
                <a:latin typeface="ＭＳ ゴシック" panose="020B0609070205080204" pitchFamily="49" charset="-128"/>
                <a:ea typeface="ＭＳ ゴシック" panose="020B0609070205080204" pitchFamily="49" charset="-128"/>
              </a:rPr>
              <a:t>●参加特典</a:t>
            </a:r>
          </a:p>
        </p:txBody>
      </p:sp>
      <p:sp>
        <p:nvSpPr>
          <p:cNvPr id="29" name="テキスト ボックス 11"/>
          <p:cNvSpPr txBox="1">
            <a:spLocks noChangeArrowheads="1"/>
          </p:cNvSpPr>
          <p:nvPr/>
        </p:nvSpPr>
        <p:spPr bwMode="auto">
          <a:xfrm>
            <a:off x="2200421" y="5233605"/>
            <a:ext cx="674810" cy="27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831" b="1" dirty="0">
                <a:solidFill>
                  <a:prstClr val="black"/>
                </a:solidFill>
                <a:latin typeface="ＭＳ ゴシック" panose="020B0609070205080204" pitchFamily="49" charset="-128"/>
                <a:ea typeface="ＭＳ ゴシック" panose="020B0609070205080204" pitchFamily="49" charset="-128"/>
              </a:rPr>
              <a:t>●申込方法</a:t>
            </a:r>
          </a:p>
        </p:txBody>
      </p:sp>
      <p:sp>
        <p:nvSpPr>
          <p:cNvPr id="30" name="テキスト ボックス 11"/>
          <p:cNvSpPr txBox="1">
            <a:spLocks noChangeArrowheads="1"/>
          </p:cNvSpPr>
          <p:nvPr/>
        </p:nvSpPr>
        <p:spPr bwMode="auto">
          <a:xfrm>
            <a:off x="2204042" y="6071358"/>
            <a:ext cx="674810" cy="25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831" b="1" dirty="0">
                <a:solidFill>
                  <a:prstClr val="black"/>
                </a:solidFill>
                <a:latin typeface="ＭＳ ゴシック" panose="020B0609070205080204" pitchFamily="49" charset="-128"/>
                <a:ea typeface="ＭＳ ゴシック" panose="020B0609070205080204" pitchFamily="49" charset="-128"/>
              </a:rPr>
              <a:t>●申込先</a:t>
            </a:r>
          </a:p>
        </p:txBody>
      </p:sp>
      <p:sp>
        <p:nvSpPr>
          <p:cNvPr id="31" name="テキスト ボックス 11"/>
          <p:cNvSpPr txBox="1">
            <a:spLocks noChangeArrowheads="1"/>
          </p:cNvSpPr>
          <p:nvPr/>
        </p:nvSpPr>
        <p:spPr bwMode="auto">
          <a:xfrm>
            <a:off x="2954253" y="4993427"/>
            <a:ext cx="3732243" cy="28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831" dirty="0">
                <a:solidFill>
                  <a:prstClr val="black"/>
                </a:solidFill>
                <a:latin typeface="ＭＳ ゴシック" panose="020B0609070205080204" pitchFamily="49" charset="-128"/>
                <a:ea typeface="ＭＳ ゴシック" panose="020B0609070205080204" pitchFamily="49" charset="-128"/>
              </a:rPr>
              <a:t>「三田いきいきマイレージ」イベント参加ポイントを</a:t>
            </a:r>
            <a:r>
              <a:rPr kumimoji="0" lang="en-US" altLang="ja-JP" sz="831" dirty="0">
                <a:solidFill>
                  <a:prstClr val="black"/>
                </a:solidFill>
                <a:latin typeface="ＭＳ ゴシック" panose="020B0609070205080204" pitchFamily="49" charset="-128"/>
                <a:ea typeface="ＭＳ ゴシック" panose="020B0609070205080204" pitchFamily="49" charset="-128"/>
              </a:rPr>
              <a:t>10</a:t>
            </a:r>
            <a:r>
              <a:rPr kumimoji="0" lang="ja-JP" altLang="en-US" sz="831" dirty="0">
                <a:solidFill>
                  <a:prstClr val="black"/>
                </a:solidFill>
                <a:latin typeface="ＭＳ ゴシック" panose="020B0609070205080204" pitchFamily="49" charset="-128"/>
                <a:ea typeface="ＭＳ ゴシック" panose="020B0609070205080204" pitchFamily="49" charset="-128"/>
              </a:rPr>
              <a:t>ポイント付与</a:t>
            </a:r>
          </a:p>
        </p:txBody>
      </p:sp>
      <p:sp>
        <p:nvSpPr>
          <p:cNvPr id="32" name="テキスト ボックス 11"/>
          <p:cNvSpPr txBox="1">
            <a:spLocks noChangeArrowheads="1"/>
          </p:cNvSpPr>
          <p:nvPr/>
        </p:nvSpPr>
        <p:spPr bwMode="auto">
          <a:xfrm>
            <a:off x="2995966" y="6058035"/>
            <a:ext cx="3019058" cy="37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831" dirty="0">
                <a:solidFill>
                  <a:prstClr val="black"/>
                </a:solidFill>
                <a:latin typeface="ＭＳ ゴシック" panose="020B0609070205080204" pitchFamily="49" charset="-128"/>
                <a:ea typeface="ＭＳ ゴシック" panose="020B0609070205080204" pitchFamily="49" charset="-128"/>
              </a:rPr>
              <a:t>三田市健康増進課　</a:t>
            </a:r>
            <a:r>
              <a:rPr kumimoji="0" lang="en-US" altLang="ja-JP" sz="831" dirty="0">
                <a:solidFill>
                  <a:prstClr val="black"/>
                </a:solidFill>
                <a:latin typeface="ＭＳ ゴシック" panose="020B0609070205080204" pitchFamily="49" charset="-128"/>
                <a:ea typeface="ＭＳ ゴシック" panose="020B0609070205080204" pitchFamily="49" charset="-128"/>
              </a:rPr>
              <a:t>【</a:t>
            </a:r>
            <a:r>
              <a:rPr kumimoji="0" lang="ja-JP" altLang="en-US" sz="831" dirty="0">
                <a:solidFill>
                  <a:prstClr val="black"/>
                </a:solidFill>
                <a:latin typeface="ＭＳ ゴシック" panose="020B0609070205080204" pitchFamily="49" charset="-128"/>
                <a:ea typeface="ＭＳ ゴシック" panose="020B0609070205080204" pitchFamily="49" charset="-128"/>
              </a:rPr>
              <a:t>健診予約専用ダイヤル</a:t>
            </a:r>
            <a:r>
              <a:rPr kumimoji="0" lang="en-US" altLang="ja-JP" sz="831" dirty="0">
                <a:solidFill>
                  <a:prstClr val="black"/>
                </a:solidFill>
                <a:latin typeface="ＭＳ ゴシック" panose="020B0609070205080204" pitchFamily="49" charset="-128"/>
                <a:ea typeface="ＭＳ ゴシック" panose="020B0609070205080204" pitchFamily="49" charset="-128"/>
              </a:rPr>
              <a:t>】</a:t>
            </a:r>
          </a:p>
          <a:p>
            <a:pPr defTabSz="633039" eaLnBrk="0" hangingPunct="0"/>
            <a:r>
              <a:rPr kumimoji="0" lang="ja-JP" altLang="en-US" sz="831" b="1" dirty="0">
                <a:solidFill>
                  <a:prstClr val="black"/>
                </a:solidFill>
                <a:latin typeface="ＭＳ ゴシック" panose="020B0609070205080204" pitchFamily="49" charset="-128"/>
                <a:ea typeface="ＭＳ ゴシック" panose="020B0609070205080204" pitchFamily="49" charset="-128"/>
              </a:rPr>
              <a:t>平日</a:t>
            </a:r>
            <a:r>
              <a:rPr kumimoji="0" lang="en-US" altLang="ja-JP" sz="831" b="1" dirty="0">
                <a:solidFill>
                  <a:prstClr val="black"/>
                </a:solidFill>
                <a:latin typeface="ＭＳ ゴシック" panose="020B0609070205080204" pitchFamily="49" charset="-128"/>
                <a:ea typeface="ＭＳ ゴシック" panose="020B0609070205080204" pitchFamily="49" charset="-128"/>
              </a:rPr>
              <a:t>9</a:t>
            </a:r>
            <a:r>
              <a:rPr kumimoji="0" lang="ja-JP" altLang="en-US" sz="831" b="1" dirty="0">
                <a:solidFill>
                  <a:prstClr val="black"/>
                </a:solidFill>
                <a:latin typeface="ＭＳ ゴシック" panose="020B0609070205080204" pitchFamily="49" charset="-128"/>
                <a:ea typeface="ＭＳ ゴシック" panose="020B0609070205080204" pitchFamily="49" charset="-128"/>
              </a:rPr>
              <a:t>時～</a:t>
            </a:r>
            <a:r>
              <a:rPr kumimoji="0" lang="en-US" altLang="ja-JP" sz="831" b="1" dirty="0">
                <a:solidFill>
                  <a:prstClr val="black"/>
                </a:solidFill>
                <a:latin typeface="ＭＳ ゴシック" panose="020B0609070205080204" pitchFamily="49" charset="-128"/>
                <a:ea typeface="ＭＳ ゴシック" panose="020B0609070205080204" pitchFamily="49" charset="-128"/>
              </a:rPr>
              <a:t>12</a:t>
            </a:r>
            <a:r>
              <a:rPr kumimoji="0" lang="ja-JP" altLang="en-US" sz="831" b="1" dirty="0">
                <a:solidFill>
                  <a:prstClr val="black"/>
                </a:solidFill>
                <a:latin typeface="ＭＳ ゴシック" panose="020B0609070205080204" pitchFamily="49" charset="-128"/>
                <a:ea typeface="ＭＳ ゴシック" panose="020B0609070205080204" pitchFamily="49" charset="-128"/>
              </a:rPr>
              <a:t>時、</a:t>
            </a:r>
            <a:r>
              <a:rPr kumimoji="0" lang="en-US" altLang="ja-JP" sz="831" b="1" dirty="0">
                <a:solidFill>
                  <a:prstClr val="black"/>
                </a:solidFill>
                <a:latin typeface="ＭＳ ゴシック" panose="020B0609070205080204" pitchFamily="49" charset="-128"/>
                <a:ea typeface="ＭＳ ゴシック" panose="020B0609070205080204" pitchFamily="49" charset="-128"/>
              </a:rPr>
              <a:t>12</a:t>
            </a:r>
            <a:r>
              <a:rPr kumimoji="0" lang="ja-JP" altLang="en-US" sz="831" b="1" dirty="0">
                <a:solidFill>
                  <a:prstClr val="black"/>
                </a:solidFill>
                <a:latin typeface="ＭＳ ゴシック" panose="020B0609070205080204" pitchFamily="49" charset="-128"/>
                <a:ea typeface="ＭＳ ゴシック" panose="020B0609070205080204" pitchFamily="49" charset="-128"/>
              </a:rPr>
              <a:t>時</a:t>
            </a:r>
            <a:r>
              <a:rPr kumimoji="0" lang="en-US" altLang="ja-JP" sz="831" b="1" dirty="0">
                <a:solidFill>
                  <a:prstClr val="black"/>
                </a:solidFill>
                <a:latin typeface="ＭＳ ゴシック" panose="020B0609070205080204" pitchFamily="49" charset="-128"/>
                <a:ea typeface="ＭＳ ゴシック" panose="020B0609070205080204" pitchFamily="49" charset="-128"/>
              </a:rPr>
              <a:t>45</a:t>
            </a:r>
            <a:r>
              <a:rPr kumimoji="0" lang="ja-JP" altLang="en-US" sz="831" b="1" dirty="0">
                <a:solidFill>
                  <a:prstClr val="black"/>
                </a:solidFill>
                <a:latin typeface="ＭＳ ゴシック" panose="020B0609070205080204" pitchFamily="49" charset="-128"/>
                <a:ea typeface="ＭＳ ゴシック" panose="020B0609070205080204" pitchFamily="49" charset="-128"/>
              </a:rPr>
              <a:t>分～</a:t>
            </a:r>
            <a:r>
              <a:rPr kumimoji="0" lang="en-US" altLang="ja-JP" sz="831" b="1" dirty="0">
                <a:solidFill>
                  <a:prstClr val="black"/>
                </a:solidFill>
                <a:latin typeface="ＭＳ ゴシック" panose="020B0609070205080204" pitchFamily="49" charset="-128"/>
                <a:ea typeface="ＭＳ ゴシック" panose="020B0609070205080204" pitchFamily="49" charset="-128"/>
              </a:rPr>
              <a:t>17</a:t>
            </a:r>
            <a:r>
              <a:rPr kumimoji="0" lang="ja-JP" altLang="en-US" sz="831" b="1" dirty="0">
                <a:solidFill>
                  <a:prstClr val="black"/>
                </a:solidFill>
                <a:latin typeface="ＭＳ ゴシック" panose="020B0609070205080204" pitchFamily="49" charset="-128"/>
                <a:ea typeface="ＭＳ ゴシック" panose="020B0609070205080204" pitchFamily="49" charset="-128"/>
              </a:rPr>
              <a:t>時</a:t>
            </a:r>
            <a:r>
              <a:rPr kumimoji="0" lang="en-US" altLang="ja-JP" sz="831" b="1" dirty="0">
                <a:solidFill>
                  <a:prstClr val="black"/>
                </a:solidFill>
                <a:latin typeface="ＭＳ ゴシック" panose="020B0609070205080204" pitchFamily="49" charset="-128"/>
                <a:ea typeface="ＭＳ ゴシック" panose="020B0609070205080204" pitchFamily="49" charset="-128"/>
              </a:rPr>
              <a:t>30</a:t>
            </a:r>
            <a:r>
              <a:rPr kumimoji="0" lang="ja-JP" altLang="en-US" sz="831" b="1" dirty="0">
                <a:solidFill>
                  <a:prstClr val="black"/>
                </a:solidFill>
                <a:latin typeface="ＭＳ ゴシック" panose="020B0609070205080204" pitchFamily="49" charset="-128"/>
                <a:ea typeface="ＭＳ ゴシック" panose="020B0609070205080204" pitchFamily="49" charset="-128"/>
              </a:rPr>
              <a:t>分</a:t>
            </a:r>
            <a:endParaRPr kumimoji="0" lang="en-US" altLang="ja-JP" sz="831" b="1" dirty="0">
              <a:solidFill>
                <a:prstClr val="black"/>
              </a:solidFill>
              <a:latin typeface="ＭＳ ゴシック" panose="020B0609070205080204" pitchFamily="49" charset="-128"/>
              <a:ea typeface="ＭＳ ゴシック" panose="020B0609070205080204" pitchFamily="49" charset="-128"/>
            </a:endParaRPr>
          </a:p>
          <a:p>
            <a:pPr defTabSz="633039" eaLnBrk="0" hangingPunct="0"/>
            <a:r>
              <a:rPr kumimoji="0" lang="en-US" altLang="ja-JP" sz="969" b="1" dirty="0">
                <a:solidFill>
                  <a:prstClr val="black"/>
                </a:solidFill>
                <a:latin typeface="ＭＳ ゴシック" panose="020B0609070205080204" pitchFamily="49" charset="-128"/>
                <a:ea typeface="ＭＳ ゴシック" panose="020B0609070205080204" pitchFamily="49" charset="-128"/>
              </a:rPr>
              <a:t>TEL</a:t>
            </a:r>
            <a:r>
              <a:rPr kumimoji="0" lang="ja-JP" altLang="en-US" sz="969" b="1" dirty="0">
                <a:solidFill>
                  <a:prstClr val="black"/>
                </a:solidFill>
                <a:latin typeface="ＭＳ ゴシック" panose="020B0609070205080204" pitchFamily="49" charset="-128"/>
                <a:ea typeface="ＭＳ ゴシック" panose="020B0609070205080204" pitchFamily="49" charset="-128"/>
              </a:rPr>
              <a:t>　</a:t>
            </a:r>
            <a:r>
              <a:rPr kumimoji="0" lang="en-US" altLang="ja-JP" sz="969" b="1" dirty="0">
                <a:solidFill>
                  <a:prstClr val="black"/>
                </a:solidFill>
                <a:latin typeface="ＭＳ ゴシック" panose="020B0609070205080204" pitchFamily="49" charset="-128"/>
                <a:ea typeface="ＭＳ ゴシック" panose="020B0609070205080204" pitchFamily="49" charset="-128"/>
              </a:rPr>
              <a:t>559-8400</a:t>
            </a:r>
            <a:r>
              <a:rPr kumimoji="0" lang="ja-JP" altLang="en-US" sz="969" b="1" dirty="0">
                <a:solidFill>
                  <a:prstClr val="black"/>
                </a:solidFill>
                <a:latin typeface="ＭＳ ゴシック" panose="020B0609070205080204" pitchFamily="49" charset="-128"/>
                <a:ea typeface="ＭＳ ゴシック" panose="020B0609070205080204" pitchFamily="49" charset="-128"/>
              </a:rPr>
              <a:t>　　</a:t>
            </a:r>
            <a:r>
              <a:rPr kumimoji="0" lang="en-US" altLang="ja-JP" sz="969" b="1" dirty="0">
                <a:solidFill>
                  <a:prstClr val="black"/>
                </a:solidFill>
                <a:latin typeface="ＭＳ ゴシック" panose="020B0609070205080204" pitchFamily="49" charset="-128"/>
                <a:ea typeface="ＭＳ ゴシック" panose="020B0609070205080204" pitchFamily="49" charset="-128"/>
              </a:rPr>
              <a:t>FAX</a:t>
            </a:r>
            <a:r>
              <a:rPr kumimoji="0" lang="ja-JP" altLang="en-US" sz="969" b="1" dirty="0">
                <a:solidFill>
                  <a:prstClr val="black"/>
                </a:solidFill>
                <a:latin typeface="ＭＳ ゴシック" panose="020B0609070205080204" pitchFamily="49" charset="-128"/>
                <a:ea typeface="ＭＳ ゴシック" panose="020B0609070205080204" pitchFamily="49" charset="-128"/>
              </a:rPr>
              <a:t>　</a:t>
            </a:r>
            <a:r>
              <a:rPr kumimoji="0" lang="en-US" altLang="ja-JP" sz="969" b="1" dirty="0">
                <a:solidFill>
                  <a:prstClr val="black"/>
                </a:solidFill>
                <a:latin typeface="ＭＳ ゴシック" panose="020B0609070205080204" pitchFamily="49" charset="-128"/>
                <a:ea typeface="ＭＳ ゴシック" panose="020B0609070205080204" pitchFamily="49" charset="-128"/>
              </a:rPr>
              <a:t>559-5705</a:t>
            </a:r>
          </a:p>
          <a:p>
            <a:pPr defTabSz="633039" eaLnBrk="0" hangingPunct="0"/>
            <a:endParaRPr kumimoji="0" lang="ja-JP" altLang="en-US" sz="831" dirty="0">
              <a:solidFill>
                <a:prstClr val="black"/>
              </a:solidFill>
              <a:latin typeface="Arial" panose="020B0604020202020204" pitchFamily="34" charset="0"/>
              <a:ea typeface="游ゴシック" panose="020B0400000000000000" pitchFamily="50" charset="-128"/>
            </a:endParaRPr>
          </a:p>
        </p:txBody>
      </p:sp>
      <p:sp>
        <p:nvSpPr>
          <p:cNvPr id="33" name="テキスト ボックス 11"/>
          <p:cNvSpPr txBox="1">
            <a:spLocks noChangeArrowheads="1"/>
          </p:cNvSpPr>
          <p:nvPr/>
        </p:nvSpPr>
        <p:spPr bwMode="auto">
          <a:xfrm>
            <a:off x="2211265" y="6515119"/>
            <a:ext cx="871812" cy="36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831" b="1" dirty="0">
                <a:solidFill>
                  <a:prstClr val="black"/>
                </a:solidFill>
                <a:latin typeface="ＭＳ ゴシック" panose="020B0609070205080204" pitchFamily="49" charset="-128"/>
                <a:ea typeface="ＭＳ ゴシック" panose="020B0609070205080204" pitchFamily="49" charset="-128"/>
              </a:rPr>
              <a:t>●事業内容の</a:t>
            </a:r>
            <a:endParaRPr kumimoji="0" lang="en-US" altLang="ja-JP" sz="831" b="1" dirty="0">
              <a:solidFill>
                <a:prstClr val="black"/>
              </a:solidFill>
              <a:latin typeface="ＭＳ ゴシック" panose="020B0609070205080204" pitchFamily="49" charset="-128"/>
              <a:ea typeface="ＭＳ ゴシック" panose="020B0609070205080204" pitchFamily="49" charset="-128"/>
            </a:endParaRPr>
          </a:p>
          <a:p>
            <a:pPr defTabSz="633039" eaLnBrk="0" hangingPunct="0"/>
            <a:r>
              <a:rPr kumimoji="0" lang="ja-JP" altLang="en-US" sz="831" b="1" dirty="0">
                <a:solidFill>
                  <a:prstClr val="black"/>
                </a:solidFill>
                <a:latin typeface="ＭＳ ゴシック" panose="020B0609070205080204" pitchFamily="49" charset="-128"/>
                <a:ea typeface="ＭＳ ゴシック" panose="020B0609070205080204" pitchFamily="49" charset="-128"/>
              </a:rPr>
              <a:t>お問い合わせ</a:t>
            </a:r>
          </a:p>
        </p:txBody>
      </p:sp>
      <p:sp>
        <p:nvSpPr>
          <p:cNvPr id="34" name="テキスト ボックス 11"/>
          <p:cNvSpPr txBox="1">
            <a:spLocks noChangeArrowheads="1"/>
          </p:cNvSpPr>
          <p:nvPr/>
        </p:nvSpPr>
        <p:spPr bwMode="auto">
          <a:xfrm>
            <a:off x="3039940" y="6527373"/>
            <a:ext cx="2765458" cy="37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831" dirty="0">
                <a:solidFill>
                  <a:prstClr val="black"/>
                </a:solidFill>
                <a:latin typeface="ＭＳ ゴシック" panose="020B0609070205080204" pitchFamily="49" charset="-128"/>
                <a:ea typeface="ＭＳ ゴシック" panose="020B0609070205080204" pitchFamily="49" charset="-128"/>
              </a:rPr>
              <a:t>三田市国保医療課　</a:t>
            </a:r>
            <a:endParaRPr kumimoji="0" lang="en-US" altLang="ja-JP" sz="831" dirty="0">
              <a:solidFill>
                <a:prstClr val="black"/>
              </a:solidFill>
              <a:latin typeface="ＭＳ ゴシック" panose="020B0609070205080204" pitchFamily="49" charset="-128"/>
              <a:ea typeface="ＭＳ ゴシック" panose="020B0609070205080204" pitchFamily="49" charset="-128"/>
            </a:endParaRPr>
          </a:p>
          <a:p>
            <a:pPr defTabSz="633039" eaLnBrk="0" hangingPunct="0"/>
            <a:r>
              <a:rPr kumimoji="0" lang="en-US" altLang="ja-JP" sz="831" dirty="0">
                <a:solidFill>
                  <a:prstClr val="black"/>
                </a:solidFill>
                <a:latin typeface="ＭＳ ゴシック" panose="020B0609070205080204" pitchFamily="49" charset="-128"/>
                <a:ea typeface="ＭＳ ゴシック" panose="020B0609070205080204" pitchFamily="49" charset="-128"/>
              </a:rPr>
              <a:t>TEL</a:t>
            </a:r>
            <a:r>
              <a:rPr kumimoji="0" lang="ja-JP" altLang="en-US" sz="831" dirty="0">
                <a:solidFill>
                  <a:prstClr val="black"/>
                </a:solidFill>
                <a:latin typeface="ＭＳ ゴシック" panose="020B0609070205080204" pitchFamily="49" charset="-128"/>
                <a:ea typeface="ＭＳ ゴシック" panose="020B0609070205080204" pitchFamily="49" charset="-128"/>
              </a:rPr>
              <a:t>　</a:t>
            </a:r>
            <a:r>
              <a:rPr kumimoji="0" lang="en-US" altLang="ja-JP" sz="831" dirty="0">
                <a:solidFill>
                  <a:prstClr val="black"/>
                </a:solidFill>
                <a:latin typeface="ＭＳ ゴシック" panose="020B0609070205080204" pitchFamily="49" charset="-128"/>
                <a:ea typeface="ＭＳ ゴシック" panose="020B0609070205080204" pitchFamily="49" charset="-128"/>
              </a:rPr>
              <a:t>559-5049</a:t>
            </a:r>
          </a:p>
          <a:p>
            <a:pPr defTabSz="633039" eaLnBrk="0" hangingPunct="0"/>
            <a:endParaRPr kumimoji="0" lang="ja-JP" altLang="en-US" sz="831" dirty="0">
              <a:solidFill>
                <a:prstClr val="black"/>
              </a:solidFill>
              <a:latin typeface="Arial" panose="020B0604020202020204" pitchFamily="34" charset="0"/>
              <a:ea typeface="游ゴシック" panose="020B0400000000000000"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283313775"/>
              </p:ext>
            </p:extLst>
          </p:nvPr>
        </p:nvGraphicFramePr>
        <p:xfrm>
          <a:off x="2974807" y="2360500"/>
          <a:ext cx="3946923" cy="2575317"/>
        </p:xfrm>
        <a:graphic>
          <a:graphicData uri="http://schemas.openxmlformats.org/drawingml/2006/table">
            <a:tbl>
              <a:tblPr firstRow="1" bandRow="1">
                <a:tableStyleId>{5C22544A-7EE6-4342-B048-85BDC9FD1C3A}</a:tableStyleId>
              </a:tblPr>
              <a:tblGrid>
                <a:gridCol w="231139">
                  <a:extLst>
                    <a:ext uri="{9D8B030D-6E8A-4147-A177-3AD203B41FA5}">
                      <a16:colId xmlns:a16="http://schemas.microsoft.com/office/drawing/2014/main" val="592599981"/>
                    </a:ext>
                  </a:extLst>
                </a:gridCol>
                <a:gridCol w="930834">
                  <a:extLst>
                    <a:ext uri="{9D8B030D-6E8A-4147-A177-3AD203B41FA5}">
                      <a16:colId xmlns:a16="http://schemas.microsoft.com/office/drawing/2014/main" val="2344951828"/>
                    </a:ext>
                  </a:extLst>
                </a:gridCol>
                <a:gridCol w="1094642">
                  <a:extLst>
                    <a:ext uri="{9D8B030D-6E8A-4147-A177-3AD203B41FA5}">
                      <a16:colId xmlns:a16="http://schemas.microsoft.com/office/drawing/2014/main" val="1811572750"/>
                    </a:ext>
                  </a:extLst>
                </a:gridCol>
                <a:gridCol w="1114142">
                  <a:extLst>
                    <a:ext uri="{9D8B030D-6E8A-4147-A177-3AD203B41FA5}">
                      <a16:colId xmlns:a16="http://schemas.microsoft.com/office/drawing/2014/main" val="2400042954"/>
                    </a:ext>
                  </a:extLst>
                </a:gridCol>
                <a:gridCol w="576166">
                  <a:extLst>
                    <a:ext uri="{9D8B030D-6E8A-4147-A177-3AD203B41FA5}">
                      <a16:colId xmlns:a16="http://schemas.microsoft.com/office/drawing/2014/main" val="3553260736"/>
                    </a:ext>
                  </a:extLst>
                </a:gridCol>
              </a:tblGrid>
              <a:tr h="211077">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solidFill>
                  </a:tcPr>
                </a:tc>
                <a:tc>
                  <a:txBody>
                    <a:bodyPr/>
                    <a:lstStyle/>
                    <a:p>
                      <a:pPr algn="ctr"/>
                      <a:r>
                        <a:rPr kumimoji="1" lang="ja-JP" altLang="en-US" sz="800" dirty="0" smtClean="0">
                          <a:latin typeface="ＭＳ ゴシック" panose="020B0609070205080204" pitchFamily="49" charset="-128"/>
                          <a:ea typeface="ＭＳ ゴシック" panose="020B0609070205080204" pitchFamily="49" charset="-128"/>
                        </a:rPr>
                        <a:t>日時</a:t>
                      </a:r>
                      <a:endParaRPr kumimoji="1" lang="ja-JP" altLang="en-US" sz="800"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solidFill>
                  </a:tcPr>
                </a:tc>
                <a:tc>
                  <a:txBody>
                    <a:bodyPr/>
                    <a:lstStyle/>
                    <a:p>
                      <a:pPr algn="ctr"/>
                      <a:r>
                        <a:rPr kumimoji="1" lang="ja-JP" altLang="en-US" sz="800" dirty="0" smtClean="0">
                          <a:latin typeface="ＭＳ ゴシック" panose="020B0609070205080204" pitchFamily="49" charset="-128"/>
                          <a:ea typeface="ＭＳ ゴシック" panose="020B0609070205080204" pitchFamily="49" charset="-128"/>
                        </a:rPr>
                        <a:t>場所</a:t>
                      </a:r>
                      <a:endParaRPr kumimoji="1" lang="ja-JP" altLang="en-US" sz="800"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solidFill>
                  </a:tcPr>
                </a:tc>
                <a:tc>
                  <a:txBody>
                    <a:bodyPr/>
                    <a:lstStyle/>
                    <a:p>
                      <a:pPr algn="ctr"/>
                      <a:r>
                        <a:rPr kumimoji="1" lang="ja-JP" altLang="en-US" sz="800" dirty="0" smtClean="0">
                          <a:latin typeface="ＭＳ ゴシック" panose="020B0609070205080204" pitchFamily="49" charset="-128"/>
                          <a:ea typeface="ＭＳ ゴシック" panose="020B0609070205080204" pitchFamily="49" charset="-128"/>
                        </a:rPr>
                        <a:t>内容</a:t>
                      </a:r>
                      <a:endParaRPr kumimoji="1" lang="ja-JP" altLang="en-US" sz="800"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solidFill>
                  </a:tcPr>
                </a:tc>
                <a:tc>
                  <a:txBody>
                    <a:bodyPr/>
                    <a:lstStyle/>
                    <a:p>
                      <a:pPr algn="ctr"/>
                      <a:r>
                        <a:rPr kumimoji="1" lang="ja-JP" altLang="en-US" sz="800" dirty="0" smtClean="0">
                          <a:latin typeface="ＭＳ ゴシック" panose="020B0609070205080204" pitchFamily="49" charset="-128"/>
                          <a:ea typeface="ＭＳ ゴシック" panose="020B0609070205080204" pitchFamily="49" charset="-128"/>
                        </a:rPr>
                        <a:t>申込締切</a:t>
                      </a:r>
                      <a:endParaRPr kumimoji="1" lang="ja-JP" altLang="en-US" sz="800"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solidFill>
                  </a:tcPr>
                </a:tc>
                <a:extLst>
                  <a:ext uri="{0D108BD9-81ED-4DB2-BD59-A6C34878D82A}">
                    <a16:rowId xmlns:a16="http://schemas.microsoft.com/office/drawing/2014/main" val="821681106"/>
                  </a:ext>
                </a:extLst>
              </a:tr>
              <a:tr h="570054">
                <a:tc rowSpan="2">
                  <a:txBody>
                    <a:bodyPr/>
                    <a:lstStyle/>
                    <a:p>
                      <a:endParaRPr kumimoji="1" lang="en-US" altLang="ja-JP" sz="800" b="1"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sz="800" b="1"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sz="800" b="1" dirty="0" smtClean="0">
                          <a:solidFill>
                            <a:schemeClr val="bg1"/>
                          </a:solidFill>
                          <a:latin typeface="ＭＳ ゴシック" panose="020B0609070205080204" pitchFamily="49" charset="-128"/>
                          <a:ea typeface="ＭＳ ゴシック" panose="020B0609070205080204" pitchFamily="49" charset="-128"/>
                        </a:rPr>
                        <a:t>導入編</a:t>
                      </a:r>
                      <a:endParaRPr kumimoji="1" lang="ja-JP" altLang="en-US" sz="800" b="1" dirty="0">
                        <a:solidFill>
                          <a:schemeClr val="bg1"/>
                        </a:solidFill>
                        <a:latin typeface="ＭＳ ゴシック" panose="020B0609070205080204" pitchFamily="49" charset="-128"/>
                        <a:ea typeface="ＭＳ ゴシック" panose="020B0609070205080204" pitchFamily="49" charset="-128"/>
                      </a:endParaRPr>
                    </a:p>
                  </a:txBody>
                  <a:tcPr marL="63305" marR="63305" marT="31652" marB="31652">
                    <a:solidFill>
                      <a:schemeClr val="accent4"/>
                    </a:solidFill>
                  </a:tcPr>
                </a:tc>
                <a:tc>
                  <a:txBody>
                    <a:bodyPr/>
                    <a:lstStyle/>
                    <a:p>
                      <a:r>
                        <a:rPr kumimoji="1" lang="en-US" altLang="ja-JP" sz="800" b="1" dirty="0" smtClean="0">
                          <a:latin typeface="ＭＳ ゴシック" panose="020B0609070205080204" pitchFamily="49" charset="-128"/>
                          <a:ea typeface="ＭＳ ゴシック" panose="020B0609070205080204" pitchFamily="49" charset="-128"/>
                        </a:rPr>
                        <a:t>10</a:t>
                      </a:r>
                      <a:r>
                        <a:rPr kumimoji="1" lang="ja-JP" altLang="en-US" sz="800" b="1" dirty="0" smtClean="0">
                          <a:latin typeface="ＭＳ ゴシック" panose="020B0609070205080204" pitchFamily="49" charset="-128"/>
                          <a:ea typeface="ＭＳ ゴシック" panose="020B0609070205080204" pitchFamily="49" charset="-128"/>
                        </a:rPr>
                        <a:t>月</a:t>
                      </a:r>
                      <a:r>
                        <a:rPr kumimoji="1" lang="en-US" altLang="ja-JP" sz="800" b="1" dirty="0" smtClean="0">
                          <a:latin typeface="ＭＳ ゴシック" panose="020B0609070205080204" pitchFamily="49" charset="-128"/>
                          <a:ea typeface="ＭＳ ゴシック" panose="020B0609070205080204" pitchFamily="49" charset="-128"/>
                        </a:rPr>
                        <a:t>21</a:t>
                      </a:r>
                      <a:r>
                        <a:rPr kumimoji="1" lang="ja-JP" altLang="en-US" sz="800" b="1" dirty="0" smtClean="0">
                          <a:latin typeface="ＭＳ ゴシック" panose="020B0609070205080204" pitchFamily="49" charset="-128"/>
                          <a:ea typeface="ＭＳ ゴシック" panose="020B0609070205080204" pitchFamily="49" charset="-128"/>
                        </a:rPr>
                        <a:t>日（月）</a:t>
                      </a:r>
                      <a:endParaRPr kumimoji="1" lang="en-US" altLang="ja-JP" sz="800" b="1" dirty="0" smtClean="0">
                        <a:latin typeface="ＭＳ ゴシック" panose="020B0609070205080204" pitchFamily="49" charset="-128"/>
                        <a:ea typeface="ＭＳ ゴシック" panose="020B0609070205080204" pitchFamily="49" charset="-128"/>
                      </a:endParaRPr>
                    </a:p>
                    <a:p>
                      <a:r>
                        <a:rPr kumimoji="1" lang="en-US" altLang="ja-JP" sz="800" b="1" dirty="0" smtClean="0">
                          <a:latin typeface="ＭＳ ゴシック" panose="020B0609070205080204" pitchFamily="49" charset="-128"/>
                          <a:ea typeface="ＭＳ ゴシック" panose="020B0609070205080204" pitchFamily="49" charset="-128"/>
                        </a:rPr>
                        <a:t>10</a:t>
                      </a:r>
                      <a:r>
                        <a:rPr kumimoji="1" lang="ja-JP" altLang="en-US" sz="800" b="1" dirty="0" smtClean="0">
                          <a:latin typeface="ＭＳ ゴシック" panose="020B0609070205080204" pitchFamily="49" charset="-128"/>
                          <a:ea typeface="ＭＳ ゴシック" panose="020B0609070205080204" pitchFamily="49" charset="-128"/>
                        </a:rPr>
                        <a:t>時～</a:t>
                      </a:r>
                      <a:r>
                        <a:rPr kumimoji="1" lang="en-US" altLang="ja-JP" sz="800" b="1" dirty="0" smtClean="0">
                          <a:latin typeface="ＭＳ ゴシック" panose="020B0609070205080204" pitchFamily="49" charset="-128"/>
                          <a:ea typeface="ＭＳ ゴシック" panose="020B0609070205080204" pitchFamily="49" charset="-128"/>
                        </a:rPr>
                        <a:t>12</a:t>
                      </a:r>
                      <a:r>
                        <a:rPr kumimoji="1" lang="ja-JP" altLang="en-US" sz="800" b="1" dirty="0" smtClean="0">
                          <a:latin typeface="ＭＳ ゴシック" panose="020B0609070205080204" pitchFamily="49" charset="-128"/>
                          <a:ea typeface="ＭＳ ゴシック" panose="020B0609070205080204" pitchFamily="49" charset="-128"/>
                        </a:rPr>
                        <a:t>時</a:t>
                      </a:r>
                      <a:endParaRPr kumimoji="1" lang="ja-JP" altLang="en-US" sz="800" b="1"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tc>
                  <a:txBody>
                    <a:bodyPr/>
                    <a:lstStyle/>
                    <a:p>
                      <a:r>
                        <a:rPr kumimoji="1" lang="ja-JP" altLang="en-US" sz="800" b="1" dirty="0" smtClean="0">
                          <a:latin typeface="ＭＳ ゴシック" panose="020B0609070205080204" pitchFamily="49" charset="-128"/>
                          <a:ea typeface="ＭＳ ゴシック" panose="020B0609070205080204" pitchFamily="49" charset="-128"/>
                        </a:rPr>
                        <a:t>総合福祉保健センター多目的ホール</a:t>
                      </a:r>
                      <a:endParaRPr kumimoji="1" lang="ja-JP" altLang="en-US" sz="800" b="1"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tc rowSpan="2">
                  <a:txBody>
                    <a:bodyPr/>
                    <a:lstStyle/>
                    <a:p>
                      <a:r>
                        <a:rPr kumimoji="1" lang="en-US" altLang="ja-JP" sz="700" b="1" dirty="0" smtClean="0">
                          <a:latin typeface="ＭＳ ゴシック" panose="020B0609070205080204" pitchFamily="49" charset="-128"/>
                          <a:ea typeface="ＭＳ ゴシック" panose="020B0609070205080204" pitchFamily="49" charset="-128"/>
                        </a:rPr>
                        <a:t>RIZAP</a:t>
                      </a:r>
                      <a:r>
                        <a:rPr kumimoji="1" lang="ja-JP" altLang="en-US" sz="700" b="1" dirty="0" smtClean="0">
                          <a:latin typeface="ＭＳ ゴシック" panose="020B0609070205080204" pitchFamily="49" charset="-128"/>
                          <a:ea typeface="ＭＳ ゴシック" panose="020B0609070205080204" pitchFamily="49" charset="-128"/>
                        </a:rPr>
                        <a:t>トレーナーによる</a:t>
                      </a:r>
                      <a:endParaRPr kumimoji="1" lang="en-US" altLang="ja-JP" sz="700" b="1" dirty="0" smtClean="0">
                        <a:latin typeface="ＭＳ ゴシック" panose="020B0609070205080204" pitchFamily="49" charset="-128"/>
                        <a:ea typeface="ＭＳ ゴシック" panose="020B0609070205080204" pitchFamily="49" charset="-128"/>
                      </a:endParaRPr>
                    </a:p>
                    <a:p>
                      <a:r>
                        <a:rPr kumimoji="1" lang="ja-JP" altLang="en-US" sz="800" b="1" dirty="0" smtClean="0">
                          <a:latin typeface="ＭＳ ゴシック" panose="020B0609070205080204" pitchFamily="49" charset="-128"/>
                          <a:ea typeface="ＭＳ ゴシック" panose="020B0609070205080204" pitchFamily="49" charset="-128"/>
                        </a:rPr>
                        <a:t>講義</a:t>
                      </a:r>
                      <a:r>
                        <a:rPr kumimoji="1" lang="en-US" altLang="ja-JP" sz="800" b="1" dirty="0" smtClean="0">
                          <a:latin typeface="ＭＳ ゴシック" panose="020B0609070205080204" pitchFamily="49" charset="-128"/>
                          <a:ea typeface="ＭＳ ゴシック" panose="020B0609070205080204" pitchFamily="49" charset="-128"/>
                        </a:rPr>
                        <a:t>90</a:t>
                      </a:r>
                      <a:r>
                        <a:rPr kumimoji="1" lang="ja-JP" altLang="en-US" sz="800" b="1" dirty="0" smtClean="0">
                          <a:latin typeface="ＭＳ ゴシック" panose="020B0609070205080204" pitchFamily="49" charset="-128"/>
                          <a:ea typeface="ＭＳ ゴシック" panose="020B0609070205080204" pitchFamily="49" charset="-128"/>
                        </a:rPr>
                        <a:t>分</a:t>
                      </a:r>
                      <a:endParaRPr kumimoji="1" lang="en-US" altLang="ja-JP" sz="800" b="1" dirty="0" smtClean="0">
                        <a:latin typeface="ＭＳ ゴシック" panose="020B0609070205080204" pitchFamily="49" charset="-128"/>
                        <a:ea typeface="ＭＳ ゴシック" panose="020B0609070205080204" pitchFamily="49" charset="-128"/>
                      </a:endParaRPr>
                    </a:p>
                    <a:p>
                      <a:r>
                        <a:rPr kumimoji="1" lang="ja-JP" altLang="en-US" sz="800" b="1" dirty="0" smtClean="0">
                          <a:latin typeface="ＭＳ ゴシック" panose="020B0609070205080204" pitchFamily="49" charset="-128"/>
                          <a:ea typeface="ＭＳ ゴシック" panose="020B0609070205080204" pitchFamily="49" charset="-128"/>
                        </a:rPr>
                        <a:t>トレーニング</a:t>
                      </a:r>
                      <a:r>
                        <a:rPr kumimoji="1" lang="en-US" altLang="ja-JP" sz="800" b="1" dirty="0" smtClean="0">
                          <a:latin typeface="ＭＳ ゴシック" panose="020B0609070205080204" pitchFamily="49" charset="-128"/>
                          <a:ea typeface="ＭＳ ゴシック" panose="020B0609070205080204" pitchFamily="49" charset="-128"/>
                        </a:rPr>
                        <a:t>30</a:t>
                      </a:r>
                      <a:r>
                        <a:rPr kumimoji="1" lang="ja-JP" altLang="en-US" sz="800" b="1" dirty="0" smtClean="0">
                          <a:latin typeface="ＭＳ ゴシック" panose="020B0609070205080204" pitchFamily="49" charset="-128"/>
                          <a:ea typeface="ＭＳ ゴシック" panose="020B0609070205080204" pitchFamily="49" charset="-128"/>
                        </a:rPr>
                        <a:t>分</a:t>
                      </a:r>
                      <a:endParaRPr kumimoji="1" lang="en-US" altLang="ja-JP" sz="800" b="1" dirty="0" smtClean="0">
                        <a:latin typeface="ＭＳ ゴシック" panose="020B0609070205080204" pitchFamily="49" charset="-128"/>
                        <a:ea typeface="ＭＳ ゴシック" panose="020B0609070205080204" pitchFamily="49" charset="-128"/>
                      </a:endParaRPr>
                    </a:p>
                    <a:p>
                      <a:endParaRPr kumimoji="1" lang="en-US" altLang="ja-JP" sz="800" dirty="0" smtClean="0">
                        <a:latin typeface="ＭＳ ゴシック" panose="020B0609070205080204" pitchFamily="49" charset="-128"/>
                        <a:ea typeface="ＭＳ ゴシック" panose="020B0609070205080204" pitchFamily="49" charset="-128"/>
                      </a:endParaRPr>
                    </a:p>
                    <a:p>
                      <a:r>
                        <a:rPr kumimoji="1" lang="ja-JP" altLang="en-US" sz="800" dirty="0" smtClean="0">
                          <a:latin typeface="ＭＳ ゴシック" panose="020B0609070205080204" pitchFamily="49" charset="-128"/>
                          <a:ea typeface="ＭＳ ゴシック" panose="020B0609070205080204" pitchFamily="49" charset="-128"/>
                        </a:rPr>
                        <a:t>生活習慣振り返り、食事・運動の習慣化、脂肪燃焼トレーニング</a:t>
                      </a:r>
                      <a:endParaRPr kumimoji="1" lang="ja-JP" altLang="en-US" sz="800"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tc>
                  <a:txBody>
                    <a:bodyPr/>
                    <a:lstStyle/>
                    <a:p>
                      <a:pPr algn="ctr"/>
                      <a:r>
                        <a:rPr kumimoji="1" lang="en-US" altLang="ja-JP" sz="800" b="1" dirty="0" smtClean="0">
                          <a:latin typeface="ＭＳ ゴシック" panose="020B0609070205080204" pitchFamily="49" charset="-128"/>
                          <a:ea typeface="ＭＳ ゴシック" panose="020B0609070205080204" pitchFamily="49" charset="-128"/>
                        </a:rPr>
                        <a:t>10</a:t>
                      </a:r>
                      <a:r>
                        <a:rPr kumimoji="1" lang="ja-JP" altLang="en-US" sz="800" b="1" dirty="0" smtClean="0">
                          <a:latin typeface="ＭＳ ゴシック" panose="020B0609070205080204" pitchFamily="49" charset="-128"/>
                          <a:ea typeface="ＭＳ ゴシック" panose="020B0609070205080204" pitchFamily="49" charset="-128"/>
                        </a:rPr>
                        <a:t>月</a:t>
                      </a:r>
                      <a:r>
                        <a:rPr kumimoji="1" lang="en-US" altLang="ja-JP" sz="800" b="1" dirty="0" smtClean="0">
                          <a:latin typeface="ＭＳ ゴシック" panose="020B0609070205080204" pitchFamily="49" charset="-128"/>
                          <a:ea typeface="ＭＳ ゴシック" panose="020B0609070205080204" pitchFamily="49" charset="-128"/>
                        </a:rPr>
                        <a:t>15</a:t>
                      </a:r>
                      <a:r>
                        <a:rPr kumimoji="1" lang="ja-JP" altLang="en-US" sz="800" b="1" dirty="0" smtClean="0">
                          <a:latin typeface="ＭＳ ゴシック" panose="020B0609070205080204" pitchFamily="49" charset="-128"/>
                          <a:ea typeface="ＭＳ ゴシック" panose="020B0609070205080204" pitchFamily="49" charset="-128"/>
                        </a:rPr>
                        <a:t>日（火）</a:t>
                      </a:r>
                      <a:endParaRPr kumimoji="1" lang="ja-JP" altLang="en-US" sz="800" b="1"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extLst>
                  <a:ext uri="{0D108BD9-81ED-4DB2-BD59-A6C34878D82A}">
                    <a16:rowId xmlns:a16="http://schemas.microsoft.com/office/drawing/2014/main" val="3128218589"/>
                  </a:ext>
                </a:extLst>
              </a:tr>
              <a:tr h="591398">
                <a:tc vMerge="1">
                  <a:txBody>
                    <a:bodyPr/>
                    <a:lstStyle/>
                    <a:p>
                      <a:endParaRPr kumimoji="1" lang="ja-JP" altLang="en-US"/>
                    </a:p>
                  </a:txBody>
                  <a:tcPr/>
                </a:tc>
                <a:tc>
                  <a:txBody>
                    <a:bodyPr/>
                    <a:lstStyle/>
                    <a:p>
                      <a:r>
                        <a:rPr kumimoji="1" lang="en-US" altLang="ja-JP" sz="800" b="1" dirty="0" smtClean="0">
                          <a:solidFill>
                            <a:srgbClr val="FF0000"/>
                          </a:solidFill>
                          <a:latin typeface="ＭＳ ゴシック" panose="020B0609070205080204" pitchFamily="49" charset="-128"/>
                          <a:ea typeface="ＭＳ ゴシック" panose="020B0609070205080204" pitchFamily="49" charset="-128"/>
                        </a:rPr>
                        <a:t>12</a:t>
                      </a:r>
                      <a:r>
                        <a:rPr kumimoji="1" lang="ja-JP" altLang="en-US" sz="800" b="1" dirty="0" smtClean="0">
                          <a:solidFill>
                            <a:srgbClr val="FF0000"/>
                          </a:solidFill>
                          <a:latin typeface="ＭＳ ゴシック" panose="020B0609070205080204" pitchFamily="49" charset="-128"/>
                          <a:ea typeface="ＭＳ ゴシック" panose="020B0609070205080204" pitchFamily="49" charset="-128"/>
                        </a:rPr>
                        <a:t>月</a:t>
                      </a:r>
                      <a:r>
                        <a:rPr kumimoji="1" lang="en-US" altLang="ja-JP" sz="800" b="1" dirty="0" smtClean="0">
                          <a:solidFill>
                            <a:srgbClr val="FF0000"/>
                          </a:solidFill>
                          <a:latin typeface="ＭＳ ゴシック" panose="020B0609070205080204" pitchFamily="49" charset="-128"/>
                          <a:ea typeface="ＭＳ ゴシック" panose="020B0609070205080204" pitchFamily="49" charset="-128"/>
                        </a:rPr>
                        <a:t>7</a:t>
                      </a:r>
                      <a:r>
                        <a:rPr kumimoji="1" lang="ja-JP" altLang="en-US" sz="800" b="1" dirty="0" smtClean="0">
                          <a:solidFill>
                            <a:srgbClr val="FF0000"/>
                          </a:solidFill>
                          <a:latin typeface="ＭＳ ゴシック" panose="020B0609070205080204" pitchFamily="49" charset="-128"/>
                          <a:ea typeface="ＭＳ ゴシック" panose="020B0609070205080204" pitchFamily="49" charset="-128"/>
                        </a:rPr>
                        <a:t>日（土）</a:t>
                      </a:r>
                      <a:endParaRPr kumimoji="1" lang="en-US" altLang="ja-JP" sz="800" b="1" dirty="0" smtClean="0">
                        <a:solidFill>
                          <a:srgbClr val="FF0000"/>
                        </a:solidFill>
                        <a:latin typeface="ＭＳ ゴシック" panose="020B0609070205080204" pitchFamily="49" charset="-128"/>
                        <a:ea typeface="ＭＳ ゴシック" panose="020B0609070205080204" pitchFamily="49" charset="-128"/>
                      </a:endParaRPr>
                    </a:p>
                    <a:p>
                      <a:r>
                        <a:rPr kumimoji="1" lang="en-US" altLang="ja-JP" sz="800" b="1" dirty="0" smtClean="0">
                          <a:solidFill>
                            <a:srgbClr val="FF0000"/>
                          </a:solidFill>
                          <a:latin typeface="ＭＳ ゴシック" panose="020B0609070205080204" pitchFamily="49" charset="-128"/>
                          <a:ea typeface="ＭＳ ゴシック" panose="020B0609070205080204" pitchFamily="49" charset="-128"/>
                        </a:rPr>
                        <a:t>10</a:t>
                      </a:r>
                      <a:r>
                        <a:rPr kumimoji="1" lang="ja-JP" altLang="en-US" sz="800" b="1" dirty="0" smtClean="0">
                          <a:solidFill>
                            <a:srgbClr val="FF0000"/>
                          </a:solidFill>
                          <a:latin typeface="ＭＳ ゴシック" panose="020B0609070205080204" pitchFamily="49" charset="-128"/>
                          <a:ea typeface="ＭＳ ゴシック" panose="020B0609070205080204" pitchFamily="49" charset="-128"/>
                        </a:rPr>
                        <a:t>時～</a:t>
                      </a:r>
                      <a:r>
                        <a:rPr kumimoji="1" lang="en-US" altLang="ja-JP" sz="800" b="1" dirty="0" smtClean="0">
                          <a:solidFill>
                            <a:srgbClr val="FF0000"/>
                          </a:solidFill>
                          <a:latin typeface="ＭＳ ゴシック" panose="020B0609070205080204" pitchFamily="49" charset="-128"/>
                          <a:ea typeface="ＭＳ ゴシック" panose="020B0609070205080204" pitchFamily="49" charset="-128"/>
                        </a:rPr>
                        <a:t>12</a:t>
                      </a:r>
                      <a:r>
                        <a:rPr kumimoji="1" lang="ja-JP" altLang="en-US" sz="800" b="1" dirty="0" smtClean="0">
                          <a:solidFill>
                            <a:srgbClr val="FF0000"/>
                          </a:solidFill>
                          <a:latin typeface="ＭＳ ゴシック" panose="020B0609070205080204" pitchFamily="49" charset="-128"/>
                          <a:ea typeface="ＭＳ ゴシック" panose="020B0609070205080204" pitchFamily="49" charset="-128"/>
                        </a:rPr>
                        <a:t>時</a:t>
                      </a:r>
                      <a:endParaRPr kumimoji="1" lang="ja-JP" altLang="en-US" sz="800" b="1" dirty="0">
                        <a:solidFill>
                          <a:srgbClr val="FF0000"/>
                        </a:solidFill>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tc>
                  <a:txBody>
                    <a:bodyPr/>
                    <a:lstStyle/>
                    <a:p>
                      <a:r>
                        <a:rPr kumimoji="1" lang="ja-JP" altLang="en-US" sz="800" b="1" dirty="0" smtClean="0">
                          <a:solidFill>
                            <a:srgbClr val="FF0000"/>
                          </a:solidFill>
                          <a:latin typeface="ＭＳ ゴシック" panose="020B0609070205080204" pitchFamily="49" charset="-128"/>
                          <a:ea typeface="ＭＳ ゴシック" panose="020B0609070205080204" pitchFamily="49" charset="-128"/>
                        </a:rPr>
                        <a:t>ウッディタウン市民センター大集会室</a:t>
                      </a:r>
                      <a:endParaRPr kumimoji="1" lang="ja-JP" altLang="en-US" sz="800" b="1" dirty="0">
                        <a:solidFill>
                          <a:srgbClr val="FF0000"/>
                        </a:solidFill>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tc vMerge="1">
                  <a:txBody>
                    <a:bodyPr/>
                    <a:lstStyle/>
                    <a:p>
                      <a:endParaRPr kumimoji="1" lang="ja-JP" altLang="en-US"/>
                    </a:p>
                  </a:txBody>
                  <a:tcPr/>
                </a:tc>
                <a:tc>
                  <a:txBody>
                    <a:bodyPr/>
                    <a:lstStyle/>
                    <a:p>
                      <a:pPr algn="ctr"/>
                      <a:r>
                        <a:rPr kumimoji="1" lang="en-US" altLang="ja-JP" sz="800" b="1" dirty="0" smtClean="0">
                          <a:solidFill>
                            <a:srgbClr val="FF0000"/>
                          </a:solidFill>
                          <a:latin typeface="ＭＳ ゴシック" panose="020B0609070205080204" pitchFamily="49" charset="-128"/>
                          <a:ea typeface="ＭＳ ゴシック" panose="020B0609070205080204" pitchFamily="49" charset="-128"/>
                        </a:rPr>
                        <a:t>11</a:t>
                      </a:r>
                      <a:r>
                        <a:rPr kumimoji="1" lang="ja-JP" altLang="en-US" sz="800" b="1" dirty="0" smtClean="0">
                          <a:solidFill>
                            <a:srgbClr val="FF0000"/>
                          </a:solidFill>
                          <a:latin typeface="ＭＳ ゴシック" panose="020B0609070205080204" pitchFamily="49" charset="-128"/>
                          <a:ea typeface="ＭＳ ゴシック" panose="020B0609070205080204" pitchFamily="49" charset="-128"/>
                        </a:rPr>
                        <a:t>月</a:t>
                      </a:r>
                      <a:r>
                        <a:rPr kumimoji="1" lang="en-US" altLang="ja-JP" sz="800" b="1" dirty="0" smtClean="0">
                          <a:solidFill>
                            <a:srgbClr val="FF0000"/>
                          </a:solidFill>
                          <a:latin typeface="ＭＳ ゴシック" panose="020B0609070205080204" pitchFamily="49" charset="-128"/>
                          <a:ea typeface="ＭＳ ゴシック" panose="020B0609070205080204" pitchFamily="49" charset="-128"/>
                        </a:rPr>
                        <a:t>22</a:t>
                      </a:r>
                      <a:r>
                        <a:rPr kumimoji="1" lang="ja-JP" altLang="en-US" sz="800" b="1" dirty="0" smtClean="0">
                          <a:solidFill>
                            <a:srgbClr val="FF0000"/>
                          </a:solidFill>
                          <a:latin typeface="ＭＳ ゴシック" panose="020B0609070205080204" pitchFamily="49" charset="-128"/>
                          <a:ea typeface="ＭＳ ゴシック" panose="020B0609070205080204" pitchFamily="49" charset="-128"/>
                        </a:rPr>
                        <a:t>日（金）</a:t>
                      </a:r>
                      <a:endParaRPr kumimoji="1" lang="ja-JP" altLang="en-US" sz="800" b="1" dirty="0">
                        <a:solidFill>
                          <a:srgbClr val="FF0000"/>
                        </a:solidFill>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extLst>
                  <a:ext uri="{0D108BD9-81ED-4DB2-BD59-A6C34878D82A}">
                    <a16:rowId xmlns:a16="http://schemas.microsoft.com/office/drawing/2014/main" val="3081309766"/>
                  </a:ext>
                </a:extLst>
              </a:tr>
              <a:tr h="1202788">
                <a:tc>
                  <a:txBody>
                    <a:bodyPr/>
                    <a:lstStyle/>
                    <a:p>
                      <a:endParaRPr kumimoji="1" lang="en-US" altLang="ja-JP" sz="800" b="1"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sz="800" b="1" smtClean="0">
                        <a:solidFill>
                          <a:schemeClr val="bg1"/>
                        </a:solidFill>
                        <a:latin typeface="ＭＳ ゴシック" panose="020B0609070205080204" pitchFamily="49" charset="-128"/>
                        <a:ea typeface="ＭＳ ゴシック" panose="020B0609070205080204" pitchFamily="49" charset="-128"/>
                      </a:endParaRPr>
                    </a:p>
                    <a:p>
                      <a:r>
                        <a:rPr kumimoji="1" lang="ja-JP" altLang="en-US" sz="800" b="1" smtClean="0">
                          <a:solidFill>
                            <a:schemeClr val="bg1"/>
                          </a:solidFill>
                          <a:latin typeface="ＭＳ ゴシック" panose="020B0609070205080204" pitchFamily="49" charset="-128"/>
                          <a:ea typeface="ＭＳ ゴシック" panose="020B0609070205080204" pitchFamily="49" charset="-128"/>
                        </a:rPr>
                        <a:t>運動編</a:t>
                      </a:r>
                      <a:endParaRPr kumimoji="1" lang="ja-JP" altLang="en-US" sz="800" b="1" dirty="0">
                        <a:solidFill>
                          <a:schemeClr val="bg1"/>
                        </a:solidFill>
                        <a:latin typeface="ＭＳ ゴシック" panose="020B0609070205080204" pitchFamily="49" charset="-128"/>
                        <a:ea typeface="ＭＳ ゴシック" panose="020B0609070205080204" pitchFamily="49" charset="-128"/>
                      </a:endParaRPr>
                    </a:p>
                  </a:txBody>
                  <a:tcPr marL="63305" marR="63305" marT="31652" marB="31652">
                    <a:solidFill>
                      <a:schemeClr val="accent4"/>
                    </a:solidFill>
                  </a:tcPr>
                </a:tc>
                <a:tc>
                  <a:txBody>
                    <a:bodyPr/>
                    <a:lstStyle/>
                    <a:p>
                      <a:r>
                        <a:rPr kumimoji="1" lang="en-US" altLang="ja-JP" sz="800" b="1" dirty="0" smtClean="0">
                          <a:latin typeface="ＭＳ ゴシック" panose="020B0609070205080204" pitchFamily="49" charset="-128"/>
                          <a:ea typeface="ＭＳ ゴシック" panose="020B0609070205080204" pitchFamily="49" charset="-128"/>
                        </a:rPr>
                        <a:t>11</a:t>
                      </a:r>
                      <a:r>
                        <a:rPr kumimoji="1" lang="ja-JP" altLang="en-US" sz="800" b="1" dirty="0" smtClean="0">
                          <a:latin typeface="ＭＳ ゴシック" panose="020B0609070205080204" pitchFamily="49" charset="-128"/>
                          <a:ea typeface="ＭＳ ゴシック" panose="020B0609070205080204" pitchFamily="49" charset="-128"/>
                        </a:rPr>
                        <a:t>月</a:t>
                      </a:r>
                      <a:r>
                        <a:rPr kumimoji="1" lang="en-US" altLang="ja-JP" sz="800" b="1" dirty="0" smtClean="0">
                          <a:latin typeface="ＭＳ ゴシック" panose="020B0609070205080204" pitchFamily="49" charset="-128"/>
                          <a:ea typeface="ＭＳ ゴシック" panose="020B0609070205080204" pitchFamily="49" charset="-128"/>
                        </a:rPr>
                        <a:t>13</a:t>
                      </a:r>
                      <a:r>
                        <a:rPr kumimoji="1" lang="ja-JP" altLang="en-US" sz="800" b="1" dirty="0" smtClean="0">
                          <a:latin typeface="ＭＳ ゴシック" panose="020B0609070205080204" pitchFamily="49" charset="-128"/>
                          <a:ea typeface="ＭＳ ゴシック" panose="020B0609070205080204" pitchFamily="49" charset="-128"/>
                        </a:rPr>
                        <a:t>日（水）</a:t>
                      </a:r>
                      <a:endParaRPr kumimoji="1" lang="en-US" altLang="ja-JP" sz="800" b="1" dirty="0" smtClean="0">
                        <a:latin typeface="ＭＳ ゴシック" panose="020B0609070205080204" pitchFamily="49" charset="-128"/>
                        <a:ea typeface="ＭＳ ゴシック" panose="020B0609070205080204" pitchFamily="49" charset="-128"/>
                      </a:endParaRPr>
                    </a:p>
                    <a:p>
                      <a:r>
                        <a:rPr kumimoji="1" lang="en-US" altLang="ja-JP" sz="800" b="1" dirty="0" smtClean="0">
                          <a:latin typeface="ＭＳ ゴシック" panose="020B0609070205080204" pitchFamily="49" charset="-128"/>
                          <a:ea typeface="ＭＳ ゴシック" panose="020B0609070205080204" pitchFamily="49" charset="-128"/>
                        </a:rPr>
                        <a:t>10</a:t>
                      </a:r>
                      <a:r>
                        <a:rPr kumimoji="1" lang="ja-JP" altLang="en-US" sz="800" b="1" dirty="0" smtClean="0">
                          <a:latin typeface="ＭＳ ゴシック" panose="020B0609070205080204" pitchFamily="49" charset="-128"/>
                          <a:ea typeface="ＭＳ ゴシック" panose="020B0609070205080204" pitchFamily="49" charset="-128"/>
                        </a:rPr>
                        <a:t>時～</a:t>
                      </a:r>
                      <a:r>
                        <a:rPr kumimoji="1" lang="en-US" altLang="ja-JP" sz="800" b="1" dirty="0" smtClean="0">
                          <a:latin typeface="ＭＳ ゴシック" panose="020B0609070205080204" pitchFamily="49" charset="-128"/>
                          <a:ea typeface="ＭＳ ゴシック" panose="020B0609070205080204" pitchFamily="49" charset="-128"/>
                        </a:rPr>
                        <a:t>11</a:t>
                      </a:r>
                      <a:r>
                        <a:rPr kumimoji="1" lang="ja-JP" altLang="en-US" sz="800" b="1" dirty="0" smtClean="0">
                          <a:latin typeface="ＭＳ ゴシック" panose="020B0609070205080204" pitchFamily="49" charset="-128"/>
                          <a:ea typeface="ＭＳ ゴシック" panose="020B0609070205080204" pitchFamily="49" charset="-128"/>
                        </a:rPr>
                        <a:t>時</a:t>
                      </a:r>
                      <a:r>
                        <a:rPr kumimoji="1" lang="en-US" altLang="ja-JP" sz="800" b="1" dirty="0" smtClean="0">
                          <a:latin typeface="ＭＳ ゴシック" panose="020B0609070205080204" pitchFamily="49" charset="-128"/>
                          <a:ea typeface="ＭＳ ゴシック" panose="020B0609070205080204" pitchFamily="49" charset="-128"/>
                        </a:rPr>
                        <a:t>30</a:t>
                      </a:r>
                      <a:r>
                        <a:rPr kumimoji="1" lang="ja-JP" altLang="en-US" sz="800" b="1" dirty="0" smtClean="0">
                          <a:latin typeface="ＭＳ ゴシック" panose="020B0609070205080204" pitchFamily="49" charset="-128"/>
                          <a:ea typeface="ＭＳ ゴシック" panose="020B0609070205080204" pitchFamily="49" charset="-128"/>
                        </a:rPr>
                        <a:t>分</a:t>
                      </a:r>
                      <a:endParaRPr kumimoji="1" lang="ja-JP" altLang="en-US" sz="800" b="1"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tc>
                  <a:txBody>
                    <a:bodyPr/>
                    <a:lstStyle/>
                    <a:p>
                      <a:r>
                        <a:rPr kumimoji="1" lang="ja-JP" altLang="en-US" sz="800" b="1" dirty="0" smtClean="0">
                          <a:latin typeface="ＭＳ ゴシック" panose="020B0609070205080204" pitchFamily="49" charset="-128"/>
                          <a:ea typeface="ＭＳ ゴシック" panose="020B0609070205080204" pitchFamily="49" charset="-128"/>
                        </a:rPr>
                        <a:t>総合福祉保健センター多目的ホール</a:t>
                      </a:r>
                      <a:endParaRPr kumimoji="1" lang="ja-JP" altLang="en-US" sz="800" b="1" dirty="0">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700" b="1" dirty="0" smtClean="0">
                          <a:latin typeface="ＭＳ ゴシック" panose="020B0609070205080204" pitchFamily="49" charset="-128"/>
                          <a:ea typeface="ＭＳ ゴシック" panose="020B0609070205080204" pitchFamily="49" charset="-128"/>
                        </a:rPr>
                        <a:t>RIZAP</a:t>
                      </a:r>
                      <a:r>
                        <a:rPr kumimoji="1" lang="ja-JP" altLang="en-US" sz="700" b="1" dirty="0" smtClean="0">
                          <a:latin typeface="ＭＳ ゴシック" panose="020B0609070205080204" pitchFamily="49" charset="-128"/>
                          <a:ea typeface="ＭＳ ゴシック" panose="020B0609070205080204" pitchFamily="49" charset="-128"/>
                        </a:rPr>
                        <a:t>トレーナーによる</a:t>
                      </a:r>
                      <a:endParaRPr kumimoji="1" lang="en-US" altLang="ja-JP" sz="700" b="1" dirty="0" smtClean="0">
                        <a:latin typeface="ＭＳ ゴシック" panose="020B0609070205080204" pitchFamily="49" charset="-128"/>
                        <a:ea typeface="ＭＳ ゴシック" panose="020B0609070205080204" pitchFamily="49" charset="-128"/>
                      </a:endParaRPr>
                    </a:p>
                    <a:p>
                      <a:r>
                        <a:rPr kumimoji="1" lang="ja-JP" altLang="en-US" sz="800" b="1" dirty="0" smtClean="0">
                          <a:latin typeface="ＭＳ ゴシック" panose="020B0609070205080204" pitchFamily="49" charset="-128"/>
                          <a:ea typeface="ＭＳ ゴシック" panose="020B0609070205080204" pitchFamily="49" charset="-128"/>
                        </a:rPr>
                        <a:t>講義</a:t>
                      </a:r>
                      <a:r>
                        <a:rPr kumimoji="1" lang="en-US" altLang="ja-JP" sz="800" b="1" dirty="0" smtClean="0">
                          <a:latin typeface="ＭＳ ゴシック" panose="020B0609070205080204" pitchFamily="49" charset="-128"/>
                          <a:ea typeface="ＭＳ ゴシック" panose="020B0609070205080204" pitchFamily="49" charset="-128"/>
                        </a:rPr>
                        <a:t>30</a:t>
                      </a:r>
                      <a:r>
                        <a:rPr kumimoji="1" lang="ja-JP" altLang="en-US" sz="800" b="1" dirty="0" smtClean="0">
                          <a:latin typeface="ＭＳ ゴシック" panose="020B0609070205080204" pitchFamily="49" charset="-128"/>
                          <a:ea typeface="ＭＳ ゴシック" panose="020B0609070205080204" pitchFamily="49" charset="-128"/>
                        </a:rPr>
                        <a:t>分</a:t>
                      </a:r>
                      <a:endParaRPr kumimoji="1" lang="en-US" altLang="ja-JP" sz="800" b="1" dirty="0" smtClean="0">
                        <a:latin typeface="ＭＳ ゴシック" panose="020B0609070205080204" pitchFamily="49" charset="-128"/>
                        <a:ea typeface="ＭＳ ゴシック" panose="020B0609070205080204" pitchFamily="49" charset="-128"/>
                      </a:endParaRPr>
                    </a:p>
                    <a:p>
                      <a:r>
                        <a:rPr kumimoji="1" lang="ja-JP" altLang="en-US" sz="800" b="1" dirty="0" smtClean="0">
                          <a:latin typeface="ＭＳ ゴシック" panose="020B0609070205080204" pitchFamily="49" charset="-128"/>
                          <a:ea typeface="ＭＳ ゴシック" panose="020B0609070205080204" pitchFamily="49" charset="-128"/>
                        </a:rPr>
                        <a:t>トレーニング</a:t>
                      </a:r>
                      <a:r>
                        <a:rPr kumimoji="1" lang="en-US" altLang="ja-JP" sz="800" b="1" dirty="0" smtClean="0">
                          <a:latin typeface="ＭＳ ゴシック" panose="020B0609070205080204" pitchFamily="49" charset="-128"/>
                          <a:ea typeface="ＭＳ ゴシック" panose="020B0609070205080204" pitchFamily="49" charset="-128"/>
                        </a:rPr>
                        <a:t>60</a:t>
                      </a:r>
                      <a:r>
                        <a:rPr kumimoji="1" lang="ja-JP" altLang="en-US" sz="800" b="1" dirty="0" smtClean="0">
                          <a:latin typeface="ＭＳ ゴシック" panose="020B0609070205080204" pitchFamily="49" charset="-128"/>
                          <a:ea typeface="ＭＳ ゴシック" panose="020B0609070205080204" pitchFamily="49" charset="-128"/>
                        </a:rPr>
                        <a:t>分</a:t>
                      </a:r>
                      <a:endParaRPr kumimoji="1" lang="en-US" altLang="ja-JP" sz="800" b="1" dirty="0" smtClean="0">
                        <a:latin typeface="ＭＳ ゴシック" panose="020B0609070205080204" pitchFamily="49" charset="-128"/>
                        <a:ea typeface="ＭＳ ゴシック" panose="020B0609070205080204" pitchFamily="49" charset="-128"/>
                      </a:endParaRPr>
                    </a:p>
                    <a:p>
                      <a:r>
                        <a:rPr kumimoji="1" lang="ja-JP" altLang="en-US" sz="700" b="0" dirty="0" smtClean="0">
                          <a:latin typeface="ＭＳ ゴシック" panose="020B0609070205080204" pitchFamily="49" charset="-128"/>
                          <a:ea typeface="ＭＳ ゴシック" panose="020B0609070205080204" pitchFamily="49" charset="-128"/>
                        </a:rPr>
                        <a:t>トレーニングの基礎、効率よく理想の体づくり、体力レベル測定、脂肪燃焼トレーニング</a:t>
                      </a:r>
                      <a:endParaRPr kumimoji="1" lang="en-US" altLang="ja-JP" sz="700" b="0" dirty="0" smtClean="0">
                        <a:latin typeface="ＭＳ ゴシック" panose="020B0609070205080204" pitchFamily="49" charset="-128"/>
                        <a:ea typeface="ＭＳ ゴシック" panose="020B0609070205080204" pitchFamily="49" charset="-128"/>
                      </a:endParaRPr>
                    </a:p>
                    <a:p>
                      <a:r>
                        <a:rPr kumimoji="1" lang="en-US" altLang="ja-JP" sz="700" b="0" dirty="0" smtClean="0">
                          <a:latin typeface="ＭＳ ゴシック" panose="020B0609070205080204" pitchFamily="49" charset="-128"/>
                          <a:ea typeface="ＭＳ ゴシック" panose="020B0609070205080204" pitchFamily="49" charset="-128"/>
                        </a:rPr>
                        <a:t>※</a:t>
                      </a:r>
                      <a:r>
                        <a:rPr kumimoji="1" lang="ja-JP" altLang="en-US" sz="700" b="0" dirty="0" smtClean="0">
                          <a:latin typeface="ＭＳ ゴシック" panose="020B0609070205080204" pitchFamily="49" charset="-128"/>
                          <a:ea typeface="ＭＳ ゴシック" panose="020B0609070205080204" pitchFamily="49" charset="-128"/>
                        </a:rPr>
                        <a:t>導入編よりもトレーニングを重視した内容です</a:t>
                      </a:r>
                      <a:endParaRPr kumimoji="1" lang="en-US" altLang="ja-JP" sz="700" b="0" dirty="0" smtClean="0">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tc>
                  <a:txBody>
                    <a:bodyPr/>
                    <a:lstStyle/>
                    <a:p>
                      <a:pPr algn="ctr"/>
                      <a:r>
                        <a:rPr kumimoji="1" lang="en-US" altLang="ja-JP" sz="800" b="1" dirty="0" smtClean="0">
                          <a:solidFill>
                            <a:schemeClr val="tx1"/>
                          </a:solidFill>
                          <a:latin typeface="ＭＳ ゴシック" panose="020B0609070205080204" pitchFamily="49" charset="-128"/>
                          <a:ea typeface="ＭＳ ゴシック" panose="020B0609070205080204" pitchFamily="49" charset="-128"/>
                        </a:rPr>
                        <a:t>10</a:t>
                      </a:r>
                      <a:r>
                        <a:rPr kumimoji="1" lang="ja-JP" altLang="en-US" sz="800" b="1" dirty="0" smtClean="0">
                          <a:solidFill>
                            <a:schemeClr val="tx1"/>
                          </a:solidFill>
                          <a:latin typeface="ＭＳ ゴシック" panose="020B0609070205080204" pitchFamily="49" charset="-128"/>
                          <a:ea typeface="ＭＳ ゴシック" panose="020B0609070205080204" pitchFamily="49" charset="-128"/>
                        </a:rPr>
                        <a:t>月</a:t>
                      </a:r>
                      <a:r>
                        <a:rPr kumimoji="1" lang="en-US" altLang="ja-JP" sz="800" b="1" dirty="0" smtClean="0">
                          <a:solidFill>
                            <a:schemeClr val="tx1"/>
                          </a:solidFill>
                          <a:latin typeface="ＭＳ ゴシック" panose="020B0609070205080204" pitchFamily="49" charset="-128"/>
                          <a:ea typeface="ＭＳ ゴシック" panose="020B0609070205080204" pitchFamily="49" charset="-128"/>
                        </a:rPr>
                        <a:t>30</a:t>
                      </a:r>
                      <a:r>
                        <a:rPr kumimoji="1" lang="ja-JP" altLang="en-US" sz="800" b="1" dirty="0" smtClean="0">
                          <a:solidFill>
                            <a:schemeClr val="tx1"/>
                          </a:solidFill>
                          <a:latin typeface="ＭＳ ゴシック" panose="020B0609070205080204" pitchFamily="49" charset="-128"/>
                          <a:ea typeface="ＭＳ ゴシック" panose="020B0609070205080204" pitchFamily="49" charset="-128"/>
                        </a:rPr>
                        <a:t>日（水）</a:t>
                      </a:r>
                      <a:endParaRPr kumimoji="1" lang="ja-JP" altLang="en-US" sz="800" b="1" dirty="0">
                        <a:solidFill>
                          <a:schemeClr val="tx1"/>
                        </a:solidFill>
                        <a:latin typeface="ＭＳ ゴシック" panose="020B0609070205080204" pitchFamily="49" charset="-128"/>
                        <a:ea typeface="ＭＳ ゴシック" panose="020B0609070205080204" pitchFamily="49" charset="-128"/>
                      </a:endParaRPr>
                    </a:p>
                  </a:txBody>
                  <a:tcPr marL="63305" marR="63305" marT="31652" marB="31652">
                    <a:solidFill>
                      <a:schemeClr val="accent4">
                        <a:lumMod val="60000"/>
                        <a:lumOff val="40000"/>
                      </a:schemeClr>
                    </a:solidFill>
                  </a:tcPr>
                </a:tc>
                <a:extLst>
                  <a:ext uri="{0D108BD9-81ED-4DB2-BD59-A6C34878D82A}">
                    <a16:rowId xmlns:a16="http://schemas.microsoft.com/office/drawing/2014/main" val="2406949892"/>
                  </a:ext>
                </a:extLst>
              </a:tr>
            </a:tbl>
          </a:graphicData>
        </a:graphic>
      </p:graphicFrame>
      <p:sp>
        <p:nvSpPr>
          <p:cNvPr id="36" name="テキスト ボックス 11"/>
          <p:cNvSpPr txBox="1">
            <a:spLocks noChangeArrowheads="1"/>
          </p:cNvSpPr>
          <p:nvPr/>
        </p:nvSpPr>
        <p:spPr bwMode="auto">
          <a:xfrm>
            <a:off x="5245384" y="6050586"/>
            <a:ext cx="1727688" cy="3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633039" eaLnBrk="0" hangingPunct="0"/>
            <a:r>
              <a:rPr kumimoji="0" lang="ja-JP" altLang="en-US" sz="727" dirty="0">
                <a:solidFill>
                  <a:srgbClr val="FF0000"/>
                </a:solidFill>
                <a:latin typeface="ＭＳ ゴシック" panose="020B0609070205080204" pitchFamily="49" charset="-128"/>
                <a:ea typeface="ＭＳ ゴシック" panose="020B0609070205080204" pitchFamily="49" charset="-128"/>
              </a:rPr>
              <a:t>今年度健診を受けていない方は、この機会にあわせてお申し込みください！</a:t>
            </a:r>
          </a:p>
        </p:txBody>
      </p:sp>
      <p:pic>
        <p:nvPicPr>
          <p:cNvPr id="1026" name="Picture 2" descr="mhtml:file://Z:\01%20給付係\F02%20国民健康保険\12%20保健事業（特定健診・データヘルス計画）\H31\8ヘルスアップ\ライザップ健康教室\4%20経営会議\チラシ作成過程\file_image_view.mht!http://vsv18003.itra.city.sanda.lg.jp/scripts/cbgrn/grn.exe/message/file_download/-/%E5%B8%82%E7%AB%A0%E3%81%A8%E5%B8%82%E5%90%8D.jpg?cid=118&amp;rid=1202&amp;mid=15453&amp;rfid=17191&amp;hash=bc630fcea5f392071104e6624fa8b069931ba2c0&amp;nolog=1&am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4902" y="169316"/>
            <a:ext cx="669351" cy="192909"/>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7164288" y="2064506"/>
            <a:ext cx="1656184" cy="1436504"/>
          </a:xfrm>
          <a:prstGeom prst="wedgeEllipseCallout">
            <a:avLst>
              <a:gd name="adj1" fmla="val -70705"/>
              <a:gd name="adj2" fmla="val 42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t>少し空席あります。</a:t>
            </a:r>
            <a:endParaRPr kumimoji="1" lang="ja-JP" altLang="en-US" sz="1800" b="1" dirty="0"/>
          </a:p>
        </p:txBody>
      </p:sp>
      <p:sp>
        <p:nvSpPr>
          <p:cNvPr id="3" name="スライド番号プレースホルダー 2"/>
          <p:cNvSpPr>
            <a:spLocks noGrp="1"/>
          </p:cNvSpPr>
          <p:nvPr>
            <p:ph type="sldNum" sz="quarter" idx="12"/>
          </p:nvPr>
        </p:nvSpPr>
        <p:spPr/>
        <p:txBody>
          <a:bodyPr/>
          <a:lstStyle/>
          <a:p>
            <a:fld id="{F9540FA0-FC5F-43A0-A053-E6A4E29F3FDE}" type="slidenum">
              <a:rPr kumimoji="1" lang="ja-JP" altLang="en-US" smtClean="0"/>
              <a:t>32</a:t>
            </a:fld>
            <a:endParaRPr kumimoji="1" lang="ja-JP" altLang="en-US"/>
          </a:p>
        </p:txBody>
      </p:sp>
    </p:spTree>
    <p:extLst>
      <p:ext uri="{BB962C8B-B14F-4D97-AF65-F5344CB8AC3E}">
        <p14:creationId xmlns:p14="http://schemas.microsoft.com/office/powerpoint/2010/main" val="142464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スライド番号プレースホルダー 3"/>
          <p:cNvSpPr>
            <a:spLocks noGrp="1"/>
          </p:cNvSpPr>
          <p:nvPr>
            <p:ph type="sldNum" sz="quarter" idx="12"/>
          </p:nvPr>
        </p:nvSpPr>
        <p:spPr/>
        <p:txBody>
          <a:bodyPr/>
          <a:lstStyle/>
          <a:p>
            <a:fld id="{F9540FA0-FC5F-43A0-A053-E6A4E29F3FDE}" type="slidenum">
              <a:rPr kumimoji="1" lang="ja-JP" altLang="en-US" smtClean="0"/>
              <a:t>33</a:t>
            </a:fld>
            <a:endParaRPr kumimoji="1" lang="ja-JP" altLang="en-US"/>
          </a:p>
        </p:txBody>
      </p:sp>
    </p:spTree>
    <p:extLst>
      <p:ext uri="{BB962C8B-B14F-4D97-AF65-F5344CB8AC3E}">
        <p14:creationId xmlns:p14="http://schemas.microsoft.com/office/powerpoint/2010/main" val="2757244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noChangeArrowheads="1"/>
          </p:cNvSpPr>
          <p:nvPr/>
        </p:nvSpPr>
        <p:spPr bwMode="auto">
          <a:xfrm>
            <a:off x="395536" y="836712"/>
            <a:ext cx="8136904" cy="51772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～お問い合わせ～</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〒６６９－１５９５</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三田市三輪２丁目１番１号</a:t>
            </a:r>
            <a:endParaRPr kumimoji="0" lang="en-US" altLang="ja-JP"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4000" dirty="0" smtClean="0">
                <a:latin typeface="ＭＳ Ｐゴシック" panose="020B0600070205080204" pitchFamily="50" charset="-128"/>
                <a:ea typeface="ＭＳ Ｐゴシック" panose="020B0600070205080204" pitchFamily="50" charset="-128"/>
              </a:rPr>
              <a:t>　　　　　　　　　　　（本庁舎１階）</a:t>
            </a:r>
            <a:endParaRPr kumimoji="0" lang="ja-JP" altLang="en-US"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三田市役所 国保医療課 給付係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ja-JP" altLang="en-US"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0" lang="en-US" altLang="ja-JP"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Tel   </a:t>
            </a:r>
            <a:r>
              <a:rPr kumimoji="0" lang="ja-JP" altLang="en-US"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０７９－５５９－５０４９（直通）</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0" lang="en-US" altLang="ja-JP"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Fax  </a:t>
            </a:r>
            <a:r>
              <a:rPr kumimoji="0" lang="ja-JP" altLang="en-US"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０７９－５５９－２６３６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A4691F2-B6D4-44DD-AACA-A27C3473771C}" type="slidenum">
              <a:rPr lang="en-US" altLang="ja-JP" smtClean="0"/>
              <a:pPr/>
              <a:t>34</a:t>
            </a:fld>
            <a:endParaRPr lang="en-US" altLang="ja-JP"/>
          </a:p>
        </p:txBody>
      </p:sp>
    </p:spTree>
    <p:extLst>
      <p:ext uri="{BB962C8B-B14F-4D97-AF65-F5344CB8AC3E}">
        <p14:creationId xmlns:p14="http://schemas.microsoft.com/office/powerpoint/2010/main" val="3735118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15616" y="2852936"/>
            <a:ext cx="7056784" cy="769441"/>
          </a:xfrm>
          <a:prstGeom prst="rect">
            <a:avLst/>
          </a:prstGeom>
          <a:noFill/>
        </p:spPr>
        <p:txBody>
          <a:bodyPr wrap="square" rtlCol="0">
            <a:spAutoFit/>
          </a:bodyPr>
          <a:lstStyle/>
          <a:p>
            <a:r>
              <a:rPr kumimoji="1" lang="ja-JP" altLang="en-US" sz="4400" dirty="0" smtClean="0"/>
              <a:t>ご清聴ありがとうございました</a:t>
            </a:r>
            <a:endParaRPr kumimoji="1" lang="ja-JP" altLang="en-US" sz="4400" dirty="0"/>
          </a:p>
        </p:txBody>
      </p:sp>
      <p:pic>
        <p:nvPicPr>
          <p:cNvPr id="1026"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764704"/>
            <a:ext cx="1368152" cy="191541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3E1C55A9-CDC0-4A7E-9D49-E83D683917F8}" type="slidenum">
              <a:rPr lang="en-US" altLang="ja-JP" smtClean="0"/>
              <a:pPr/>
              <a:t>35</a:t>
            </a:fld>
            <a:endParaRPr lang="en-US" altLang="ja-JP"/>
          </a:p>
        </p:txBody>
      </p:sp>
    </p:spTree>
    <p:extLst>
      <p:ext uri="{BB962C8B-B14F-4D97-AF65-F5344CB8AC3E}">
        <p14:creationId xmlns:p14="http://schemas.microsoft.com/office/powerpoint/2010/main" val="149591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2920" y="211178"/>
            <a:ext cx="7772400" cy="504056"/>
          </a:xfrm>
        </p:spPr>
        <p:txBody>
          <a:bodyPr>
            <a:noAutofit/>
          </a:bodyPr>
          <a:lstStyle/>
          <a:p>
            <a:pPr algn="l"/>
            <a:r>
              <a:rPr kumimoji="1" lang="en-US" altLang="ja-JP" sz="2800" b="1" dirty="0" smtClean="0">
                <a:solidFill>
                  <a:srgbClr val="FF0000"/>
                </a:solidFill>
                <a:latin typeface="HGS創英角ｺﾞｼｯｸUB" panose="020B0900000000000000" pitchFamily="50" charset="-128"/>
                <a:ea typeface="HGS創英角ｺﾞｼｯｸUB" panose="020B0900000000000000" pitchFamily="50" charset="-128"/>
              </a:rPr>
              <a:t>(2)</a:t>
            </a:r>
            <a:r>
              <a:rPr kumimoji="1" lang="ja-JP" altLang="en-US" sz="2800" b="1" dirty="0" smtClean="0">
                <a:solidFill>
                  <a:srgbClr val="FF0000"/>
                </a:solidFill>
                <a:latin typeface="HGS創英角ｺﾞｼｯｸUB" panose="020B0900000000000000" pitchFamily="50" charset="-128"/>
                <a:ea typeface="HGS創英角ｺﾞｼｯｸUB" panose="020B0900000000000000" pitchFamily="50" charset="-128"/>
              </a:rPr>
              <a:t>三田市の現状</a:t>
            </a:r>
            <a:r>
              <a:rPr kumimoji="1" lang="en-US" altLang="ja-JP" sz="2800" b="1" dirty="0" smtClean="0">
                <a:solidFill>
                  <a:srgbClr val="FF0000"/>
                </a:solidFill>
                <a:latin typeface="HGS創英角ｺﾞｼｯｸUB" panose="020B0900000000000000" pitchFamily="50" charset="-128"/>
                <a:ea typeface="HGS創英角ｺﾞｼｯｸUB" panose="020B0900000000000000" pitchFamily="50" charset="-128"/>
              </a:rPr>
              <a:t>&lt;</a:t>
            </a:r>
            <a:r>
              <a:rPr kumimoji="1" lang="ja-JP" altLang="en-US" sz="2800" b="1" dirty="0" smtClean="0">
                <a:solidFill>
                  <a:srgbClr val="FF0000"/>
                </a:solidFill>
                <a:latin typeface="HGS創英角ｺﾞｼｯｸUB" panose="020B0900000000000000" pitchFamily="50" charset="-128"/>
                <a:ea typeface="HGS創英角ｺﾞｼｯｸUB" panose="020B0900000000000000" pitchFamily="50" charset="-128"/>
              </a:rPr>
              <a:t>人口</a:t>
            </a:r>
            <a:r>
              <a:rPr kumimoji="1" lang="en-US" altLang="ja-JP" sz="2800" b="1" dirty="0" smtClean="0">
                <a:solidFill>
                  <a:srgbClr val="FF0000"/>
                </a:solidFill>
                <a:latin typeface="HGS創英角ｺﾞｼｯｸUB" panose="020B0900000000000000" pitchFamily="50" charset="-128"/>
                <a:ea typeface="HGS創英角ｺﾞｼｯｸUB" panose="020B0900000000000000" pitchFamily="50" charset="-128"/>
              </a:rPr>
              <a:t>&gt;</a:t>
            </a:r>
            <a:endParaRPr kumimoji="1" lang="ja-JP" altLang="en-US" sz="2800" b="1"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3" name="サブタイトル 2"/>
          <p:cNvSpPr>
            <a:spLocks noGrp="1"/>
          </p:cNvSpPr>
          <p:nvPr>
            <p:ph type="subTitle" idx="1"/>
          </p:nvPr>
        </p:nvSpPr>
        <p:spPr>
          <a:xfrm>
            <a:off x="539552" y="715234"/>
            <a:ext cx="8208912" cy="6006241"/>
          </a:xfrm>
        </p:spPr>
        <p:txBody>
          <a:bodyPr>
            <a:normAutofit/>
          </a:bodyPr>
          <a:lstStyle/>
          <a:p>
            <a:pPr algn="just"/>
            <a:r>
              <a:rPr lang="ja-JP" altLang="en-US" sz="2400" b="1" dirty="0" smtClean="0">
                <a:solidFill>
                  <a:srgbClr val="009900"/>
                </a:solidFill>
                <a:latin typeface="+mj-ea"/>
                <a:ea typeface="+mj-ea"/>
              </a:rPr>
              <a:t>◆これまでの推移</a:t>
            </a:r>
            <a:endParaRPr lang="en-US" altLang="ja-JP" sz="2400" b="1" dirty="0" smtClean="0">
              <a:solidFill>
                <a:srgbClr val="009900"/>
              </a:solidFill>
              <a:latin typeface="+mj-ea"/>
              <a:ea typeface="+mj-ea"/>
            </a:endParaRPr>
          </a:p>
          <a:p>
            <a:pPr algn="just"/>
            <a:r>
              <a:rPr lang="ja-JP" altLang="en-US" sz="2000" dirty="0" smtClean="0">
                <a:solidFill>
                  <a:schemeClr val="tx1"/>
                </a:solidFill>
                <a:latin typeface="+mj-ea"/>
                <a:ea typeface="+mj-ea"/>
              </a:rPr>
              <a:t>本市</a:t>
            </a:r>
            <a:r>
              <a:rPr lang="ja-JP" altLang="en-US" sz="2000" dirty="0">
                <a:solidFill>
                  <a:schemeClr val="tx1"/>
                </a:solidFill>
                <a:latin typeface="+mj-ea"/>
                <a:ea typeface="+mj-ea"/>
              </a:rPr>
              <a:t>の人口は、昭和</a:t>
            </a:r>
            <a:r>
              <a:rPr lang="en-US" altLang="ja-JP" sz="2000" dirty="0">
                <a:solidFill>
                  <a:schemeClr val="tx1"/>
                </a:solidFill>
                <a:latin typeface="+mj-ea"/>
                <a:ea typeface="+mj-ea"/>
              </a:rPr>
              <a:t>56</a:t>
            </a:r>
            <a:r>
              <a:rPr lang="ja-JP" altLang="en-US" sz="2000" dirty="0">
                <a:solidFill>
                  <a:schemeClr val="tx1"/>
                </a:solidFill>
                <a:latin typeface="+mj-ea"/>
                <a:ea typeface="+mj-ea"/>
              </a:rPr>
              <a:t>年（</a:t>
            </a:r>
            <a:r>
              <a:rPr lang="en-US" altLang="ja-JP" sz="2000" dirty="0">
                <a:solidFill>
                  <a:schemeClr val="tx1"/>
                </a:solidFill>
                <a:latin typeface="+mj-ea"/>
                <a:ea typeface="+mj-ea"/>
              </a:rPr>
              <a:t>1981</a:t>
            </a:r>
            <a:r>
              <a:rPr lang="ja-JP" altLang="en-US" sz="2000" dirty="0">
                <a:solidFill>
                  <a:schemeClr val="tx1"/>
                </a:solidFill>
                <a:latin typeface="+mj-ea"/>
                <a:ea typeface="+mj-ea"/>
              </a:rPr>
              <a:t>年）から、ニュータウンへ</a:t>
            </a:r>
            <a:r>
              <a:rPr lang="ja-JP" altLang="en-US" sz="2000" dirty="0" smtClean="0">
                <a:solidFill>
                  <a:schemeClr val="tx1"/>
                </a:solidFill>
                <a:latin typeface="+mj-ea"/>
                <a:ea typeface="+mj-ea"/>
              </a:rPr>
              <a:t>の入居</a:t>
            </a:r>
            <a:r>
              <a:rPr lang="ja-JP" altLang="en-US" sz="2000" dirty="0">
                <a:solidFill>
                  <a:schemeClr val="tx1"/>
                </a:solidFill>
                <a:latin typeface="+mj-ea"/>
                <a:ea typeface="+mj-ea"/>
              </a:rPr>
              <a:t>を皮切りに急激に人口が</a:t>
            </a:r>
            <a:r>
              <a:rPr lang="ja-JP" altLang="en-US" sz="2000" dirty="0" smtClean="0">
                <a:solidFill>
                  <a:schemeClr val="tx1"/>
                </a:solidFill>
                <a:latin typeface="+mj-ea"/>
                <a:ea typeface="+mj-ea"/>
              </a:rPr>
              <a:t>増加。</a:t>
            </a:r>
            <a:endParaRPr lang="en-US" altLang="ja-JP" sz="2000" dirty="0" smtClean="0">
              <a:solidFill>
                <a:schemeClr val="tx1"/>
              </a:solidFill>
              <a:latin typeface="+mj-ea"/>
              <a:ea typeface="+mj-ea"/>
            </a:endParaRPr>
          </a:p>
          <a:p>
            <a:pPr algn="just"/>
            <a:r>
              <a:rPr lang="ja-JP" altLang="en-US" sz="2000" dirty="0" smtClean="0">
                <a:solidFill>
                  <a:schemeClr val="tx1"/>
                </a:solidFill>
                <a:latin typeface="+mj-ea"/>
                <a:ea typeface="+mj-ea"/>
              </a:rPr>
              <a:t>特</a:t>
            </a:r>
            <a:r>
              <a:rPr lang="ja-JP" altLang="en-US" sz="2000" dirty="0">
                <a:solidFill>
                  <a:schemeClr val="tx1"/>
                </a:solidFill>
                <a:latin typeface="+mj-ea"/>
                <a:ea typeface="+mj-ea"/>
              </a:rPr>
              <a:t>に、昭和</a:t>
            </a:r>
            <a:r>
              <a:rPr lang="en-US" altLang="ja-JP" sz="2000" dirty="0">
                <a:solidFill>
                  <a:schemeClr val="tx1"/>
                </a:solidFill>
                <a:latin typeface="+mj-ea"/>
                <a:ea typeface="+mj-ea"/>
              </a:rPr>
              <a:t>62</a:t>
            </a:r>
            <a:r>
              <a:rPr lang="ja-JP" altLang="en-US" sz="2000" dirty="0">
                <a:solidFill>
                  <a:schemeClr val="tx1"/>
                </a:solidFill>
                <a:latin typeface="+mj-ea"/>
                <a:ea typeface="+mj-ea"/>
              </a:rPr>
              <a:t>年（</a:t>
            </a:r>
            <a:r>
              <a:rPr lang="en-US" altLang="ja-JP" sz="2000" dirty="0">
                <a:solidFill>
                  <a:schemeClr val="tx1"/>
                </a:solidFill>
                <a:latin typeface="+mj-ea"/>
                <a:ea typeface="+mj-ea"/>
              </a:rPr>
              <a:t>1987</a:t>
            </a:r>
            <a:r>
              <a:rPr lang="ja-JP" altLang="en-US" sz="2000" dirty="0">
                <a:solidFill>
                  <a:schemeClr val="tx1"/>
                </a:solidFill>
                <a:latin typeface="+mj-ea"/>
                <a:ea typeface="+mj-ea"/>
              </a:rPr>
              <a:t>年）から平成８年（</a:t>
            </a:r>
            <a:r>
              <a:rPr lang="en-US" altLang="ja-JP" sz="2000" dirty="0">
                <a:solidFill>
                  <a:schemeClr val="tx1"/>
                </a:solidFill>
                <a:latin typeface="+mj-ea"/>
                <a:ea typeface="+mj-ea"/>
              </a:rPr>
              <a:t>1996</a:t>
            </a:r>
            <a:r>
              <a:rPr lang="ja-JP" altLang="en-US" sz="2000" dirty="0">
                <a:solidFill>
                  <a:schemeClr val="tx1"/>
                </a:solidFill>
                <a:latin typeface="+mj-ea"/>
                <a:ea typeface="+mj-ea"/>
              </a:rPr>
              <a:t>年）まで</a:t>
            </a:r>
            <a:r>
              <a:rPr lang="en-US" altLang="ja-JP" sz="2000" dirty="0">
                <a:solidFill>
                  <a:schemeClr val="tx1"/>
                </a:solidFill>
                <a:latin typeface="+mj-ea"/>
                <a:ea typeface="+mj-ea"/>
              </a:rPr>
              <a:t>10</a:t>
            </a:r>
            <a:r>
              <a:rPr lang="ja-JP" altLang="en-US" sz="2000" dirty="0">
                <a:solidFill>
                  <a:schemeClr val="tx1"/>
                </a:solidFill>
                <a:latin typeface="+mj-ea"/>
                <a:ea typeface="+mj-ea"/>
              </a:rPr>
              <a:t>年連続で人口増加率</a:t>
            </a:r>
            <a:r>
              <a:rPr lang="ja-JP" altLang="en-US" sz="2000" dirty="0" smtClean="0">
                <a:solidFill>
                  <a:schemeClr val="tx1"/>
                </a:solidFill>
                <a:latin typeface="+mj-ea"/>
                <a:ea typeface="+mj-ea"/>
              </a:rPr>
              <a:t>日本一となる。</a:t>
            </a:r>
            <a:endParaRPr lang="en-US" altLang="ja-JP" sz="2000" dirty="0" smtClean="0">
              <a:solidFill>
                <a:schemeClr val="tx1"/>
              </a:solidFill>
              <a:latin typeface="+mj-ea"/>
              <a:ea typeface="+mj-ea"/>
            </a:endParaRPr>
          </a:p>
          <a:p>
            <a:pPr algn="just"/>
            <a:r>
              <a:rPr lang="ja-JP" altLang="en-US" sz="2000" dirty="0" smtClean="0">
                <a:solidFill>
                  <a:schemeClr val="tx1"/>
                </a:solidFill>
                <a:latin typeface="+mj-ea"/>
                <a:ea typeface="+mj-ea"/>
              </a:rPr>
              <a:t>平成</a:t>
            </a:r>
            <a:r>
              <a:rPr lang="en-US" altLang="ja-JP" sz="2000" dirty="0">
                <a:solidFill>
                  <a:schemeClr val="tx1"/>
                </a:solidFill>
                <a:latin typeface="+mj-ea"/>
                <a:ea typeface="+mj-ea"/>
              </a:rPr>
              <a:t>12</a:t>
            </a:r>
            <a:r>
              <a:rPr lang="ja-JP" altLang="en-US" sz="2000" dirty="0">
                <a:solidFill>
                  <a:schemeClr val="tx1"/>
                </a:solidFill>
                <a:latin typeface="+mj-ea"/>
                <a:ea typeface="+mj-ea"/>
              </a:rPr>
              <a:t>年</a:t>
            </a:r>
            <a:r>
              <a:rPr lang="en-US" altLang="ja-JP" sz="2000" dirty="0">
                <a:solidFill>
                  <a:schemeClr val="tx1"/>
                </a:solidFill>
                <a:latin typeface="+mj-ea"/>
                <a:ea typeface="+mj-ea"/>
              </a:rPr>
              <a:t>(2000</a:t>
            </a:r>
            <a:r>
              <a:rPr lang="ja-JP" altLang="en-US" sz="2000" dirty="0">
                <a:solidFill>
                  <a:schemeClr val="tx1"/>
                </a:solidFill>
                <a:latin typeface="+mj-ea"/>
                <a:ea typeface="+mj-ea"/>
              </a:rPr>
              <a:t>年</a:t>
            </a:r>
            <a:r>
              <a:rPr lang="en-US" altLang="ja-JP" sz="2000" dirty="0">
                <a:solidFill>
                  <a:schemeClr val="tx1"/>
                </a:solidFill>
                <a:latin typeface="+mj-ea"/>
                <a:ea typeface="+mj-ea"/>
              </a:rPr>
              <a:t>)</a:t>
            </a:r>
            <a:r>
              <a:rPr lang="ja-JP" altLang="en-US" sz="2000" dirty="0" err="1">
                <a:solidFill>
                  <a:schemeClr val="tx1"/>
                </a:solidFill>
                <a:latin typeface="+mj-ea"/>
                <a:ea typeface="+mj-ea"/>
              </a:rPr>
              <a:t>には</a:t>
            </a:r>
            <a:r>
              <a:rPr lang="ja-JP" altLang="en-US" sz="2000" dirty="0">
                <a:solidFill>
                  <a:schemeClr val="tx1"/>
                </a:solidFill>
                <a:latin typeface="+mj-ea"/>
                <a:ea typeface="+mj-ea"/>
              </a:rPr>
              <a:t>人口は</a:t>
            </a:r>
            <a:r>
              <a:rPr lang="en-US" altLang="ja-JP" sz="2000" dirty="0">
                <a:solidFill>
                  <a:schemeClr val="tx1"/>
                </a:solidFill>
                <a:latin typeface="+mj-ea"/>
                <a:ea typeface="+mj-ea"/>
              </a:rPr>
              <a:t>11</a:t>
            </a:r>
            <a:r>
              <a:rPr lang="ja-JP" altLang="en-US" sz="2000" dirty="0">
                <a:solidFill>
                  <a:schemeClr val="tx1"/>
                </a:solidFill>
                <a:latin typeface="+mj-ea"/>
                <a:ea typeface="+mj-ea"/>
              </a:rPr>
              <a:t>万人に</a:t>
            </a:r>
            <a:r>
              <a:rPr lang="ja-JP" altLang="en-US" sz="2000" dirty="0" smtClean="0">
                <a:solidFill>
                  <a:schemeClr val="tx1"/>
                </a:solidFill>
                <a:latin typeface="+mj-ea"/>
                <a:ea typeface="+mj-ea"/>
              </a:rPr>
              <a:t>達した後</a:t>
            </a:r>
            <a:r>
              <a:rPr lang="ja-JP" altLang="en-US" sz="2000" dirty="0">
                <a:solidFill>
                  <a:schemeClr val="tx1"/>
                </a:solidFill>
                <a:latin typeface="+mj-ea"/>
                <a:ea typeface="+mj-ea"/>
              </a:rPr>
              <a:t>、増加ペースは緩やかになり、平成</a:t>
            </a:r>
            <a:r>
              <a:rPr lang="en-US" altLang="ja-JP" sz="2000" dirty="0">
                <a:solidFill>
                  <a:schemeClr val="tx1"/>
                </a:solidFill>
                <a:latin typeface="+mj-ea"/>
                <a:ea typeface="+mj-ea"/>
              </a:rPr>
              <a:t>22</a:t>
            </a:r>
            <a:r>
              <a:rPr lang="ja-JP" altLang="en-US" sz="2000" dirty="0">
                <a:solidFill>
                  <a:schemeClr val="tx1"/>
                </a:solidFill>
                <a:latin typeface="+mj-ea"/>
                <a:ea typeface="+mj-ea"/>
              </a:rPr>
              <a:t>年</a:t>
            </a:r>
            <a:r>
              <a:rPr lang="en-US" altLang="ja-JP" sz="2000" dirty="0">
                <a:solidFill>
                  <a:schemeClr val="tx1"/>
                </a:solidFill>
                <a:latin typeface="+mj-ea"/>
                <a:ea typeface="+mj-ea"/>
              </a:rPr>
              <a:t>(2010</a:t>
            </a:r>
            <a:r>
              <a:rPr lang="ja-JP" altLang="en-US" sz="2000" dirty="0">
                <a:solidFill>
                  <a:schemeClr val="tx1"/>
                </a:solidFill>
                <a:latin typeface="+mj-ea"/>
                <a:ea typeface="+mj-ea"/>
              </a:rPr>
              <a:t>年</a:t>
            </a:r>
            <a:r>
              <a:rPr lang="en-US" altLang="ja-JP" sz="2000" dirty="0">
                <a:solidFill>
                  <a:schemeClr val="tx1"/>
                </a:solidFill>
                <a:latin typeface="+mj-ea"/>
                <a:ea typeface="+mj-ea"/>
              </a:rPr>
              <a:t>)</a:t>
            </a:r>
            <a:r>
              <a:rPr lang="ja-JP" altLang="en-US" sz="2000" dirty="0">
                <a:solidFill>
                  <a:schemeClr val="tx1"/>
                </a:solidFill>
                <a:latin typeface="+mj-ea"/>
                <a:ea typeface="+mj-ea"/>
              </a:rPr>
              <a:t>以降は横ばい状況</a:t>
            </a:r>
            <a:r>
              <a:rPr lang="ja-JP" altLang="en-US" sz="2000" dirty="0" smtClean="0">
                <a:solidFill>
                  <a:schemeClr val="tx1"/>
                </a:solidFill>
                <a:latin typeface="+mj-ea"/>
                <a:ea typeface="+mj-ea"/>
              </a:rPr>
              <a:t>へ。</a:t>
            </a:r>
            <a:endParaRPr lang="en-US" altLang="ja-JP" sz="2000" dirty="0" smtClean="0">
              <a:solidFill>
                <a:schemeClr val="tx1"/>
              </a:solidFill>
              <a:latin typeface="+mj-ea"/>
              <a:ea typeface="+mj-ea"/>
            </a:endParaRPr>
          </a:p>
          <a:p>
            <a:pPr algn="just"/>
            <a:endParaRPr kumimoji="1" lang="ja-JP" altLang="en-US" sz="2400" b="1" dirty="0">
              <a:solidFill>
                <a:schemeClr val="tx1"/>
              </a:solidFill>
              <a:latin typeface="+mj-ea"/>
              <a:ea typeface="+mj-ea"/>
            </a:endParaRPr>
          </a:p>
        </p:txBody>
      </p:sp>
      <p:pic>
        <p:nvPicPr>
          <p:cNvPr id="11" name="図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032" y="3368928"/>
            <a:ext cx="6365304" cy="3330009"/>
          </a:xfrm>
          <a:prstGeom prst="rect">
            <a:avLst/>
          </a:prstGeom>
          <a:noFill/>
          <a:ln>
            <a:noFill/>
          </a:ln>
        </p:spPr>
      </p:pic>
      <p:sp>
        <p:nvSpPr>
          <p:cNvPr id="12" name="テキスト ボックス 20"/>
          <p:cNvSpPr txBox="1"/>
          <p:nvPr/>
        </p:nvSpPr>
        <p:spPr>
          <a:xfrm>
            <a:off x="3052469" y="3368928"/>
            <a:ext cx="3070225" cy="2641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269875" marR="133350" algn="ctr">
              <a:lnSpc>
                <a:spcPct val="125000"/>
              </a:lnSpc>
              <a:spcAft>
                <a:spcPts val="0"/>
              </a:spcAft>
            </a:pPr>
            <a:r>
              <a:rPr lang="ja-JP" sz="1600" b="1" kern="100" dirty="0">
                <a:effectLst/>
                <a:latin typeface="+mj-ea"/>
                <a:ea typeface="+mj-ea"/>
                <a:cs typeface="Times New Roman" panose="02020603050405020304" pitchFamily="18" charset="0"/>
              </a:rPr>
              <a:t>三田市の人口の推移</a:t>
            </a:r>
          </a:p>
        </p:txBody>
      </p:sp>
      <p:sp>
        <p:nvSpPr>
          <p:cNvPr id="5" name="スライド番号プレースホルダー 4"/>
          <p:cNvSpPr>
            <a:spLocks noGrp="1"/>
          </p:cNvSpPr>
          <p:nvPr>
            <p:ph type="sldNum" sz="quarter" idx="12"/>
          </p:nvPr>
        </p:nvSpPr>
        <p:spPr/>
        <p:txBody>
          <a:bodyPr/>
          <a:lstStyle/>
          <a:p>
            <a:fld id="{4378017F-6F74-4BD7-95B2-7CE2CCEB6BDD}" type="slidenum">
              <a:rPr lang="en-US" altLang="ja-JP" smtClean="0"/>
              <a:pPr/>
              <a:t>4</a:t>
            </a:fld>
            <a:endParaRPr lang="en-US" altLang="ja-JP"/>
          </a:p>
        </p:txBody>
      </p:sp>
    </p:spTree>
    <p:extLst>
      <p:ext uri="{BB962C8B-B14F-4D97-AF65-F5344CB8AC3E}">
        <p14:creationId xmlns:p14="http://schemas.microsoft.com/office/powerpoint/2010/main" val="368503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288" y="344791"/>
            <a:ext cx="8172512" cy="504056"/>
          </a:xfrm>
        </p:spPr>
        <p:txBody>
          <a:bodyPr>
            <a:noAutofit/>
          </a:bodyPr>
          <a:lstStyle/>
          <a:p>
            <a:pPr algn="l"/>
            <a:r>
              <a:rPr kumimoji="1" lang="en-US" altLang="ja-JP" sz="2800" b="1" dirty="0" smtClean="0">
                <a:solidFill>
                  <a:srgbClr val="FF0000"/>
                </a:solidFill>
                <a:latin typeface="HGS創英角ｺﾞｼｯｸUB" panose="020B0900000000000000" pitchFamily="50" charset="-128"/>
                <a:ea typeface="HGS創英角ｺﾞｼｯｸUB" panose="020B0900000000000000" pitchFamily="50" charset="-128"/>
              </a:rPr>
              <a:t>(3)</a:t>
            </a:r>
            <a:r>
              <a:rPr kumimoji="1" lang="ja-JP" altLang="en-US" sz="2800" b="1" dirty="0" smtClean="0">
                <a:solidFill>
                  <a:srgbClr val="FF0000"/>
                </a:solidFill>
                <a:latin typeface="HGS創英角ｺﾞｼｯｸUB" panose="020B0900000000000000" pitchFamily="50" charset="-128"/>
                <a:ea typeface="HGS創英角ｺﾞｼｯｸUB" panose="020B0900000000000000" pitchFamily="50" charset="-128"/>
              </a:rPr>
              <a:t>三田市の現状</a:t>
            </a:r>
            <a:r>
              <a:rPr kumimoji="1" lang="en-US" altLang="ja-JP" sz="2800" b="1" dirty="0" smtClean="0">
                <a:solidFill>
                  <a:srgbClr val="FF0000"/>
                </a:solidFill>
                <a:latin typeface="HGS創英角ｺﾞｼｯｸUB" panose="020B0900000000000000" pitchFamily="50" charset="-128"/>
                <a:ea typeface="HGS創英角ｺﾞｼｯｸUB" panose="020B0900000000000000" pitchFamily="50" charset="-128"/>
              </a:rPr>
              <a:t>&lt;</a:t>
            </a:r>
            <a:r>
              <a:rPr kumimoji="1" lang="ja-JP" altLang="en-US" sz="2800" b="1" dirty="0" smtClean="0">
                <a:solidFill>
                  <a:srgbClr val="FF0000"/>
                </a:solidFill>
                <a:latin typeface="HGS創英角ｺﾞｼｯｸUB" panose="020B0900000000000000" pitchFamily="50" charset="-128"/>
                <a:ea typeface="HGS創英角ｺﾞｼｯｸUB" panose="020B0900000000000000" pitchFamily="50" charset="-128"/>
              </a:rPr>
              <a:t>人口構成、高齢化・少子化</a:t>
            </a:r>
            <a:r>
              <a:rPr kumimoji="1" lang="en-US" altLang="ja-JP" sz="2800" b="1" dirty="0" smtClean="0">
                <a:solidFill>
                  <a:srgbClr val="FF0000"/>
                </a:solidFill>
                <a:latin typeface="HGS創英角ｺﾞｼｯｸUB" panose="020B0900000000000000" pitchFamily="50" charset="-128"/>
                <a:ea typeface="HGS創英角ｺﾞｼｯｸUB" panose="020B0900000000000000" pitchFamily="50" charset="-128"/>
              </a:rPr>
              <a:t>&gt;</a:t>
            </a:r>
            <a:endParaRPr kumimoji="1" lang="ja-JP" altLang="en-US" sz="2800" b="1"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3" name="サブタイトル 2"/>
          <p:cNvSpPr>
            <a:spLocks noGrp="1"/>
          </p:cNvSpPr>
          <p:nvPr>
            <p:ph type="subTitle" idx="1"/>
          </p:nvPr>
        </p:nvSpPr>
        <p:spPr>
          <a:xfrm>
            <a:off x="522533" y="450485"/>
            <a:ext cx="8147248" cy="6006241"/>
          </a:xfrm>
        </p:spPr>
        <p:txBody>
          <a:bodyPr>
            <a:normAutofit/>
          </a:bodyPr>
          <a:lstStyle/>
          <a:p>
            <a:pPr algn="just"/>
            <a:r>
              <a:rPr lang="ja-JP" altLang="en-US" sz="2000" b="1" dirty="0" smtClean="0">
                <a:solidFill>
                  <a:schemeClr val="tx1"/>
                </a:solidFill>
                <a:latin typeface="+mj-ea"/>
                <a:ea typeface="+mj-ea"/>
              </a:rPr>
              <a:t>　</a:t>
            </a:r>
            <a:endParaRPr lang="en-US" altLang="ja-JP" sz="2000" b="1" dirty="0" smtClean="0">
              <a:solidFill>
                <a:schemeClr val="tx1"/>
              </a:solidFill>
              <a:latin typeface="+mj-ea"/>
              <a:ea typeface="+mj-ea"/>
            </a:endParaRPr>
          </a:p>
          <a:p>
            <a:pPr algn="just"/>
            <a:r>
              <a:rPr lang="ja-JP" altLang="en-US" sz="2000" b="1" dirty="0" smtClean="0">
                <a:solidFill>
                  <a:schemeClr val="tx1"/>
                </a:solidFill>
                <a:latin typeface="+mj-ea"/>
                <a:ea typeface="+mj-ea"/>
              </a:rPr>
              <a:t>　</a:t>
            </a:r>
            <a:r>
              <a:rPr lang="ja-JP" altLang="en-US" sz="2000" dirty="0" smtClean="0">
                <a:solidFill>
                  <a:schemeClr val="tx1"/>
                </a:solidFill>
                <a:latin typeface="+mj-ea"/>
                <a:ea typeface="+mj-ea"/>
              </a:rPr>
              <a:t>年齢</a:t>
            </a:r>
            <a:r>
              <a:rPr lang="ja-JP" altLang="en-US" sz="2000" dirty="0">
                <a:solidFill>
                  <a:schemeClr val="tx1"/>
                </a:solidFill>
                <a:latin typeface="+mj-ea"/>
                <a:ea typeface="+mj-ea"/>
              </a:rPr>
              <a:t>階層別の</a:t>
            </a:r>
            <a:r>
              <a:rPr lang="ja-JP" altLang="en-US" sz="2000" dirty="0" smtClean="0">
                <a:solidFill>
                  <a:schemeClr val="tx1"/>
                </a:solidFill>
                <a:latin typeface="+mj-ea"/>
                <a:ea typeface="+mj-ea"/>
              </a:rPr>
              <a:t>人口構成</a:t>
            </a:r>
            <a:r>
              <a:rPr lang="ja-JP" altLang="en-US" sz="2000" dirty="0">
                <a:solidFill>
                  <a:schemeClr val="tx1"/>
                </a:solidFill>
                <a:latin typeface="+mj-ea"/>
                <a:ea typeface="+mj-ea"/>
              </a:rPr>
              <a:t>をみると</a:t>
            </a:r>
            <a:r>
              <a:rPr lang="ja-JP" altLang="en-US" sz="2000" dirty="0" smtClean="0">
                <a:solidFill>
                  <a:schemeClr val="tx1"/>
                </a:solidFill>
                <a:latin typeface="+mj-ea"/>
                <a:ea typeface="+mj-ea"/>
              </a:rPr>
              <a:t>、三田市では</a:t>
            </a:r>
            <a:r>
              <a:rPr lang="en-US" altLang="ja-JP" sz="2000" dirty="0" smtClean="0">
                <a:solidFill>
                  <a:schemeClr val="tx1"/>
                </a:solidFill>
                <a:latin typeface="+mj-ea"/>
                <a:ea typeface="+mj-ea"/>
              </a:rPr>
              <a:t>40</a:t>
            </a:r>
            <a:r>
              <a:rPr lang="ja-JP" altLang="en-US" sz="2000" dirty="0">
                <a:solidFill>
                  <a:schemeClr val="tx1"/>
                </a:solidFill>
                <a:latin typeface="+mj-ea"/>
                <a:ea typeface="+mj-ea"/>
              </a:rPr>
              <a:t>歳から</a:t>
            </a:r>
            <a:r>
              <a:rPr lang="en-US" altLang="ja-JP" sz="2000" dirty="0">
                <a:solidFill>
                  <a:schemeClr val="tx1"/>
                </a:solidFill>
                <a:latin typeface="+mj-ea"/>
                <a:ea typeface="+mj-ea"/>
              </a:rPr>
              <a:t>60</a:t>
            </a:r>
            <a:r>
              <a:rPr lang="ja-JP" altLang="en-US" sz="2000" dirty="0" smtClean="0">
                <a:solidFill>
                  <a:schemeClr val="tx1"/>
                </a:solidFill>
                <a:latin typeface="+mj-ea"/>
                <a:ea typeface="+mj-ea"/>
              </a:rPr>
              <a:t>歳代に厚みが</a:t>
            </a:r>
            <a:r>
              <a:rPr lang="ja-JP" altLang="en-US" sz="2000" dirty="0">
                <a:solidFill>
                  <a:schemeClr val="tx1"/>
                </a:solidFill>
                <a:latin typeface="+mj-ea"/>
                <a:ea typeface="+mj-ea"/>
              </a:rPr>
              <a:t>あること</a:t>
            </a:r>
            <a:r>
              <a:rPr lang="ja-JP" altLang="en-US" sz="2000" dirty="0" smtClean="0">
                <a:solidFill>
                  <a:schemeClr val="tx1"/>
                </a:solidFill>
                <a:latin typeface="+mj-ea"/>
                <a:ea typeface="+mj-ea"/>
              </a:rPr>
              <a:t>が特徴。</a:t>
            </a:r>
            <a:endParaRPr lang="en-US" altLang="ja-JP" sz="2000" dirty="0" smtClean="0">
              <a:solidFill>
                <a:schemeClr val="tx1"/>
              </a:solidFill>
              <a:latin typeface="+mj-ea"/>
              <a:ea typeface="+mj-ea"/>
            </a:endParaRPr>
          </a:p>
          <a:p>
            <a:pPr algn="just"/>
            <a:r>
              <a:rPr lang="ja-JP" altLang="en-US" sz="2000" dirty="0" smtClean="0">
                <a:solidFill>
                  <a:schemeClr val="tx1"/>
                </a:solidFill>
                <a:latin typeface="+mj-ea"/>
                <a:ea typeface="+mj-ea"/>
              </a:rPr>
              <a:t>これ</a:t>
            </a:r>
            <a:r>
              <a:rPr lang="ja-JP" altLang="en-US" sz="2000" dirty="0">
                <a:solidFill>
                  <a:schemeClr val="tx1"/>
                </a:solidFill>
                <a:latin typeface="+mj-ea"/>
                <a:ea typeface="+mj-ea"/>
              </a:rPr>
              <a:t>は</a:t>
            </a:r>
            <a:r>
              <a:rPr lang="ja-JP" altLang="en-US" sz="2000" dirty="0" smtClean="0">
                <a:solidFill>
                  <a:schemeClr val="tx1"/>
                </a:solidFill>
                <a:latin typeface="+mj-ea"/>
                <a:ea typeface="+mj-ea"/>
              </a:rPr>
              <a:t>、主にニュータウン</a:t>
            </a:r>
            <a:r>
              <a:rPr lang="ja-JP" altLang="en-US" sz="2000" dirty="0">
                <a:solidFill>
                  <a:schemeClr val="tx1"/>
                </a:solidFill>
                <a:latin typeface="+mj-ea"/>
                <a:ea typeface="+mj-ea"/>
              </a:rPr>
              <a:t>住民</a:t>
            </a:r>
            <a:r>
              <a:rPr lang="ja-JP" altLang="en-US" sz="2000" dirty="0" smtClean="0">
                <a:solidFill>
                  <a:schemeClr val="tx1"/>
                </a:solidFill>
                <a:latin typeface="+mj-ea"/>
                <a:ea typeface="+mj-ea"/>
              </a:rPr>
              <a:t>の人口構成によるもの。今後急速</a:t>
            </a:r>
            <a:r>
              <a:rPr lang="ja-JP" altLang="en-US" sz="2000" dirty="0">
                <a:solidFill>
                  <a:schemeClr val="tx1"/>
                </a:solidFill>
                <a:latin typeface="+mj-ea"/>
                <a:ea typeface="+mj-ea"/>
              </a:rPr>
              <a:t>に高齢化</a:t>
            </a:r>
            <a:r>
              <a:rPr lang="ja-JP" altLang="en-US" sz="2000" dirty="0" smtClean="0">
                <a:solidFill>
                  <a:schemeClr val="tx1"/>
                </a:solidFill>
                <a:latin typeface="+mj-ea"/>
                <a:ea typeface="+mj-ea"/>
              </a:rPr>
              <a:t>が進行</a:t>
            </a:r>
            <a:r>
              <a:rPr lang="ja-JP" altLang="en-US" sz="2000" dirty="0">
                <a:solidFill>
                  <a:schemeClr val="tx1"/>
                </a:solidFill>
                <a:latin typeface="+mj-ea"/>
                <a:ea typeface="+mj-ea"/>
              </a:rPr>
              <a:t>することを</a:t>
            </a:r>
            <a:r>
              <a:rPr lang="ja-JP" altLang="en-US" sz="2000" dirty="0" smtClean="0">
                <a:solidFill>
                  <a:schemeClr val="tx1"/>
                </a:solidFill>
                <a:latin typeface="+mj-ea"/>
                <a:ea typeface="+mj-ea"/>
              </a:rPr>
              <a:t>示している。</a:t>
            </a:r>
            <a:endParaRPr lang="en-US" altLang="ja-JP" sz="2000" dirty="0" smtClean="0">
              <a:solidFill>
                <a:schemeClr val="tx1"/>
              </a:solidFill>
              <a:latin typeface="+mj-ea"/>
              <a:ea typeface="+mj-ea"/>
            </a:endParaRPr>
          </a:p>
          <a:p>
            <a:pPr algn="just"/>
            <a:r>
              <a:rPr lang="ja-JP" altLang="en-US" sz="2000" b="1" dirty="0" smtClean="0">
                <a:solidFill>
                  <a:schemeClr val="tx1"/>
                </a:solidFill>
                <a:latin typeface="+mj-ea"/>
                <a:ea typeface="+mj-ea"/>
              </a:rPr>
              <a:t>　</a:t>
            </a:r>
            <a:endParaRPr kumimoji="1" lang="ja-JP" altLang="en-US" sz="2400" b="1" dirty="0">
              <a:solidFill>
                <a:schemeClr val="tx1"/>
              </a:solidFill>
              <a:latin typeface="+mj-ea"/>
              <a:ea typeface="+mj-ea"/>
            </a:endParaRPr>
          </a:p>
        </p:txBody>
      </p:sp>
      <p:graphicFrame>
        <p:nvGraphicFramePr>
          <p:cNvPr id="14" name="グラフ 13"/>
          <p:cNvGraphicFramePr>
            <a:graphicFrameLocks/>
          </p:cNvGraphicFramePr>
          <p:nvPr>
            <p:extLst/>
          </p:nvPr>
        </p:nvGraphicFramePr>
        <p:xfrm>
          <a:off x="449781" y="3119240"/>
          <a:ext cx="8298683" cy="3412245"/>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43"/>
          <p:cNvSpPr txBox="1">
            <a:spLocks noChangeArrowheads="1"/>
          </p:cNvSpPr>
          <p:nvPr/>
        </p:nvSpPr>
        <p:spPr bwMode="auto">
          <a:xfrm>
            <a:off x="4635397" y="2967490"/>
            <a:ext cx="22574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nSpc>
                <a:spcPts val="1600"/>
              </a:lnSpc>
            </a:pPr>
            <a:r>
              <a:rPr lang="ja-JP" altLang="en-US" sz="1600" b="1" dirty="0">
                <a:solidFill>
                  <a:srgbClr val="003300"/>
                </a:solidFill>
                <a:latin typeface="ＭＳ Ｐゴシック" pitchFamily="50" charset="-128"/>
              </a:rPr>
              <a:t>大規模なニュータウン開発に伴う転入者</a:t>
            </a:r>
            <a:endParaRPr lang="en-US" altLang="ja-JP" sz="1600" b="1" dirty="0">
              <a:solidFill>
                <a:srgbClr val="003300"/>
              </a:solidFill>
              <a:latin typeface="ＭＳ Ｐゴシック" pitchFamily="50" charset="-128"/>
            </a:endParaRPr>
          </a:p>
        </p:txBody>
      </p:sp>
      <p:sp>
        <p:nvSpPr>
          <p:cNvPr id="17" name="右中かっこ 16"/>
          <p:cNvSpPr/>
          <p:nvPr/>
        </p:nvSpPr>
        <p:spPr>
          <a:xfrm rot="16200000">
            <a:off x="5569752" y="2883786"/>
            <a:ext cx="194467" cy="1469893"/>
          </a:xfrm>
          <a:prstGeom prst="rightBrace">
            <a:avLst>
              <a:gd name="adj1" fmla="val 8333"/>
              <a:gd name="adj2" fmla="val 4778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chemeClr val="accent3"/>
              </a:solidFill>
            </a:endParaRPr>
          </a:p>
        </p:txBody>
      </p:sp>
      <p:sp>
        <p:nvSpPr>
          <p:cNvPr id="18" name="テキスト ボックス 15"/>
          <p:cNvSpPr txBox="1">
            <a:spLocks noChangeArrowheads="1"/>
          </p:cNvSpPr>
          <p:nvPr/>
        </p:nvSpPr>
        <p:spPr bwMode="auto">
          <a:xfrm>
            <a:off x="7092280" y="3582987"/>
            <a:ext cx="186882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nSpc>
                <a:spcPts val="2300"/>
              </a:lnSpc>
            </a:pPr>
            <a:r>
              <a:rPr lang="ja-JP" altLang="en-US" sz="1800" b="1" dirty="0">
                <a:solidFill>
                  <a:srgbClr val="FF0000"/>
                </a:solidFill>
                <a:latin typeface="Gill Sans MT"/>
              </a:rPr>
              <a:t>今後、</a:t>
            </a:r>
            <a:endParaRPr lang="en-US" altLang="ja-JP" sz="1800" b="1" dirty="0">
              <a:solidFill>
                <a:srgbClr val="FF0000"/>
              </a:solidFill>
              <a:latin typeface="Gill Sans MT"/>
            </a:endParaRPr>
          </a:p>
          <a:p>
            <a:pPr>
              <a:lnSpc>
                <a:spcPts val="2300"/>
              </a:lnSpc>
            </a:pPr>
            <a:r>
              <a:rPr lang="ja-JP" altLang="en-US" sz="1800" b="1" dirty="0">
                <a:solidFill>
                  <a:srgbClr val="FF0000"/>
                </a:solidFill>
                <a:latin typeface="Gill Sans MT"/>
              </a:rPr>
              <a:t>急速に高齢化！</a:t>
            </a:r>
            <a:endParaRPr lang="en-US" altLang="ja-JP" sz="1800" b="1" dirty="0">
              <a:solidFill>
                <a:srgbClr val="FF0000"/>
              </a:solidFill>
              <a:latin typeface="Gill Sans MT"/>
            </a:endParaRPr>
          </a:p>
        </p:txBody>
      </p:sp>
      <p:sp>
        <p:nvSpPr>
          <p:cNvPr id="19" name="テキスト ボックス 18"/>
          <p:cNvSpPr txBox="1">
            <a:spLocks noChangeArrowheads="1"/>
          </p:cNvSpPr>
          <p:nvPr/>
        </p:nvSpPr>
        <p:spPr bwMode="auto">
          <a:xfrm>
            <a:off x="2751684" y="2996804"/>
            <a:ext cx="20526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nSpc>
                <a:spcPts val="2300"/>
              </a:lnSpc>
            </a:pPr>
            <a:r>
              <a:rPr lang="ja-JP" altLang="en-US" sz="1800" b="1" dirty="0">
                <a:solidFill>
                  <a:srgbClr val="FF0000"/>
                </a:solidFill>
                <a:latin typeface="Gill Sans MT"/>
              </a:rPr>
              <a:t>転出により、</a:t>
            </a:r>
            <a:endParaRPr lang="en-US" altLang="ja-JP" sz="1800" b="1" dirty="0">
              <a:solidFill>
                <a:srgbClr val="FF0000"/>
              </a:solidFill>
              <a:latin typeface="Gill Sans MT"/>
            </a:endParaRPr>
          </a:p>
          <a:p>
            <a:pPr>
              <a:lnSpc>
                <a:spcPts val="2300"/>
              </a:lnSpc>
            </a:pPr>
            <a:r>
              <a:rPr lang="ja-JP" altLang="en-US" sz="1800" b="1" dirty="0">
                <a:solidFill>
                  <a:srgbClr val="FF0000"/>
                </a:solidFill>
                <a:latin typeface="Gill Sans MT"/>
              </a:rPr>
              <a:t>子育て世代が</a:t>
            </a:r>
            <a:endParaRPr lang="en-US" altLang="ja-JP" sz="1800" b="1" dirty="0">
              <a:solidFill>
                <a:srgbClr val="FF0000"/>
              </a:solidFill>
              <a:latin typeface="Gill Sans MT"/>
            </a:endParaRPr>
          </a:p>
          <a:p>
            <a:pPr>
              <a:lnSpc>
                <a:spcPts val="2300"/>
              </a:lnSpc>
            </a:pPr>
            <a:r>
              <a:rPr lang="ja-JP" altLang="en-US" sz="1800" b="1" dirty="0" smtClean="0">
                <a:solidFill>
                  <a:srgbClr val="FF0000"/>
                </a:solidFill>
                <a:latin typeface="Gill Sans MT"/>
              </a:rPr>
              <a:t>少ない</a:t>
            </a:r>
            <a:r>
              <a:rPr lang="ja-JP" altLang="en-US" sz="1800" b="1" dirty="0">
                <a:solidFill>
                  <a:srgbClr val="FF0000"/>
                </a:solidFill>
                <a:latin typeface="Gill Sans MT"/>
              </a:rPr>
              <a:t>！</a:t>
            </a:r>
            <a:endParaRPr lang="en-US" altLang="ja-JP" sz="1800" b="1" dirty="0">
              <a:solidFill>
                <a:srgbClr val="FF0000"/>
              </a:solidFill>
              <a:latin typeface="Gill Sans MT"/>
            </a:endParaRPr>
          </a:p>
        </p:txBody>
      </p:sp>
      <p:sp>
        <p:nvSpPr>
          <p:cNvPr id="20" name="円/楕円 19"/>
          <p:cNvSpPr/>
          <p:nvPr/>
        </p:nvSpPr>
        <p:spPr>
          <a:xfrm>
            <a:off x="2131865" y="4128691"/>
            <a:ext cx="783951" cy="613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p>
        </p:txBody>
      </p:sp>
      <p:cxnSp>
        <p:nvCxnSpPr>
          <p:cNvPr id="21" name="直線矢印コネクタ 20"/>
          <p:cNvCxnSpPr/>
          <p:nvPr/>
        </p:nvCxnSpPr>
        <p:spPr>
          <a:xfrm>
            <a:off x="3161920" y="3979631"/>
            <a:ext cx="318597" cy="551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1903265" y="4165340"/>
            <a:ext cx="364479" cy="180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7"/>
          <p:cNvSpPr txBox="1">
            <a:spLocks noChangeArrowheads="1"/>
          </p:cNvSpPr>
          <p:nvPr/>
        </p:nvSpPr>
        <p:spPr bwMode="auto">
          <a:xfrm>
            <a:off x="1281428" y="3187440"/>
            <a:ext cx="14700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nSpc>
                <a:spcPts val="2300"/>
              </a:lnSpc>
            </a:pPr>
            <a:r>
              <a:rPr lang="ja-JP" altLang="en-US" sz="1800" b="1" dirty="0">
                <a:solidFill>
                  <a:srgbClr val="FF0000"/>
                </a:solidFill>
                <a:latin typeface="Gill Sans MT"/>
              </a:rPr>
              <a:t>今後、</a:t>
            </a:r>
            <a:endParaRPr lang="en-US" altLang="ja-JP" sz="1800" b="1" dirty="0">
              <a:solidFill>
                <a:srgbClr val="FF0000"/>
              </a:solidFill>
              <a:latin typeface="Gill Sans MT"/>
            </a:endParaRPr>
          </a:p>
          <a:p>
            <a:pPr>
              <a:lnSpc>
                <a:spcPts val="2300"/>
              </a:lnSpc>
            </a:pPr>
            <a:r>
              <a:rPr lang="ja-JP" altLang="en-US" sz="1800" b="1" dirty="0">
                <a:solidFill>
                  <a:srgbClr val="FF0000"/>
                </a:solidFill>
                <a:latin typeface="Gill Sans MT"/>
              </a:rPr>
              <a:t>転出する</a:t>
            </a:r>
            <a:endParaRPr lang="en-US" altLang="ja-JP" sz="1800" b="1" dirty="0">
              <a:solidFill>
                <a:srgbClr val="FF0000"/>
              </a:solidFill>
              <a:latin typeface="Gill Sans MT"/>
            </a:endParaRPr>
          </a:p>
          <a:p>
            <a:pPr>
              <a:lnSpc>
                <a:spcPts val="2300"/>
              </a:lnSpc>
            </a:pPr>
            <a:r>
              <a:rPr lang="ja-JP" altLang="en-US" sz="1800" b="1" dirty="0">
                <a:solidFill>
                  <a:srgbClr val="FF0000"/>
                </a:solidFill>
                <a:latin typeface="Gill Sans MT"/>
              </a:rPr>
              <a:t>可能性有！</a:t>
            </a:r>
            <a:endParaRPr lang="en-US" altLang="ja-JP" sz="1800" b="1" dirty="0">
              <a:solidFill>
                <a:srgbClr val="FF0000"/>
              </a:solidFill>
              <a:latin typeface="Gill Sans MT"/>
            </a:endParaRPr>
          </a:p>
        </p:txBody>
      </p:sp>
      <p:sp>
        <p:nvSpPr>
          <p:cNvPr id="24" name="円/楕円 23"/>
          <p:cNvSpPr/>
          <p:nvPr/>
        </p:nvSpPr>
        <p:spPr>
          <a:xfrm>
            <a:off x="3161920" y="4292420"/>
            <a:ext cx="747046" cy="4769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p>
        </p:txBody>
      </p:sp>
      <p:sp>
        <p:nvSpPr>
          <p:cNvPr id="25" name="右矢印 24"/>
          <p:cNvSpPr/>
          <p:nvPr/>
        </p:nvSpPr>
        <p:spPr>
          <a:xfrm>
            <a:off x="6723703" y="3820716"/>
            <a:ext cx="358775" cy="30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テキスト ボックス 25"/>
          <p:cNvSpPr txBox="1"/>
          <p:nvPr/>
        </p:nvSpPr>
        <p:spPr>
          <a:xfrm>
            <a:off x="7300424" y="4346240"/>
            <a:ext cx="1008112" cy="369332"/>
          </a:xfrm>
          <a:prstGeom prst="rect">
            <a:avLst/>
          </a:prstGeom>
          <a:noFill/>
        </p:spPr>
        <p:txBody>
          <a:bodyPr wrap="square" rtlCol="0">
            <a:spAutoFit/>
          </a:bodyPr>
          <a:lstStyle/>
          <a:p>
            <a:r>
              <a:rPr kumimoji="1" lang="ja-JP" altLang="en-US" sz="1800" dirty="0" smtClean="0">
                <a:latin typeface="+mj-ea"/>
                <a:ea typeface="+mj-ea"/>
              </a:rPr>
              <a:t>全国</a:t>
            </a:r>
            <a:endParaRPr kumimoji="1" lang="ja-JP" altLang="en-US" sz="1800" dirty="0">
              <a:latin typeface="+mj-ea"/>
              <a:ea typeface="+mj-ea"/>
            </a:endParaRPr>
          </a:p>
        </p:txBody>
      </p:sp>
      <p:sp>
        <p:nvSpPr>
          <p:cNvPr id="27" name="タイトル 1"/>
          <p:cNvSpPr txBox="1">
            <a:spLocks/>
          </p:cNvSpPr>
          <p:nvPr/>
        </p:nvSpPr>
        <p:spPr bwMode="auto">
          <a:xfrm>
            <a:off x="592298" y="2402645"/>
            <a:ext cx="7859216" cy="547724"/>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just"/>
            <a:r>
              <a:rPr lang="ja-JP" altLang="en-US" sz="2400" b="1" dirty="0" smtClean="0">
                <a:solidFill>
                  <a:srgbClr val="009900"/>
                </a:solidFill>
                <a:latin typeface="+mj-ea"/>
              </a:rPr>
              <a:t>◆</a:t>
            </a:r>
            <a:r>
              <a:rPr lang="zh-TW" altLang="en-US" sz="2400" b="1" dirty="0">
                <a:solidFill>
                  <a:srgbClr val="009900"/>
                </a:solidFill>
                <a:latin typeface="+mj-ea"/>
              </a:rPr>
              <a:t>平成</a:t>
            </a:r>
            <a:r>
              <a:rPr lang="en-US" altLang="zh-TW" sz="2400" b="1" dirty="0">
                <a:solidFill>
                  <a:srgbClr val="009900"/>
                </a:solidFill>
                <a:latin typeface="+mj-ea"/>
              </a:rPr>
              <a:t>30</a:t>
            </a:r>
            <a:r>
              <a:rPr lang="zh-TW" altLang="en-US" sz="2400" b="1" dirty="0">
                <a:solidFill>
                  <a:srgbClr val="009900"/>
                </a:solidFill>
                <a:latin typeface="+mj-ea"/>
              </a:rPr>
              <a:t>年</a:t>
            </a:r>
            <a:r>
              <a:rPr lang="en-US" altLang="zh-TW" sz="2400" b="1" dirty="0">
                <a:solidFill>
                  <a:srgbClr val="009900"/>
                </a:solidFill>
                <a:latin typeface="+mj-ea"/>
              </a:rPr>
              <a:t>10</a:t>
            </a:r>
            <a:r>
              <a:rPr lang="zh-TW" altLang="en-US" sz="2400" b="1" dirty="0">
                <a:solidFill>
                  <a:srgbClr val="009900"/>
                </a:solidFill>
                <a:latin typeface="+mj-ea"/>
              </a:rPr>
              <a:t>月 年齢</a:t>
            </a:r>
            <a:r>
              <a:rPr lang="zh-TW" altLang="en-US" sz="2400" b="1" dirty="0" smtClean="0">
                <a:solidFill>
                  <a:srgbClr val="009900"/>
                </a:solidFill>
                <a:latin typeface="+mj-ea"/>
              </a:rPr>
              <a:t>別</a:t>
            </a:r>
            <a:r>
              <a:rPr lang="ja-JP" altLang="en-US" sz="2400" b="1" dirty="0" smtClean="0">
                <a:solidFill>
                  <a:srgbClr val="009900"/>
                </a:solidFill>
                <a:latin typeface="+mj-ea"/>
              </a:rPr>
              <a:t>人口構成</a:t>
            </a:r>
            <a:endParaRPr lang="en-US" altLang="ja-JP" sz="2400" b="1" dirty="0">
              <a:solidFill>
                <a:srgbClr val="009900"/>
              </a:solidFill>
              <a:latin typeface="+mj-ea"/>
            </a:endParaRPr>
          </a:p>
        </p:txBody>
      </p:sp>
      <p:sp>
        <p:nvSpPr>
          <p:cNvPr id="5" name="スライド番号プレースホルダー 4"/>
          <p:cNvSpPr>
            <a:spLocks noGrp="1"/>
          </p:cNvSpPr>
          <p:nvPr>
            <p:ph type="sldNum" sz="quarter" idx="12"/>
          </p:nvPr>
        </p:nvSpPr>
        <p:spPr/>
        <p:txBody>
          <a:bodyPr/>
          <a:lstStyle/>
          <a:p>
            <a:fld id="{4378017F-6F74-4BD7-95B2-7CE2CCEB6BDD}" type="slidenum">
              <a:rPr lang="en-US" altLang="ja-JP" smtClean="0"/>
              <a:pPr/>
              <a:t>5</a:t>
            </a:fld>
            <a:endParaRPr lang="en-US" altLang="ja-JP"/>
          </a:p>
        </p:txBody>
      </p:sp>
    </p:spTree>
    <p:extLst>
      <p:ext uri="{BB962C8B-B14F-4D97-AF65-F5344CB8AC3E}">
        <p14:creationId xmlns:p14="http://schemas.microsoft.com/office/powerpoint/2010/main" val="1320495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971550" y="158751"/>
            <a:ext cx="8172450" cy="503238"/>
          </a:xfrm>
          <a:prstGeom prst="rect">
            <a:avLst/>
          </a:prstGeom>
        </p:spPr>
        <p:txBody>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b="1" dirty="0" smtClean="0">
                <a:solidFill>
                  <a:srgbClr val="C00000"/>
                </a:solidFill>
                <a:latin typeface="HGS創英角ｺﾞｼｯｸUB" panose="020B0900000000000000" pitchFamily="50" charset="-128"/>
                <a:ea typeface="HGS創英角ｺﾞｼｯｸUB" panose="020B0900000000000000" pitchFamily="50" charset="-128"/>
              </a:rPr>
              <a:t>人口の動向</a:t>
            </a:r>
            <a:r>
              <a:rPr lang="en-US" altLang="ja-JP" sz="3200" b="1" dirty="0" smtClean="0">
                <a:solidFill>
                  <a:srgbClr val="C00000"/>
                </a:solidFill>
                <a:latin typeface="HGS創英角ｺﾞｼｯｸUB" panose="020B0900000000000000" pitchFamily="50" charset="-128"/>
                <a:ea typeface="HGS創英角ｺﾞｼｯｸUB" panose="020B0900000000000000" pitchFamily="50" charset="-128"/>
              </a:rPr>
              <a:t>&lt;</a:t>
            </a:r>
            <a:r>
              <a:rPr lang="ja-JP" altLang="en-US" sz="3200" b="1" dirty="0" smtClean="0">
                <a:solidFill>
                  <a:srgbClr val="C00000"/>
                </a:solidFill>
                <a:latin typeface="HGS創英角ｺﾞｼｯｸUB" panose="020B0900000000000000" pitchFamily="50" charset="-128"/>
                <a:ea typeface="HGS創英角ｺﾞｼｯｸUB" panose="020B0900000000000000" pitchFamily="50" charset="-128"/>
              </a:rPr>
              <a:t>構成、高齢化・少子化</a:t>
            </a:r>
            <a:r>
              <a:rPr lang="en-US" altLang="ja-JP" sz="3200" b="1" dirty="0" smtClean="0">
                <a:solidFill>
                  <a:srgbClr val="C00000"/>
                </a:solidFill>
                <a:latin typeface="HGS創英角ｺﾞｼｯｸUB" panose="020B0900000000000000" pitchFamily="50" charset="-128"/>
                <a:ea typeface="HGS創英角ｺﾞｼｯｸUB" panose="020B0900000000000000" pitchFamily="50" charset="-128"/>
              </a:rPr>
              <a:t>&gt;</a:t>
            </a:r>
            <a:endParaRPr lang="ja-JP" altLang="en-US" sz="3200" b="1" dirty="0" smtClean="0">
              <a:solidFill>
                <a:srgbClr val="C00000"/>
              </a:solidFill>
              <a:latin typeface="HGS創英角ｺﾞｼｯｸUB" panose="020B0900000000000000" pitchFamily="50" charset="-128"/>
              <a:ea typeface="HGS創英角ｺﾞｼｯｸUB" panose="020B0900000000000000" pitchFamily="50" charset="-128"/>
            </a:endParaRPr>
          </a:p>
        </p:txBody>
      </p:sp>
      <p:sp>
        <p:nvSpPr>
          <p:cNvPr id="4" name="サブタイトル 2"/>
          <p:cNvSpPr txBox="1">
            <a:spLocks/>
          </p:cNvSpPr>
          <p:nvPr/>
        </p:nvSpPr>
        <p:spPr>
          <a:xfrm>
            <a:off x="539750" y="715963"/>
            <a:ext cx="8147050" cy="600551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just">
              <a:buNone/>
              <a:defRPr/>
            </a:pPr>
            <a:r>
              <a:rPr lang="ja-JP" altLang="en-US" sz="2000" b="1" dirty="0" smtClean="0">
                <a:latin typeface="+mj-ea"/>
                <a:ea typeface="+mj-ea"/>
              </a:rPr>
              <a:t>　</a:t>
            </a:r>
            <a:endParaRPr lang="en-US" altLang="ja-JP" sz="2000" b="1" dirty="0" smtClean="0">
              <a:latin typeface="+mj-ea"/>
              <a:ea typeface="+mj-ea"/>
            </a:endParaRPr>
          </a:p>
          <a:p>
            <a:pPr marL="0" indent="0" algn="just">
              <a:buNone/>
              <a:defRPr/>
            </a:pPr>
            <a:r>
              <a:rPr lang="ja-JP" altLang="en-US" sz="2000" b="1" dirty="0" smtClean="0">
                <a:latin typeface="+mj-ea"/>
                <a:ea typeface="+mj-ea"/>
              </a:rPr>
              <a:t>　年齢階層別の人口</a:t>
            </a:r>
            <a:endParaRPr lang="en-US" altLang="ja-JP" sz="2000" b="1" dirty="0" smtClean="0">
              <a:latin typeface="+mj-ea"/>
              <a:ea typeface="+mj-ea"/>
            </a:endParaRPr>
          </a:p>
          <a:p>
            <a:pPr marL="0" indent="0" algn="just">
              <a:buNone/>
              <a:defRPr/>
            </a:pPr>
            <a:r>
              <a:rPr lang="ja-JP" altLang="en-US" sz="2000" b="1" dirty="0" smtClean="0">
                <a:latin typeface="+mj-ea"/>
                <a:ea typeface="+mj-ea"/>
              </a:rPr>
              <a:t>構成をみると、三田市</a:t>
            </a:r>
            <a:endParaRPr lang="en-US" altLang="ja-JP" sz="2000" b="1" dirty="0" smtClean="0">
              <a:latin typeface="+mj-ea"/>
              <a:ea typeface="+mj-ea"/>
            </a:endParaRPr>
          </a:p>
          <a:p>
            <a:pPr marL="0" indent="0" algn="just">
              <a:buNone/>
              <a:defRPr/>
            </a:pPr>
            <a:r>
              <a:rPr lang="ja-JP" altLang="en-US" sz="2000" b="1" dirty="0" smtClean="0">
                <a:latin typeface="+mj-ea"/>
                <a:ea typeface="+mj-ea"/>
              </a:rPr>
              <a:t>では</a:t>
            </a:r>
            <a:r>
              <a:rPr lang="en-US" altLang="ja-JP" sz="2000" b="1" dirty="0" smtClean="0">
                <a:latin typeface="+mj-ea"/>
                <a:ea typeface="+mj-ea"/>
              </a:rPr>
              <a:t>40</a:t>
            </a:r>
            <a:r>
              <a:rPr lang="ja-JP" altLang="en-US" sz="2000" b="1" dirty="0" smtClean="0">
                <a:latin typeface="+mj-ea"/>
                <a:ea typeface="+mj-ea"/>
              </a:rPr>
              <a:t>歳から</a:t>
            </a:r>
            <a:r>
              <a:rPr lang="en-US" altLang="ja-JP" sz="2000" b="1" dirty="0" smtClean="0">
                <a:latin typeface="+mj-ea"/>
                <a:ea typeface="+mj-ea"/>
              </a:rPr>
              <a:t>60</a:t>
            </a:r>
            <a:r>
              <a:rPr lang="ja-JP" altLang="en-US" sz="2000" b="1" dirty="0" smtClean="0">
                <a:latin typeface="+mj-ea"/>
                <a:ea typeface="+mj-ea"/>
              </a:rPr>
              <a:t>歳代</a:t>
            </a:r>
            <a:endParaRPr lang="en-US" altLang="ja-JP" sz="2000" b="1" dirty="0" smtClean="0">
              <a:latin typeface="+mj-ea"/>
              <a:ea typeface="+mj-ea"/>
            </a:endParaRPr>
          </a:p>
          <a:p>
            <a:pPr marL="0" indent="0" algn="just">
              <a:buNone/>
              <a:defRPr/>
            </a:pPr>
            <a:r>
              <a:rPr lang="ja-JP" altLang="en-US" sz="2000" b="1" dirty="0" smtClean="0">
                <a:latin typeface="+mj-ea"/>
                <a:ea typeface="+mj-ea"/>
              </a:rPr>
              <a:t>に厚みがあることが</a:t>
            </a:r>
            <a:endParaRPr lang="en-US" altLang="ja-JP" sz="2000" b="1" dirty="0" smtClean="0">
              <a:latin typeface="+mj-ea"/>
              <a:ea typeface="+mj-ea"/>
            </a:endParaRPr>
          </a:p>
          <a:p>
            <a:pPr marL="0" indent="0" algn="just">
              <a:buNone/>
              <a:defRPr/>
            </a:pPr>
            <a:r>
              <a:rPr lang="ja-JP" altLang="en-US" sz="2000" b="1" dirty="0" smtClean="0">
                <a:latin typeface="+mj-ea"/>
                <a:ea typeface="+mj-ea"/>
              </a:rPr>
              <a:t>特徴となっています。</a:t>
            </a:r>
            <a:endParaRPr lang="en-US" altLang="ja-JP" sz="2000" b="1" dirty="0" smtClean="0">
              <a:latin typeface="+mj-ea"/>
              <a:ea typeface="+mj-ea"/>
            </a:endParaRPr>
          </a:p>
          <a:p>
            <a:pPr marL="0" indent="0" algn="just">
              <a:buNone/>
              <a:defRPr/>
            </a:pPr>
            <a:r>
              <a:rPr lang="ja-JP" altLang="en-US" sz="2000" b="1" dirty="0" smtClean="0">
                <a:latin typeface="+mj-ea"/>
                <a:ea typeface="+mj-ea"/>
              </a:rPr>
              <a:t>これは、おもにニュー</a:t>
            </a:r>
            <a:endParaRPr lang="en-US" altLang="ja-JP" sz="2000" b="1" dirty="0" smtClean="0">
              <a:latin typeface="+mj-ea"/>
              <a:ea typeface="+mj-ea"/>
            </a:endParaRPr>
          </a:p>
          <a:p>
            <a:pPr marL="0" indent="0" algn="just">
              <a:buNone/>
              <a:defRPr/>
            </a:pPr>
            <a:r>
              <a:rPr lang="ja-JP" altLang="en-US" sz="2000" b="1" dirty="0" smtClean="0">
                <a:latin typeface="+mj-ea"/>
                <a:ea typeface="+mj-ea"/>
              </a:rPr>
              <a:t>タウン住民の人口構</a:t>
            </a:r>
            <a:endParaRPr lang="en-US" altLang="ja-JP" sz="2000" b="1" dirty="0" smtClean="0">
              <a:latin typeface="+mj-ea"/>
              <a:ea typeface="+mj-ea"/>
            </a:endParaRPr>
          </a:p>
          <a:p>
            <a:pPr marL="0" indent="0" algn="just">
              <a:buNone/>
              <a:defRPr/>
            </a:pPr>
            <a:r>
              <a:rPr lang="ja-JP" altLang="en-US" sz="2000" b="1" dirty="0" smtClean="0">
                <a:latin typeface="+mj-ea"/>
                <a:ea typeface="+mj-ea"/>
              </a:rPr>
              <a:t>成によるものですが、</a:t>
            </a:r>
            <a:endParaRPr lang="en-US" altLang="ja-JP" sz="2000" b="1" dirty="0" smtClean="0">
              <a:latin typeface="+mj-ea"/>
              <a:ea typeface="+mj-ea"/>
            </a:endParaRPr>
          </a:p>
          <a:p>
            <a:pPr marL="0" indent="0" algn="just">
              <a:buNone/>
              <a:defRPr/>
            </a:pPr>
            <a:r>
              <a:rPr lang="ja-JP" altLang="en-US" sz="2000" b="1" dirty="0" smtClean="0">
                <a:latin typeface="+mj-ea"/>
                <a:ea typeface="+mj-ea"/>
              </a:rPr>
              <a:t>今後急速に高齢化が</a:t>
            </a:r>
            <a:endParaRPr lang="en-US" altLang="ja-JP" sz="2000" b="1" dirty="0" smtClean="0">
              <a:latin typeface="+mj-ea"/>
              <a:ea typeface="+mj-ea"/>
            </a:endParaRPr>
          </a:p>
          <a:p>
            <a:pPr marL="0" indent="0" algn="just">
              <a:buNone/>
              <a:defRPr/>
            </a:pPr>
            <a:r>
              <a:rPr lang="ja-JP" altLang="en-US" sz="2000" b="1" dirty="0" smtClean="0">
                <a:latin typeface="+mj-ea"/>
                <a:ea typeface="+mj-ea"/>
              </a:rPr>
              <a:t>進行することを示して</a:t>
            </a:r>
            <a:endParaRPr lang="en-US" altLang="ja-JP" sz="2000" b="1" dirty="0" smtClean="0">
              <a:latin typeface="+mj-ea"/>
              <a:ea typeface="+mj-ea"/>
            </a:endParaRPr>
          </a:p>
          <a:p>
            <a:pPr marL="0" indent="0" algn="just">
              <a:buNone/>
              <a:defRPr/>
            </a:pPr>
            <a:r>
              <a:rPr lang="ja-JP" altLang="en-US" sz="2000" b="1" dirty="0" smtClean="0">
                <a:latin typeface="+mj-ea"/>
                <a:ea typeface="+mj-ea"/>
              </a:rPr>
              <a:t>います。</a:t>
            </a:r>
            <a:endParaRPr lang="en-US" altLang="ja-JP" sz="2000" b="1" dirty="0" smtClean="0">
              <a:latin typeface="+mj-ea"/>
              <a:ea typeface="+mj-ea"/>
            </a:endParaRPr>
          </a:p>
          <a:p>
            <a:pPr marL="0" indent="0" algn="just">
              <a:buNone/>
              <a:defRPr/>
            </a:pPr>
            <a:r>
              <a:rPr lang="ja-JP" altLang="en-US" sz="2000" b="1" dirty="0" smtClean="0">
                <a:latin typeface="+mj-ea"/>
                <a:ea typeface="+mj-ea"/>
              </a:rPr>
              <a:t>　また、本市でも明らかに</a:t>
            </a:r>
            <a:endParaRPr lang="en-US" altLang="ja-JP" sz="2000" b="1" dirty="0" smtClean="0">
              <a:latin typeface="+mj-ea"/>
              <a:ea typeface="+mj-ea"/>
            </a:endParaRPr>
          </a:p>
          <a:p>
            <a:pPr marL="0" indent="0" algn="just">
              <a:buNone/>
              <a:defRPr/>
            </a:pPr>
            <a:r>
              <a:rPr lang="ja-JP" altLang="en-US" sz="2000" b="1" dirty="0" smtClean="0">
                <a:latin typeface="+mj-ea"/>
                <a:ea typeface="+mj-ea"/>
              </a:rPr>
              <a:t>子ども世代が減少しており、</a:t>
            </a:r>
            <a:endParaRPr lang="en-US" altLang="ja-JP" sz="2000" b="1" dirty="0" smtClean="0">
              <a:latin typeface="+mj-ea"/>
              <a:ea typeface="+mj-ea"/>
            </a:endParaRPr>
          </a:p>
          <a:p>
            <a:pPr marL="0" indent="0" algn="just">
              <a:buNone/>
              <a:defRPr/>
            </a:pPr>
            <a:r>
              <a:rPr lang="ja-JP" altLang="en-US" sz="2000" b="1" dirty="0" smtClean="0">
                <a:latin typeface="+mj-ea"/>
                <a:ea typeface="+mj-ea"/>
              </a:rPr>
              <a:t>少子化が進んでいます。</a:t>
            </a:r>
            <a:endParaRPr lang="ja-JP" altLang="en-US" sz="2400" b="1" dirty="0">
              <a:latin typeface="+mj-ea"/>
              <a:ea typeface="+mj-ea"/>
            </a:endParaRPr>
          </a:p>
        </p:txBody>
      </p:sp>
      <p:pic>
        <p:nvPicPr>
          <p:cNvPr id="5" name="図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113" y="1052513"/>
            <a:ext cx="59055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467" y="4183062"/>
            <a:ext cx="4242791" cy="234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49"/>
          <p:cNvSpPr txBox="1"/>
          <p:nvPr/>
        </p:nvSpPr>
        <p:spPr>
          <a:xfrm>
            <a:off x="4197349" y="741279"/>
            <a:ext cx="3629025" cy="379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0" tIns="0" rIns="0" bIns="0"/>
          <a:lstStyle>
            <a:lvl1pPr marL="269875">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125000"/>
              </a:lnSpc>
              <a:defRPr/>
            </a:pPr>
            <a:r>
              <a:rPr lang="ja-JP" altLang="en-US" sz="1600" b="1" dirty="0" smtClean="0">
                <a:solidFill>
                  <a:srgbClr val="000000"/>
                </a:solidFill>
                <a:latin typeface="ＭＳ Ｐゴシック" panose="020B0600070205080204" pitchFamily="50" charset="-128"/>
                <a:cs typeface="Times New Roman" panose="02020603050405020304" pitchFamily="18" charset="0"/>
              </a:rPr>
              <a:t>人口ピラミッド</a:t>
            </a:r>
          </a:p>
        </p:txBody>
      </p:sp>
      <p:sp>
        <p:nvSpPr>
          <p:cNvPr id="8" name="テキスト ボックス 25"/>
          <p:cNvSpPr txBox="1"/>
          <p:nvPr/>
        </p:nvSpPr>
        <p:spPr>
          <a:xfrm>
            <a:off x="3708400" y="998538"/>
            <a:ext cx="4824413" cy="384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0" tIns="0" rIns="0" bIns="0"/>
          <a:lstStyle>
            <a:lvl1pPr marL="269875" indent="674688">
              <a:tabLst>
                <a:tab pos="2346325" algn="l"/>
              </a:tabLst>
              <a:defRPr kumimoji="1">
                <a:solidFill>
                  <a:schemeClr val="tx1"/>
                </a:solidFill>
                <a:latin typeface="Arial" panose="020B0604020202020204" pitchFamily="34" charset="0"/>
                <a:ea typeface="ＭＳ Ｐゴシック" panose="020B0600070205080204" pitchFamily="50" charset="-128"/>
              </a:defRPr>
            </a:lvl1pPr>
            <a:lvl2pPr marL="742950" indent="-285750">
              <a:tabLst>
                <a:tab pos="2346325" algn="l"/>
              </a:tabLst>
              <a:defRPr kumimoji="1">
                <a:solidFill>
                  <a:schemeClr val="tx1"/>
                </a:solidFill>
                <a:latin typeface="Arial" panose="020B0604020202020204" pitchFamily="34" charset="0"/>
                <a:ea typeface="ＭＳ Ｐゴシック" panose="020B0600070205080204" pitchFamily="50" charset="-128"/>
              </a:defRPr>
            </a:lvl2pPr>
            <a:lvl3pPr marL="1143000" indent="-228600">
              <a:tabLst>
                <a:tab pos="2346325"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tabLst>
                <a:tab pos="2346325" algn="l"/>
              </a:tabLst>
              <a:defRPr kumimoji="1">
                <a:solidFill>
                  <a:schemeClr val="tx1"/>
                </a:solidFill>
                <a:latin typeface="Arial" panose="020B0604020202020204" pitchFamily="34" charset="0"/>
                <a:ea typeface="ＭＳ Ｐゴシック" panose="020B0600070205080204" pitchFamily="50" charset="-128"/>
              </a:defRPr>
            </a:lvl4pPr>
            <a:lvl5pPr marL="2057400" indent="-228600">
              <a:tabLst>
                <a:tab pos="2346325" algn="l"/>
              </a:tabLst>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2346325" algn="l"/>
              </a:tabLs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2346325" algn="l"/>
              </a:tabLs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2346325" algn="l"/>
              </a:tabLs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2346325" algn="l"/>
              </a:tabLst>
              <a:defRPr kumimoji="1">
                <a:solidFill>
                  <a:schemeClr val="tx1"/>
                </a:solidFill>
                <a:latin typeface="Arial" panose="020B0604020202020204" pitchFamily="34" charset="0"/>
                <a:ea typeface="ＭＳ Ｐゴシック" panose="020B0600070205080204" pitchFamily="50" charset="-128"/>
              </a:defRPr>
            </a:lvl9pPr>
          </a:lstStyle>
          <a:p>
            <a:pPr>
              <a:lnSpc>
                <a:spcPct val="125000"/>
              </a:lnSpc>
              <a:defRPr/>
            </a:pPr>
            <a:r>
              <a:rPr lang="ja-JP" altLang="en-US" sz="1400" b="1" dirty="0" smtClean="0">
                <a:solidFill>
                  <a:srgbClr val="000000"/>
                </a:solidFill>
                <a:latin typeface="ＭＳ Ｐゴシック" panose="020B0600070205080204" pitchFamily="50" charset="-128"/>
                <a:cs typeface="Times New Roman" panose="02020603050405020304" pitchFamily="18" charset="0"/>
              </a:rPr>
              <a:t>三田市　　　　　　　　</a:t>
            </a:r>
            <a:r>
              <a:rPr lang="en-US" altLang="ja-JP" sz="1400" b="1" dirty="0" smtClean="0">
                <a:solidFill>
                  <a:srgbClr val="000000"/>
                </a:solidFill>
                <a:latin typeface="Calibri" panose="020F0502020204030204" pitchFamily="34" charset="0"/>
                <a:cs typeface="Times New Roman" panose="02020603050405020304" pitchFamily="18" charset="0"/>
              </a:rPr>
              <a:t>	</a:t>
            </a:r>
            <a:r>
              <a:rPr lang="ja-JP" altLang="en-US" sz="1400" b="1" dirty="0" smtClean="0">
                <a:solidFill>
                  <a:srgbClr val="000000"/>
                </a:solidFill>
                <a:latin typeface="ＭＳ Ｐゴシック" panose="020B0600070205080204" pitchFamily="50" charset="-128"/>
                <a:cs typeface="Times New Roman" panose="02020603050405020304" pitchFamily="18" charset="0"/>
              </a:rPr>
              <a:t>　　　　　　　全国　</a:t>
            </a:r>
          </a:p>
        </p:txBody>
      </p:sp>
      <p:sp>
        <p:nvSpPr>
          <p:cNvPr id="9" name="テキスト ボックス 27"/>
          <p:cNvSpPr txBox="1"/>
          <p:nvPr/>
        </p:nvSpPr>
        <p:spPr>
          <a:xfrm>
            <a:off x="4284663" y="4129088"/>
            <a:ext cx="3629025" cy="339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0" tIns="0" rIns="0" bIns="0"/>
          <a:lstStyle>
            <a:lvl1pPr marL="269875">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125000"/>
              </a:lnSpc>
              <a:defRPr/>
            </a:pPr>
            <a:r>
              <a:rPr lang="ja-JP" altLang="en-US" sz="1400" b="1" dirty="0" smtClean="0">
                <a:solidFill>
                  <a:srgbClr val="000000"/>
                </a:solidFill>
                <a:latin typeface="ＭＳ Ｐゴシック" panose="020B0600070205080204" pitchFamily="50" charset="-128"/>
                <a:cs typeface="Times New Roman" panose="02020603050405020304" pitchFamily="18" charset="0"/>
              </a:rPr>
              <a:t>年少人口及び老年人口比率の推移</a:t>
            </a:r>
          </a:p>
        </p:txBody>
      </p:sp>
      <p:sp>
        <p:nvSpPr>
          <p:cNvPr id="11" name="スライド番号プレースホルダー 10"/>
          <p:cNvSpPr>
            <a:spLocks noGrp="1"/>
          </p:cNvSpPr>
          <p:nvPr>
            <p:ph type="sldNum" sz="quarter" idx="12"/>
          </p:nvPr>
        </p:nvSpPr>
        <p:spPr/>
        <p:txBody>
          <a:bodyPr/>
          <a:lstStyle/>
          <a:p>
            <a:fld id="{3E1C55A9-CDC0-4A7E-9D49-E83D683917F8}" type="slidenum">
              <a:rPr lang="en-US" altLang="ja-JP" smtClean="0"/>
              <a:pPr/>
              <a:t>6</a:t>
            </a:fld>
            <a:endParaRPr lang="en-US" altLang="ja-JP"/>
          </a:p>
        </p:txBody>
      </p:sp>
    </p:spTree>
    <p:extLst>
      <p:ext uri="{BB962C8B-B14F-4D97-AF65-F5344CB8AC3E}">
        <p14:creationId xmlns:p14="http://schemas.microsoft.com/office/powerpoint/2010/main" val="964528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nvPr>
        </p:nvGraphicFramePr>
        <p:xfrm>
          <a:off x="827584" y="620688"/>
          <a:ext cx="7547518"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nvPr>
        </p:nvGraphicFramePr>
        <p:xfrm>
          <a:off x="755576" y="3720741"/>
          <a:ext cx="8280920" cy="2732595"/>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2549115" y="3452602"/>
            <a:ext cx="4104456" cy="369332"/>
          </a:xfrm>
          <a:prstGeom prst="rect">
            <a:avLst/>
          </a:prstGeom>
          <a:noFill/>
        </p:spPr>
        <p:txBody>
          <a:bodyPr wrap="square" rtlCol="0">
            <a:spAutoFit/>
          </a:bodyPr>
          <a:lstStyle/>
          <a:p>
            <a:r>
              <a:rPr kumimoji="1" lang="ja-JP" altLang="en-US" sz="1800" b="1" dirty="0" smtClean="0">
                <a:latin typeface="+mn-ea"/>
                <a:ea typeface="+mn-ea"/>
              </a:rPr>
              <a:t>兵庫県及び阪神間の高齢化率比較</a:t>
            </a:r>
            <a:endParaRPr kumimoji="1" lang="ja-JP" altLang="en-US" sz="1800" b="1" dirty="0">
              <a:latin typeface="+mn-ea"/>
              <a:ea typeface="+mn-ea"/>
            </a:endParaRPr>
          </a:p>
        </p:txBody>
      </p:sp>
      <p:sp>
        <p:nvSpPr>
          <p:cNvPr id="4" name="スライド番号プレースホルダー 3"/>
          <p:cNvSpPr>
            <a:spLocks noGrp="1"/>
          </p:cNvSpPr>
          <p:nvPr>
            <p:ph type="sldNum" sz="quarter" idx="12"/>
          </p:nvPr>
        </p:nvSpPr>
        <p:spPr/>
        <p:txBody>
          <a:bodyPr/>
          <a:lstStyle/>
          <a:p>
            <a:fld id="{5A4691F2-B6D4-44DD-AACA-A27C3473771C}" type="slidenum">
              <a:rPr lang="en-US" altLang="ja-JP" smtClean="0"/>
              <a:pPr/>
              <a:t>7</a:t>
            </a:fld>
            <a:endParaRPr lang="en-US" altLang="ja-JP"/>
          </a:p>
        </p:txBody>
      </p:sp>
    </p:spTree>
    <p:extLst>
      <p:ext uri="{BB962C8B-B14F-4D97-AF65-F5344CB8AC3E}">
        <p14:creationId xmlns:p14="http://schemas.microsoft.com/office/powerpoint/2010/main" val="372487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1143000"/>
          </a:xfrm>
        </p:spPr>
        <p:txBody>
          <a:bodyPr/>
          <a:lstStyle/>
          <a:p>
            <a:r>
              <a:rPr kumimoji="1" lang="ja-JP" altLang="en-US" dirty="0" smtClean="0"/>
              <a:t>国民健康保険とは</a:t>
            </a:r>
            <a:endParaRPr kumimoji="1" lang="ja-JP" altLang="en-US" dirty="0"/>
          </a:p>
        </p:txBody>
      </p:sp>
      <p:sp>
        <p:nvSpPr>
          <p:cNvPr id="3" name="テキスト ボックス 2"/>
          <p:cNvSpPr txBox="1"/>
          <p:nvPr/>
        </p:nvSpPr>
        <p:spPr>
          <a:xfrm>
            <a:off x="863588" y="2132856"/>
            <a:ext cx="7416824" cy="3539430"/>
          </a:xfrm>
          <a:prstGeom prst="rect">
            <a:avLst/>
          </a:prstGeom>
          <a:noFill/>
        </p:spPr>
        <p:txBody>
          <a:bodyPr wrap="square" rtlCol="0">
            <a:spAutoFit/>
          </a:bodyPr>
          <a:lstStyle/>
          <a:p>
            <a:r>
              <a:rPr kumimoji="1" lang="ja-JP" altLang="en-US" sz="2800" dirty="0" smtClean="0">
                <a:latin typeface="+mj-ea"/>
                <a:ea typeface="+mj-ea"/>
              </a:rPr>
              <a:t>現在の日本の医療保険制度は、すべての国民が何らかの公的医療保険に加入しなければならないという「国民皆保険」を実現しています。</a:t>
            </a:r>
            <a:endParaRPr kumimoji="1" lang="en-US" altLang="ja-JP" sz="2800" dirty="0" smtClean="0">
              <a:latin typeface="+mj-ea"/>
              <a:ea typeface="+mj-ea"/>
            </a:endParaRPr>
          </a:p>
          <a:p>
            <a:endParaRPr lang="en-US" altLang="ja-JP" sz="2800" dirty="0">
              <a:latin typeface="+mj-ea"/>
              <a:ea typeface="+mj-ea"/>
            </a:endParaRPr>
          </a:p>
          <a:p>
            <a:r>
              <a:rPr kumimoji="1" lang="ja-JP" altLang="en-US" sz="2800" dirty="0" smtClean="0">
                <a:latin typeface="+mj-ea"/>
                <a:ea typeface="+mj-ea"/>
              </a:rPr>
              <a:t>国民健康保険は、加入者が保険料を出し合うことで、安心して十分な医療が受けられるように支えあう、助け合いの制度です。</a:t>
            </a:r>
            <a:endParaRPr kumimoji="1" lang="en-US" altLang="ja-JP" sz="2800" dirty="0" smtClean="0">
              <a:latin typeface="+mj-ea"/>
              <a:ea typeface="+mj-ea"/>
            </a:endParaRPr>
          </a:p>
          <a:p>
            <a:endParaRPr lang="en-US" altLang="ja-JP" sz="2800" dirty="0">
              <a:latin typeface="+mj-ea"/>
              <a:ea typeface="+mj-ea"/>
            </a:endParaRPr>
          </a:p>
        </p:txBody>
      </p:sp>
      <p:pic>
        <p:nvPicPr>
          <p:cNvPr id="4"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2759"/>
            <a:ext cx="1000125" cy="1400175"/>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fld id="{5A4691F2-B6D4-44DD-AACA-A27C3473771C}" type="slidenum">
              <a:rPr lang="en-US" altLang="ja-JP" smtClean="0"/>
              <a:pPr/>
              <a:t>8</a:t>
            </a:fld>
            <a:endParaRPr lang="en-US" altLang="ja-JP"/>
          </a:p>
        </p:txBody>
      </p:sp>
    </p:spTree>
    <p:extLst>
      <p:ext uri="{BB962C8B-B14F-4D97-AF65-F5344CB8AC3E}">
        <p14:creationId xmlns:p14="http://schemas.microsoft.com/office/powerpoint/2010/main" val="10402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6024" y="404664"/>
            <a:ext cx="7772400" cy="1470025"/>
          </a:xfrm>
        </p:spPr>
        <p:txBody>
          <a:bodyPr/>
          <a:lstStyle/>
          <a:p>
            <a:r>
              <a:rPr kumimoji="1" lang="ja-JP" altLang="en-US" dirty="0" smtClean="0"/>
              <a:t>後期高齢者医療制度とは</a:t>
            </a:r>
            <a:endParaRPr kumimoji="1" lang="ja-JP" altLang="en-US" dirty="0"/>
          </a:p>
        </p:txBody>
      </p:sp>
      <p:sp>
        <p:nvSpPr>
          <p:cNvPr id="4" name="テキスト ボックス 3"/>
          <p:cNvSpPr txBox="1"/>
          <p:nvPr/>
        </p:nvSpPr>
        <p:spPr>
          <a:xfrm>
            <a:off x="865820" y="1772816"/>
            <a:ext cx="7272808" cy="4401205"/>
          </a:xfrm>
          <a:prstGeom prst="rect">
            <a:avLst/>
          </a:prstGeom>
          <a:noFill/>
        </p:spPr>
        <p:txBody>
          <a:bodyPr wrap="square" rtlCol="0">
            <a:spAutoFit/>
          </a:bodyPr>
          <a:lstStyle/>
          <a:p>
            <a:r>
              <a:rPr kumimoji="1" lang="ja-JP" altLang="en-US" sz="2800" dirty="0" smtClean="0">
                <a:latin typeface="+mj-ea"/>
                <a:ea typeface="+mj-ea"/>
              </a:rPr>
              <a:t>後期高齢者医療制度は、７５歳以上の方と一定の障害があると認定された６５歳以上の方を対象とする医療保険制度です。</a:t>
            </a:r>
            <a:endParaRPr kumimoji="1" lang="en-US" altLang="ja-JP" sz="2800" dirty="0" smtClean="0">
              <a:latin typeface="+mj-ea"/>
              <a:ea typeface="+mj-ea"/>
            </a:endParaRPr>
          </a:p>
          <a:p>
            <a:endParaRPr lang="en-US" altLang="ja-JP" sz="2800" dirty="0">
              <a:latin typeface="+mj-ea"/>
              <a:ea typeface="+mj-ea"/>
            </a:endParaRPr>
          </a:p>
          <a:p>
            <a:r>
              <a:rPr kumimoji="1" lang="ja-JP" altLang="en-US" sz="2800" dirty="0" smtClean="0">
                <a:latin typeface="+mj-ea"/>
                <a:ea typeface="+mj-ea"/>
              </a:rPr>
              <a:t>若い世代と高齢者の負担を明確にして、公平で分かりやすい制度とするために平成２０年４月から始まりました。若い世代が高齢者を支えるとともに、高齢者も保険料と医療費の一部を負担することで国民皆保険を引き継いでいく支え合いのしくみです。</a:t>
            </a:r>
            <a:endParaRPr kumimoji="1" lang="ja-JP" altLang="en-US" sz="2800" dirty="0">
              <a:latin typeface="+mj-ea"/>
              <a:ea typeface="+mj-ea"/>
            </a:endParaRPr>
          </a:p>
        </p:txBody>
      </p:sp>
      <p:pic>
        <p:nvPicPr>
          <p:cNvPr id="5"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2759"/>
            <a:ext cx="1000125" cy="140017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4378017F-6F74-4BD7-95B2-7CE2CCEB6BDD}" type="slidenum">
              <a:rPr lang="en-US" altLang="ja-JP" smtClean="0"/>
              <a:pPr/>
              <a:t>9</a:t>
            </a:fld>
            <a:endParaRPr lang="en-US" altLang="ja-JP"/>
          </a:p>
        </p:txBody>
      </p:sp>
    </p:spTree>
    <p:extLst>
      <p:ext uri="{BB962C8B-B14F-4D97-AF65-F5344CB8AC3E}">
        <p14:creationId xmlns:p14="http://schemas.microsoft.com/office/powerpoint/2010/main" val="195810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3547</Words>
  <Application>Microsoft Office PowerPoint</Application>
  <PresentationFormat>画面に合わせる (4:3)</PresentationFormat>
  <Paragraphs>460</Paragraphs>
  <Slides>35</Slides>
  <Notes>35</Notes>
  <HiddenSlides>0</HiddenSlides>
  <MMClips>0</MMClips>
  <ScaleCrop>false</ScaleCrop>
  <HeadingPairs>
    <vt:vector size="6" baseType="variant">
      <vt:variant>
        <vt:lpstr>使用されているフォント</vt:lpstr>
      </vt:variant>
      <vt:variant>
        <vt:i4>21</vt:i4>
      </vt:variant>
      <vt:variant>
        <vt:lpstr>テーマ</vt:lpstr>
      </vt:variant>
      <vt:variant>
        <vt:i4>2</vt:i4>
      </vt:variant>
      <vt:variant>
        <vt:lpstr>スライド タイトル</vt:lpstr>
      </vt:variant>
      <vt:variant>
        <vt:i4>35</vt:i4>
      </vt:variant>
    </vt:vector>
  </HeadingPairs>
  <TitlesOfParts>
    <vt:vector size="58" baseType="lpstr">
      <vt:lpstr>Gill Sans MT</vt:lpstr>
      <vt:lpstr>HGP創英角ｺﾞｼｯｸUB</vt:lpstr>
      <vt:lpstr>HGS創英角ｺﾞｼｯｸUB</vt:lpstr>
      <vt:lpstr>HGS創英角ﾎﾟｯﾌﾟ体</vt:lpstr>
      <vt:lpstr>HG丸ｺﾞｼｯｸM-PRO</vt:lpstr>
      <vt:lpstr>ＭＳ Ｐゴシック</vt:lpstr>
      <vt:lpstr>ＭＳ Ｐ明朝</vt:lpstr>
      <vt:lpstr>ＭＳ ゴシック</vt:lpstr>
      <vt:lpstr>ＭＳ 明朝</vt:lpstr>
      <vt:lpstr>PMingLiU</vt:lpstr>
      <vt:lpstr>PMingLiU</vt:lpstr>
      <vt:lpstr>メイリオ</vt:lpstr>
      <vt:lpstr>游ゴシック</vt:lpstr>
      <vt:lpstr>游ゴシック Light</vt:lpstr>
      <vt:lpstr>游明朝</vt:lpstr>
      <vt:lpstr>Arial</vt:lpstr>
      <vt:lpstr>Calibri</vt:lpstr>
      <vt:lpstr>Calibri Light</vt:lpstr>
      <vt:lpstr>Century</vt:lpstr>
      <vt:lpstr>Garamond</vt:lpstr>
      <vt:lpstr>Times New Roman</vt:lpstr>
      <vt:lpstr>Office ​​テーマ</vt:lpstr>
      <vt:lpstr>Office テーマ</vt:lpstr>
      <vt:lpstr>PowerPoint プレゼンテーション</vt:lpstr>
      <vt:lpstr>～三田市の人口変遷～</vt:lpstr>
      <vt:lpstr>PowerPoint プレゼンテーション</vt:lpstr>
      <vt:lpstr>(2)三田市の現状&lt;人口&gt;</vt:lpstr>
      <vt:lpstr>(3)三田市の現状&lt;人口構成、高齢化・少子化&gt;</vt:lpstr>
      <vt:lpstr>PowerPoint プレゼンテーション</vt:lpstr>
      <vt:lpstr>PowerPoint プレゼンテーション</vt:lpstr>
      <vt:lpstr>国民健康保険とは</vt:lpstr>
      <vt:lpstr>後期高齢者医療制度とは</vt:lpstr>
      <vt:lpstr>■運営主体</vt:lpstr>
      <vt:lpstr>PowerPoint プレゼンテーション</vt:lpstr>
      <vt:lpstr>PowerPoint プレゼンテーション</vt:lpstr>
      <vt:lpstr>国民健康保険　被保険者証　　　　</vt:lpstr>
      <vt:lpstr>PowerPoint プレゼンテーション</vt:lpstr>
      <vt:lpstr>■医療費が高額になる場合の手続き</vt:lpstr>
      <vt:lpstr>高額療養費自己負担限度額（月額）</vt:lpstr>
      <vt:lpstr>高額療養費自己負担限度額（月額）</vt:lpstr>
      <vt:lpstr>入院時の食事代（国保・後期共通）</vt:lpstr>
      <vt:lpstr>     </vt:lpstr>
      <vt:lpstr>後期高齢者の医療にかかる費用</vt:lpstr>
      <vt:lpstr>■健康な生活を送るために</vt:lpstr>
      <vt:lpstr>【健康診断のメリット】</vt:lpstr>
      <vt:lpstr>かかりつけ医をもちましょう </vt:lpstr>
      <vt:lpstr> 【かかりつけ医をもつメリット】</vt:lpstr>
      <vt:lpstr>はしご受診はやめましょう</vt:lpstr>
      <vt:lpstr>【はしご受診によるデメリット】</vt:lpstr>
      <vt:lpstr>薬局にはお薬手帳をもっていきましょう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2020-05-13T05:07:39Z</dcterms:modified>
</cp:coreProperties>
</file>