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sldIdLst>
    <p:sldId id="493" r:id="rId2"/>
    <p:sldId id="508" r:id="rId3"/>
    <p:sldId id="509" r:id="rId4"/>
    <p:sldId id="494" r:id="rId5"/>
    <p:sldId id="539" r:id="rId6"/>
    <p:sldId id="495" r:id="rId7"/>
    <p:sldId id="496" r:id="rId8"/>
    <p:sldId id="538" r:id="rId9"/>
    <p:sldId id="498" r:id="rId10"/>
    <p:sldId id="541" r:id="rId11"/>
    <p:sldId id="525" r:id="rId12"/>
    <p:sldId id="527" r:id="rId13"/>
    <p:sldId id="503" r:id="rId14"/>
    <p:sldId id="526" r:id="rId15"/>
    <p:sldId id="506" r:id="rId16"/>
    <p:sldId id="507" r:id="rId17"/>
    <p:sldId id="540" r:id="rId18"/>
    <p:sldId id="542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9966"/>
    <a:srgbClr val="FF99FF"/>
    <a:srgbClr val="99CC00"/>
    <a:srgbClr val="F4C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06" autoAdjust="0"/>
    <p:restoredTop sz="93481" autoAdjust="0"/>
  </p:normalViewPr>
  <p:slideViewPr>
    <p:cSldViewPr snapToGrid="0">
      <p:cViewPr varScale="1">
        <p:scale>
          <a:sx n="75" d="100"/>
          <a:sy n="75" d="100"/>
        </p:scale>
        <p:origin x="126" y="30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08689-D3EB-43A1-B93A-F265DFA95478}" type="datetimeFigureOut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EE532-5449-496B-83B1-B443C0E43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9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E532-5449-496B-83B1-B443C0E43770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4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281651E-B07F-4DCE-8D8D-E50846B9C89A}" type="datetime3">
              <a:rPr lang="ja-JP" altLang="en-US" smtClean="0"/>
              <a:pPr/>
              <a:t>令和3年8月3日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53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A5DA-9CFA-4C25-B4B0-EBEDF36D585F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59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3A84-140A-4B9C-85A0-E1FE3CAA82B8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96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0CEB-940A-46B0-84A9-2C91D28DC5B6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03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718A9-952C-4100-8854-A41829909C8D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36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C77F0-BFBE-4F40-82CB-EC8BCB8195DE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02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6AC07-384F-4F7F-A044-FBEE26556384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39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8B9D3-390B-4103-A824-8B390704C21B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2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B4EE-F4B4-4A65-9FF4-D5843E1C17D5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95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81D8-BCC3-41CE-8891-430CB4722796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89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3B84-51A8-4474-8401-92CDA90D2752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5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0A1A-F71A-46DC-93D0-0B55400F113B}" type="datetime1">
              <a:rPr kumimoji="1" lang="ja-JP" altLang="en-US" smtClean="0"/>
              <a:t>2021/8/3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F23B0-AD86-464B-AFB8-4D0DE56EB0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2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3.png"/><Relationship Id="rId10" Type="http://schemas.openxmlformats.org/officeDocument/2006/relationships/image" Target="NUL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reativecommons.org/licenses/by/4.0/deed.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13573" t="23674" r="14319" b="28541"/>
          <a:stretch/>
        </p:blipFill>
        <p:spPr>
          <a:xfrm>
            <a:off x="40775" y="3378200"/>
            <a:ext cx="6564924" cy="34798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8633012" y="6400800"/>
            <a:ext cx="3558988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20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大分県ＤＸ推進本部会議</a:t>
            </a:r>
            <a:endParaRPr lang="ja-JP" altLang="en-US" sz="20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351054" y="5894146"/>
            <a:ext cx="1672358" cy="573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初号機</a:t>
            </a:r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8060" t="21807" r="8875" b="31455"/>
          <a:stretch/>
        </p:blipFill>
        <p:spPr>
          <a:xfrm>
            <a:off x="40775" y="-1"/>
            <a:ext cx="12151225" cy="3403601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8633012" y="6035460"/>
            <a:ext cx="3558988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令和３年７月</a:t>
            </a:r>
            <a:r>
              <a:rPr lang="en-US" altLang="ja-JP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28</a:t>
            </a:r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  <a:endParaRPr lang="ja-JP" altLang="en-US" sz="1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88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0352" y="1267998"/>
            <a:ext cx="10990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・グループで集まり、アイデアを出し合ったり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、議論・意見交換を通じて、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新た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アイデアの創出を行う会議のことです。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536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参考：アイデアソンとは？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/>
          <p:cNvSpPr/>
          <p:nvPr/>
        </p:nvSpPr>
        <p:spPr>
          <a:xfrm>
            <a:off x="5477435" y="603654"/>
            <a:ext cx="3401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※</a:t>
            </a:r>
            <a:r>
              <a:rPr lang="ja-JP" altLang="en-US" sz="1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「アイデア」＋「マラソン」の造語</a:t>
            </a:r>
            <a:endParaRPr lang="ja-JP" altLang="en-US" sz="1400" kern="0" dirty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008738" y="3831858"/>
            <a:ext cx="58492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・</a:t>
            </a:r>
            <a:r>
              <a:rPr lang="ja-JP" altLang="ja-JP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班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単位など複数人</a:t>
            </a:r>
            <a:r>
              <a:rPr lang="ja-JP" altLang="ja-JP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でアイデアソンを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す</a:t>
            </a:r>
            <a:r>
              <a:rPr lang="ja-JP" altLang="en-US" sz="24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る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ことを</a:t>
            </a:r>
            <a:endParaRPr lang="en-US" altLang="ja-JP" sz="24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  <a:p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　オススメします。</a:t>
            </a:r>
            <a:endParaRPr lang="en-US" altLang="ja-JP" sz="24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  <a:p>
            <a:r>
              <a:rPr lang="ja-JP" altLang="en-US" sz="12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　</a:t>
            </a:r>
            <a:endParaRPr lang="en-US" altLang="ja-JP" sz="12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  <a:p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・様々な経験や</a:t>
            </a:r>
            <a:r>
              <a:rPr lang="ja-JP" altLang="en-US" sz="24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背景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、違う視点をもった人達で</a:t>
            </a:r>
            <a:endParaRPr lang="en-US" altLang="ja-JP" sz="24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  <a:p>
            <a:r>
              <a:rPr lang="ja-JP" altLang="en-US" sz="24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　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議論をする</a:t>
            </a:r>
            <a:r>
              <a:rPr lang="ja-JP" altLang="en-US" sz="24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ことで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、視野を広げたり、</a:t>
            </a:r>
            <a:endParaRPr lang="en-US" altLang="ja-JP" sz="24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  <a:p>
            <a:r>
              <a:rPr lang="ja-JP" altLang="en-US" sz="2400" kern="0" dirty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　</a:t>
            </a:r>
            <a:r>
              <a:rPr lang="ja-JP" altLang="en-US" sz="2400" kern="0" dirty="0" smtClean="0">
                <a:solidFill>
                  <a:srgbClr val="22222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一人では発想できないアイデアが出てきます。</a:t>
            </a:r>
            <a:endParaRPr lang="en-US" altLang="ja-JP" sz="2400" kern="0" dirty="0" smtClean="0">
              <a:solidFill>
                <a:srgbClr val="222222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</p:txBody>
      </p:sp>
      <p:sp>
        <p:nvSpPr>
          <p:cNvPr id="24" name="ホームベース 23"/>
          <p:cNvSpPr/>
          <p:nvPr/>
        </p:nvSpPr>
        <p:spPr>
          <a:xfrm>
            <a:off x="891741" y="3243575"/>
            <a:ext cx="1756355" cy="461665"/>
          </a:xfrm>
          <a:prstGeom prst="homePlate">
            <a:avLst>
              <a:gd name="adj" fmla="val 53883"/>
            </a:avLst>
          </a:prstGeom>
          <a:solidFill>
            <a:srgbClr val="FF660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400" b="1" kern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ゴシック" panose="020B0609070205080204" pitchFamily="49" charset="-128"/>
              </a:rPr>
              <a:t>ポイント</a:t>
            </a:r>
            <a:endParaRPr lang="en-US" altLang="ja-JP" sz="2400" b="1" kern="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306" y="251380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A2F91FF-4005-4E87-B524-9BCD441B09A0}"/>
              </a:ext>
            </a:extLst>
          </p:cNvPr>
          <p:cNvGrpSpPr/>
          <p:nvPr/>
        </p:nvGrpSpPr>
        <p:grpSpPr>
          <a:xfrm>
            <a:off x="1681553" y="1824112"/>
            <a:ext cx="8600964" cy="1191855"/>
            <a:chOff x="747423" y="1793047"/>
            <a:chExt cx="7520007" cy="1144985"/>
          </a:xfrm>
        </p:grpSpPr>
        <p:sp>
          <p:nvSpPr>
            <p:cNvPr id="6" name="四角形: 角を丸くする 13">
              <a:extLst>
                <a:ext uri="{FF2B5EF4-FFF2-40B4-BE49-F238E27FC236}">
                  <a16:creationId xmlns:a16="http://schemas.microsoft.com/office/drawing/2014/main" id="{B38AC79F-E1FA-4CE4-AB04-88204BFA2A21}"/>
                </a:ext>
              </a:extLst>
            </p:cNvPr>
            <p:cNvSpPr/>
            <p:nvPr/>
          </p:nvSpPr>
          <p:spPr>
            <a:xfrm>
              <a:off x="747423" y="1793047"/>
              <a:ext cx="7520007" cy="114498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C6221D4-1739-4ABD-9923-06C6B6A08AF0}"/>
                </a:ext>
              </a:extLst>
            </p:cNvPr>
            <p:cNvSpPr txBox="1"/>
            <p:nvPr/>
          </p:nvSpPr>
          <p:spPr>
            <a:xfrm>
              <a:off x="747423" y="2001994"/>
              <a:ext cx="6088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１．発言することを恐れない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A5D596F-D25D-4162-A69F-F9446A4F5498}"/>
              </a:ext>
            </a:extLst>
          </p:cNvPr>
          <p:cNvGrpSpPr/>
          <p:nvPr/>
        </p:nvGrpSpPr>
        <p:grpSpPr>
          <a:xfrm>
            <a:off x="1681553" y="3430165"/>
            <a:ext cx="8600964" cy="1191855"/>
            <a:chOff x="2335995" y="3096074"/>
            <a:chExt cx="7520007" cy="1144985"/>
          </a:xfrm>
        </p:grpSpPr>
        <p:sp>
          <p:nvSpPr>
            <p:cNvPr id="10" name="四角形: 角を丸くする 12">
              <a:extLst>
                <a:ext uri="{FF2B5EF4-FFF2-40B4-BE49-F238E27FC236}">
                  <a16:creationId xmlns:a16="http://schemas.microsoft.com/office/drawing/2014/main" id="{42F9308F-4C45-434D-BE19-1D2A4ABC761E}"/>
                </a:ext>
              </a:extLst>
            </p:cNvPr>
            <p:cNvSpPr/>
            <p:nvPr/>
          </p:nvSpPr>
          <p:spPr>
            <a:xfrm>
              <a:off x="2335995" y="3096074"/>
              <a:ext cx="7520007" cy="11449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DF7DDA6-0382-4A84-A1A8-9AD4E6FF2949}"/>
                </a:ext>
              </a:extLst>
            </p:cNvPr>
            <p:cNvSpPr txBox="1"/>
            <p:nvPr/>
          </p:nvSpPr>
          <p:spPr>
            <a:xfrm>
              <a:off x="2335995" y="3323451"/>
              <a:ext cx="62840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２</a:t>
              </a:r>
              <a:r>
                <a:rPr kumimoji="1"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．どんな意見もまずは肯定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51255A2-473E-4C34-8DF0-5CDAC26039E4}"/>
              </a:ext>
            </a:extLst>
          </p:cNvPr>
          <p:cNvGrpSpPr/>
          <p:nvPr/>
        </p:nvGrpSpPr>
        <p:grpSpPr>
          <a:xfrm>
            <a:off x="1681553" y="5027968"/>
            <a:ext cx="8600964" cy="1191855"/>
            <a:chOff x="620200" y="4671477"/>
            <a:chExt cx="7520007" cy="1144985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07E7B605-C31B-46E4-8BE4-AA1B7ACA1557}"/>
                </a:ext>
              </a:extLst>
            </p:cNvPr>
            <p:cNvSpPr/>
            <p:nvPr/>
          </p:nvSpPr>
          <p:spPr>
            <a:xfrm>
              <a:off x="620200" y="4671477"/>
              <a:ext cx="7520007" cy="114498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57F0F04-EAC0-4225-9805-78F487890D9D}"/>
                </a:ext>
              </a:extLst>
            </p:cNvPr>
            <p:cNvSpPr txBox="1"/>
            <p:nvPr/>
          </p:nvSpPr>
          <p:spPr>
            <a:xfrm>
              <a:off x="620202" y="4894149"/>
              <a:ext cx="5811064" cy="680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３</a:t>
              </a:r>
              <a:r>
                <a:rPr kumimoji="1" lang="ja-JP" altLang="en-US" sz="4000" b="1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．他者意見の相乗り歓迎！</a:t>
              </a:r>
              <a:endParaRPr kumimoji="1"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536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参考：アイデアソンのルール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7130" y="4483100"/>
            <a:ext cx="303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ペルソナの視点で、課題となっていることを付箋に書き出す。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質より量でどんどん書く。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87551" y="4483100"/>
            <a:ext cx="2927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付箋をホワイトボードに貼る。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アイデアを分類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グループ化してみる。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9300" y="4483099"/>
            <a:ext cx="51379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付箋に書かれた課題に対し、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その課題を引き起こした要因（「なぜ？」）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を書き出す。（矢印で結ぶとわかりやすい。）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書き出された要因に対して、同様に、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「なぜ？」を問いかける。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上記の「なぜ？」を最低でも２回問いかける。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最後に出てくるのが</a:t>
            </a:r>
            <a:r>
              <a:rPr kumimoji="1" lang="ja-JP" altLang="en-US" sz="24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真の課題</a:t>
            </a:r>
            <a:endParaRPr kumimoji="1" lang="en-US" altLang="ja-JP" sz="2400" b="1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7129" y="5406430"/>
            <a:ext cx="3279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ペルソナ視点で考えるコツ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主語をペルソナにする。</a:t>
            </a:r>
            <a:endParaRPr kumimoji="1"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「石川さんは、・・・・・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石川さんだ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ったら、・・・・」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86594"/>
            <a:ext cx="10892307" cy="658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参考：アイデアソンの具体的なやり方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746098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29" y="1307805"/>
            <a:ext cx="11792682" cy="3094912"/>
          </a:xfrm>
          <a:prstGeom prst="rect">
            <a:avLst/>
          </a:prstGeom>
        </p:spPr>
      </p:pic>
      <p:sp>
        <p:nvSpPr>
          <p:cNvPr id="15" name="角丸四角形吹き出し 14"/>
          <p:cNvSpPr/>
          <p:nvPr/>
        </p:nvSpPr>
        <p:spPr>
          <a:xfrm>
            <a:off x="10523499" y="1171790"/>
            <a:ext cx="1142729" cy="428015"/>
          </a:xfrm>
          <a:prstGeom prst="wedgeRoundRectCallout">
            <a:avLst>
              <a:gd name="adj1" fmla="val -10551"/>
              <a:gd name="adj2" fmla="val 11368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真の課題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9954240" y="2701125"/>
            <a:ext cx="947415" cy="332006"/>
          </a:xfrm>
          <a:prstGeom prst="wedgeRoundRectCallout">
            <a:avLst>
              <a:gd name="adj1" fmla="val -24094"/>
              <a:gd name="adj2" fmla="val -2270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なぜ？③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8822882" y="2701125"/>
            <a:ext cx="947415" cy="332006"/>
          </a:xfrm>
          <a:prstGeom prst="wedgeRoundRectCallout">
            <a:avLst>
              <a:gd name="adj1" fmla="val -65727"/>
              <a:gd name="adj2" fmla="val -24172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なぜ？②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7726403" y="2701125"/>
            <a:ext cx="947415" cy="332006"/>
          </a:xfrm>
          <a:prstGeom prst="wedgeRoundRectCallout">
            <a:avLst>
              <a:gd name="adj1" fmla="val -93287"/>
              <a:gd name="adj2" fmla="val -2288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なぜ？①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84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-308049" y="-134013"/>
            <a:ext cx="4705878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施策立案後のＳＴＥＰ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85186" y="30612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県民（ユーザー）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の意見を聴き、改善</a:t>
            </a:r>
            <a:r>
              <a:rPr lang="ja-JP" altLang="en-US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続けていく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85186" y="107557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285186" y="1144663"/>
            <a:ext cx="7054312" cy="46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参考事例：飲食店向けの時短要請協力金申請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（付録</a:t>
            </a:r>
            <a:r>
              <a:rPr lang="en-US" altLang="ja-JP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P16</a:t>
            </a:r>
            <a:r>
              <a:rPr lang="ja-JP" altLang="en-US" sz="10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参照）</a:t>
            </a:r>
            <a:endParaRPr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27129" y="5601667"/>
            <a:ext cx="11736000" cy="10774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施策を届けた後も、県民（ユーザー）の反応を見ながら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改善を続けていく。ここまでが「施策デザイン」です。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下カーブ矢印 6"/>
          <p:cNvSpPr/>
          <p:nvPr/>
        </p:nvSpPr>
        <p:spPr>
          <a:xfrm>
            <a:off x="2061784" y="2435125"/>
            <a:ext cx="2546865" cy="7533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下カーブ矢印 46"/>
          <p:cNvSpPr/>
          <p:nvPr/>
        </p:nvSpPr>
        <p:spPr>
          <a:xfrm rot="10800000">
            <a:off x="2061784" y="4584423"/>
            <a:ext cx="2546865" cy="7533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4155555" y="2545947"/>
            <a:ext cx="1906650" cy="531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（飲食店主）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2664270" y="4665065"/>
            <a:ext cx="1605995" cy="531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使い勝手の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善し悪しを意見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2513943" y="2599089"/>
            <a:ext cx="1906650" cy="531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電子申請フォーム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試しに使って貰う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2127796" y="3386716"/>
            <a:ext cx="2480853" cy="103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県民と共に創る</a:t>
            </a:r>
            <a:endParaRPr lang="en-US" altLang="ja-JP" sz="24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申請様式</a:t>
            </a:r>
            <a:endParaRPr lang="en-US" altLang="ja-JP" sz="24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503781" y="2476360"/>
            <a:ext cx="1906650" cy="531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県庁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グラフィックス 18" descr="リスト (RTL)">
            <a:extLst>
              <a:ext uri="{FF2B5EF4-FFF2-40B4-BE49-F238E27FC236}">
                <a16:creationId xmlns:a16="http://schemas.microsoft.com/office/drawing/2014/main" id="{D0900E20-5271-4920-BBFF-A2DF3E1FB5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756408" y="2219687"/>
            <a:ext cx="536042" cy="524398"/>
          </a:xfrm>
          <a:prstGeom prst="rect">
            <a:avLst/>
          </a:prstGeom>
        </p:spPr>
      </p:pic>
      <p:pic>
        <p:nvPicPr>
          <p:cNvPr id="53" name="グラフィックス 18" descr="リスト (RTL)">
            <a:extLst>
              <a:ext uri="{FF2B5EF4-FFF2-40B4-BE49-F238E27FC236}">
                <a16:creationId xmlns:a16="http://schemas.microsoft.com/office/drawing/2014/main" id="{D0900E20-5271-4920-BBFF-A2DF3E1FB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39498" y="3042909"/>
            <a:ext cx="674640" cy="661413"/>
          </a:xfrm>
          <a:prstGeom prst="rect">
            <a:avLst/>
          </a:prstGeom>
        </p:spPr>
      </p:pic>
      <p:pic>
        <p:nvPicPr>
          <p:cNvPr id="54" name="グラフィックス 18" descr="リスト (RTL)">
            <a:extLst>
              <a:ext uri="{FF2B5EF4-FFF2-40B4-BE49-F238E27FC236}">
                <a16:creationId xmlns:a16="http://schemas.microsoft.com/office/drawing/2014/main" id="{D0900E20-5271-4920-BBFF-A2DF3E1FB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285576" y="2279967"/>
            <a:ext cx="674640" cy="661413"/>
          </a:xfrm>
          <a:prstGeom prst="rect">
            <a:avLst/>
          </a:prstGeom>
        </p:spPr>
      </p:pic>
      <p:pic>
        <p:nvPicPr>
          <p:cNvPr id="55" name="グラフィックス 18" descr="リスト (RTL)">
            <a:extLst>
              <a:ext uri="{FF2B5EF4-FFF2-40B4-BE49-F238E27FC236}">
                <a16:creationId xmlns:a16="http://schemas.microsoft.com/office/drawing/2014/main" id="{D0900E20-5271-4920-BBFF-A2DF3E1FB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74604" y="2712202"/>
            <a:ext cx="674640" cy="661413"/>
          </a:xfrm>
          <a:prstGeom prst="rect">
            <a:avLst/>
          </a:prstGeom>
        </p:spPr>
      </p:pic>
      <p:sp>
        <p:nvSpPr>
          <p:cNvPr id="56" name="図形 55"/>
          <p:cNvSpPr/>
          <p:nvPr/>
        </p:nvSpPr>
        <p:spPr>
          <a:xfrm>
            <a:off x="6520732" y="3246665"/>
            <a:ext cx="879180" cy="94835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図形 57"/>
          <p:cNvSpPr/>
          <p:nvPr/>
        </p:nvSpPr>
        <p:spPr>
          <a:xfrm>
            <a:off x="8009978" y="2813893"/>
            <a:ext cx="879180" cy="94835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図形 58"/>
          <p:cNvSpPr/>
          <p:nvPr/>
        </p:nvSpPr>
        <p:spPr>
          <a:xfrm>
            <a:off x="9504495" y="2421799"/>
            <a:ext cx="879180" cy="94835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テキスト ボックス 12"/>
          <p:cNvSpPr txBox="1"/>
          <p:nvPr/>
        </p:nvSpPr>
        <p:spPr>
          <a:xfrm>
            <a:off x="7381198" y="3591989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Ver.2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915174" y="3263005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Ver.3</a:t>
            </a:r>
            <a:endParaRPr kumimoji="1" lang="ja-JP" altLang="en-US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10323383" y="2829712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Ver.4</a:t>
            </a:r>
            <a:endParaRPr kumimoji="1" lang="ja-JP" altLang="en-US" dirty="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6737681" y="5189440"/>
            <a:ext cx="1906650" cy="339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下カーブ矢印 62"/>
          <p:cNvSpPr/>
          <p:nvPr/>
        </p:nvSpPr>
        <p:spPr>
          <a:xfrm rot="5400000">
            <a:off x="7637899" y="4273381"/>
            <a:ext cx="1031475" cy="3162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下カーブ矢印 63"/>
          <p:cNvSpPr/>
          <p:nvPr/>
        </p:nvSpPr>
        <p:spPr>
          <a:xfrm rot="16200000">
            <a:off x="6707315" y="4219626"/>
            <a:ext cx="1031474" cy="316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下カーブ矢印 64"/>
          <p:cNvSpPr/>
          <p:nvPr/>
        </p:nvSpPr>
        <p:spPr>
          <a:xfrm rot="5400000">
            <a:off x="9136845" y="3853383"/>
            <a:ext cx="1031475" cy="3162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下カーブ矢印 65"/>
          <p:cNvSpPr/>
          <p:nvPr/>
        </p:nvSpPr>
        <p:spPr>
          <a:xfrm rot="16200000">
            <a:off x="8206261" y="3799628"/>
            <a:ext cx="1031474" cy="316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下カーブ矢印 66"/>
          <p:cNvSpPr/>
          <p:nvPr/>
        </p:nvSpPr>
        <p:spPr>
          <a:xfrm rot="5400000">
            <a:off x="10577521" y="3437806"/>
            <a:ext cx="1031475" cy="31629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下カーブ矢印 67"/>
          <p:cNvSpPr/>
          <p:nvPr/>
        </p:nvSpPr>
        <p:spPr>
          <a:xfrm rot="16200000">
            <a:off x="9646937" y="3384051"/>
            <a:ext cx="1031474" cy="31629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6612540" y="4158286"/>
            <a:ext cx="1103873" cy="44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改善意見</a:t>
            </a:r>
            <a:endParaRPr lang="en-US" altLang="ja-JP" sz="1400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7819401" y="4132371"/>
            <a:ext cx="914583" cy="44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アンケート</a:t>
            </a:r>
            <a:endParaRPr lang="en-US" altLang="ja-JP" sz="1400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6720903" y="3383210"/>
            <a:ext cx="781906" cy="445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</a:t>
            </a:r>
            <a:endParaRPr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705269" y="1718075"/>
            <a:ext cx="5214691" cy="399671"/>
          </a:xfrm>
          <a:prstGeom prst="right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申請様式を作るまで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右矢印 48"/>
          <p:cNvSpPr/>
          <p:nvPr/>
        </p:nvSpPr>
        <p:spPr>
          <a:xfrm>
            <a:off x="6254458" y="1716948"/>
            <a:ext cx="5245766" cy="399671"/>
          </a:xfrm>
          <a:prstGeom prst="right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申請受付が始まった後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1CFE6E7-A678-4FE0-8915-95BFD5AC0ED5}"/>
              </a:ext>
            </a:extLst>
          </p:cNvPr>
          <p:cNvSpPr/>
          <p:nvPr/>
        </p:nvSpPr>
        <p:spPr>
          <a:xfrm>
            <a:off x="6246585" y="2185658"/>
            <a:ext cx="3526785" cy="483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県民意見を元に改善</a:t>
            </a:r>
            <a:endParaRPr lang="en-US" altLang="ja-JP" sz="2400" b="1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グラフィックス 18" descr="リスト (RTL)">
            <a:extLst>
              <a:ext uri="{FF2B5EF4-FFF2-40B4-BE49-F238E27FC236}">
                <a16:creationId xmlns:a16="http://schemas.microsoft.com/office/drawing/2014/main" id="{D0900E20-5271-4920-BBFF-A2DF3E1FB5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83492" y="3975097"/>
            <a:ext cx="674640" cy="661413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6025192" y="4524177"/>
            <a:ext cx="65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Ver.1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9" y="3042909"/>
            <a:ext cx="1504636" cy="1736118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70" y="3126635"/>
            <a:ext cx="1000009" cy="1492549"/>
          </a:xfrm>
          <a:prstGeom prst="rect">
            <a:avLst/>
          </a:prstGeom>
        </p:spPr>
      </p:pic>
      <p:sp>
        <p:nvSpPr>
          <p:cNvPr id="44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517611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z="110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09" y="4348680"/>
            <a:ext cx="504951" cy="753657"/>
          </a:xfrm>
          <a:prstGeom prst="rect">
            <a:avLst/>
          </a:prstGeom>
        </p:spPr>
      </p:pic>
      <p:pic>
        <p:nvPicPr>
          <p:cNvPr id="77" name="図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10" y="3979940"/>
            <a:ext cx="504951" cy="753657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66" y="3598979"/>
            <a:ext cx="504951" cy="7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41300" b="1" dirty="0">
              <a:solidFill>
                <a:schemeClr val="bg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400" y="474364"/>
            <a:ext cx="7063197" cy="59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1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楕円 53"/>
          <p:cNvSpPr/>
          <p:nvPr/>
        </p:nvSpPr>
        <p:spPr>
          <a:xfrm>
            <a:off x="4191005" y="2383085"/>
            <a:ext cx="3642942" cy="29538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976" y="0"/>
            <a:ext cx="12008497" cy="39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デザインシンキング前：宿泊事業者向けのデジタル普及啓発施策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吹き出し 43"/>
          <p:cNvSpPr/>
          <p:nvPr/>
        </p:nvSpPr>
        <p:spPr>
          <a:xfrm>
            <a:off x="554396" y="5598511"/>
            <a:ext cx="6024204" cy="1139892"/>
          </a:xfrm>
          <a:prstGeom prst="wedgeRoundRectCallout">
            <a:avLst>
              <a:gd name="adj1" fmla="val 41158"/>
              <a:gd name="adj2" fmla="val -1007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だった</a:t>
            </a:r>
            <a:r>
              <a:rPr kumimoji="1" lang="ja-JP" altLang="en-US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ら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宿泊事業者がデジタル技術を使える</a:t>
            </a:r>
            <a:endParaRPr kumimoji="1"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ように、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セミナーで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紹介したらいいじゃないか！</a:t>
            </a:r>
            <a:endParaRPr kumimoji="1"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下カーブ矢印 46"/>
          <p:cNvSpPr/>
          <p:nvPr/>
        </p:nvSpPr>
        <p:spPr>
          <a:xfrm rot="10335387">
            <a:off x="5811711" y="5084466"/>
            <a:ext cx="4229100" cy="762419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右矢印 47"/>
          <p:cNvSpPr/>
          <p:nvPr/>
        </p:nvSpPr>
        <p:spPr>
          <a:xfrm>
            <a:off x="541352" y="3512799"/>
            <a:ext cx="3845585" cy="84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8220808" y="2583748"/>
            <a:ext cx="2834051" cy="2520001"/>
          </a:xfrm>
          <a:prstGeom prst="roundRect">
            <a:avLst>
              <a:gd name="adj" fmla="val 66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7988790" y="2540861"/>
            <a:ext cx="3332919" cy="2496384"/>
          </a:xfrm>
          <a:prstGeom prst="roundRect">
            <a:avLst>
              <a:gd name="adj" fmla="val 66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（将来構想）</a:t>
            </a:r>
            <a:endParaRPr kumimoji="1"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ありたい姿</a:t>
            </a:r>
            <a:endParaRPr lang="en-US" altLang="ja-JP" sz="2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➣サービスの深化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➣新たな価値の創出</a:t>
            </a:r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2"/>
          <a:srcRect l="11824" t="31876" r="73434" b="11978"/>
          <a:stretch/>
        </p:blipFill>
        <p:spPr>
          <a:xfrm>
            <a:off x="658126" y="5856679"/>
            <a:ext cx="323685" cy="324000"/>
          </a:xfrm>
          <a:prstGeom prst="rect">
            <a:avLst/>
          </a:prstGeom>
        </p:spPr>
      </p:pic>
      <p:sp>
        <p:nvSpPr>
          <p:cNvPr id="55" name="下カーブ矢印 54"/>
          <p:cNvSpPr/>
          <p:nvPr/>
        </p:nvSpPr>
        <p:spPr>
          <a:xfrm>
            <a:off x="2303584" y="1358683"/>
            <a:ext cx="7429501" cy="1222132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349870" y="1125762"/>
            <a:ext cx="5152292" cy="8571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デザインシンキングによりビジョンを策定</a:t>
            </a:r>
            <a:endParaRPr kumimoji="1" lang="en-US" altLang="ja-JP" sz="20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常にユーザー（県民）視点でニーズを深掘り</a:t>
            </a:r>
          </a:p>
        </p:txBody>
      </p:sp>
      <p:sp>
        <p:nvSpPr>
          <p:cNvPr id="57" name="楕円 56"/>
          <p:cNvSpPr/>
          <p:nvPr/>
        </p:nvSpPr>
        <p:spPr>
          <a:xfrm>
            <a:off x="250458" y="3496468"/>
            <a:ext cx="583214" cy="8603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現在</a:t>
            </a:r>
            <a:endParaRPr kumimoji="1" lang="ja-JP" altLang="en-US" sz="2000" b="1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8" name="楕円 57"/>
          <p:cNvSpPr/>
          <p:nvPr/>
        </p:nvSpPr>
        <p:spPr>
          <a:xfrm>
            <a:off x="11553727" y="3496469"/>
            <a:ext cx="635332" cy="8634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未来</a:t>
            </a:r>
          </a:p>
        </p:txBody>
      </p:sp>
      <p:sp>
        <p:nvSpPr>
          <p:cNvPr id="60" name="角丸四角形 59"/>
          <p:cNvSpPr/>
          <p:nvPr/>
        </p:nvSpPr>
        <p:spPr>
          <a:xfrm>
            <a:off x="4667188" y="536538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ＳＴＥＰ②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6477775" y="5120650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ＳＴＥＰ③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6681421" y="5687791"/>
            <a:ext cx="4798374" cy="1091077"/>
          </a:xfrm>
          <a:prstGeom prst="roundRect">
            <a:avLst>
              <a:gd name="adj" fmla="val 83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➣バックキャストによりビジョンを起点に</a:t>
            </a:r>
            <a:endParaRPr kumimoji="1" lang="en-US" altLang="ja-JP" sz="20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解決策を検討（デザインシンキング）し、</a:t>
            </a:r>
            <a:endParaRPr kumimoji="1" lang="en-US" altLang="ja-JP" sz="20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施策を実行</a:t>
            </a:r>
            <a:endParaRPr kumimoji="1" lang="en-US" altLang="ja-JP" sz="2000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386937" y="3117357"/>
            <a:ext cx="3395929" cy="15583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宿泊事</a:t>
            </a:r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業者向け</a:t>
            </a:r>
            <a:endParaRPr lang="en-US" altLang="ja-JP" sz="3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デジタル技術</a:t>
            </a:r>
            <a:endParaRPr lang="en-US" altLang="ja-JP" sz="3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普及啓発</a:t>
            </a:r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セミナー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95887" y="5197175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ＳＴＥＰ②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雲形吹き出し 1"/>
          <p:cNvSpPr/>
          <p:nvPr/>
        </p:nvSpPr>
        <p:spPr>
          <a:xfrm>
            <a:off x="8065964" y="1438275"/>
            <a:ext cx="3646669" cy="1600199"/>
          </a:xfrm>
          <a:prstGeom prst="cloudCallout">
            <a:avLst>
              <a:gd name="adj1" fmla="val -58881"/>
              <a:gd name="adj2" fmla="val 64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県からの一方的なお願いに留まるのでは？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雲形吹き出し 25"/>
          <p:cNvSpPr/>
          <p:nvPr/>
        </p:nvSpPr>
        <p:spPr>
          <a:xfrm>
            <a:off x="8209090" y="3256745"/>
            <a:ext cx="3410587" cy="1600199"/>
          </a:xfrm>
          <a:prstGeom prst="cloudCallout">
            <a:avLst>
              <a:gd name="adj1" fmla="val -61318"/>
              <a:gd name="adj2" fmla="val 20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セミナーって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宿泊事業者の役に立つのかな？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8" y="822142"/>
            <a:ext cx="1647075" cy="1738338"/>
          </a:xfrm>
          <a:prstGeom prst="rect">
            <a:avLst/>
          </a:prstGeom>
        </p:spPr>
      </p:pic>
      <p:sp>
        <p:nvSpPr>
          <p:cNvPr id="53" name="角丸四角形 52"/>
          <p:cNvSpPr/>
          <p:nvPr/>
        </p:nvSpPr>
        <p:spPr>
          <a:xfrm>
            <a:off x="981811" y="2580815"/>
            <a:ext cx="2834051" cy="2520001"/>
          </a:xfrm>
          <a:prstGeom prst="roundRect">
            <a:avLst>
              <a:gd name="adj" fmla="val 66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現状・課題例</a:t>
            </a:r>
            <a:endParaRPr kumimoji="1" lang="en-US" altLang="ja-JP" sz="2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1619730" y="4523938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ＳＴＥＰ①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81811" y="3181305"/>
            <a:ext cx="3209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観光統計、毎年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宿泊事業者から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で送られてくる！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私達は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データで欲しい）</a:t>
            </a:r>
            <a:endParaRPr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517611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z="1100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下カーブ矢印 30"/>
          <p:cNvSpPr/>
          <p:nvPr/>
        </p:nvSpPr>
        <p:spPr>
          <a:xfrm rot="10335387">
            <a:off x="5811711" y="5084466"/>
            <a:ext cx="4229100" cy="762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541352" y="3512799"/>
            <a:ext cx="11087100" cy="84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3976" y="0"/>
            <a:ext cx="12008497" cy="39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デザインシンキング後：宿泊事業者向けデジタル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普及啓発施策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981811" y="2580815"/>
            <a:ext cx="2834051" cy="3985448"/>
          </a:xfrm>
          <a:prstGeom prst="roundRect">
            <a:avLst>
              <a:gd name="adj" fmla="val 66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下カーブ矢印 35"/>
          <p:cNvSpPr/>
          <p:nvPr/>
        </p:nvSpPr>
        <p:spPr>
          <a:xfrm>
            <a:off x="2303584" y="1358683"/>
            <a:ext cx="7429501" cy="1222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349870" y="1125762"/>
            <a:ext cx="5152292" cy="857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ユーザー視点</a:t>
            </a:r>
            <a:r>
              <a:rPr kumimoji="1"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ビジョンを策定</a:t>
            </a:r>
            <a:endParaRPr kumimoji="1" lang="en-US" altLang="ja-JP" sz="2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旅館経営者視点へ立ち返ってみた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楕円 37"/>
          <p:cNvSpPr/>
          <p:nvPr/>
        </p:nvSpPr>
        <p:spPr>
          <a:xfrm>
            <a:off x="250458" y="3496468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現在</a:t>
            </a:r>
            <a:endParaRPr kumimoji="1" lang="ja-JP" altLang="en-US" dirty="0">
              <a:solidFill>
                <a:schemeClr val="tx1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11605845" y="3515903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未来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1083841" y="5963158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ＳＴＥＰ②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667188" y="536538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ＳＴＥＰ③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6276414" y="5093195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ＳＴＥＰ④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054212" y="2549432"/>
            <a:ext cx="2652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中小規模の旅館（家族経営）のおかみさんは、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なぜデジタル導入していないのか？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ja-JP" altLang="en-US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主語をユーザーに転換</a:t>
            </a:r>
            <a:endParaRPr lang="en-US" altLang="ja-JP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原因を深堀りして議論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1124410" y="4312425"/>
            <a:ext cx="2541867" cy="1815897"/>
          </a:xfrm>
          <a:prstGeom prst="roundRect">
            <a:avLst>
              <a:gd name="adj" fmla="val 7555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3978217" y="2199017"/>
            <a:ext cx="4005407" cy="31379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4066562" y="2346250"/>
            <a:ext cx="3866632" cy="2258311"/>
          </a:xfrm>
          <a:prstGeom prst="roundRect">
            <a:avLst>
              <a:gd name="adj" fmla="val 709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32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施策・変革</a:t>
            </a:r>
            <a:endParaRPr lang="en-US" altLang="ja-JP" sz="32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旅館経営者向け）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経営戦略策定をハンズオン支援</a:t>
            </a:r>
            <a:endParaRPr lang="en-US" altLang="ja-JP" sz="20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5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5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5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5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⇒上記戦略を実行する手段と</a:t>
            </a:r>
            <a:endParaRPr lang="en-US" altLang="ja-JP" sz="20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して、デジタル技術を活用でき</a:t>
            </a:r>
            <a:endParaRPr lang="en-US" altLang="ja-JP" sz="2000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err="1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セミナー開催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8101606" y="2567047"/>
            <a:ext cx="3066069" cy="2520001"/>
          </a:xfrm>
          <a:prstGeom prst="roundRect">
            <a:avLst>
              <a:gd name="adj" fmla="val 663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8101606" y="2524159"/>
            <a:ext cx="3332919" cy="2520001"/>
          </a:xfrm>
          <a:prstGeom prst="roundRect">
            <a:avLst>
              <a:gd name="adj" fmla="val 66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（将来構想</a:t>
            </a:r>
            <a:r>
              <a:rPr kumimoji="1" lang="ja-JP" altLang="en-US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954186" y="3283561"/>
            <a:ext cx="3384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旅館経営者が</a:t>
            </a:r>
            <a:endParaRPr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変化に強く、</a:t>
            </a:r>
            <a:endParaRPr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稼いでいける</a:t>
            </a:r>
            <a:endParaRPr lang="en-US" altLang="ja-JP" sz="2800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経営ができる！</a:t>
            </a:r>
            <a:endParaRPr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4317190" y="5694572"/>
            <a:ext cx="7516222" cy="1088123"/>
          </a:xfrm>
          <a:prstGeom prst="roundRect">
            <a:avLst>
              <a:gd name="adj" fmla="val 8346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327596" y="5740646"/>
            <a:ext cx="798991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（バックキャスト）変化に強くなるためには・・・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5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「自施設の現状把握、分析」、「中長期的なマインド・事業計画の策定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」が必要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→ デジタル技術普及セミナーの前に経営戦略について考える必要があるのでは？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1116491" y="4305522"/>
            <a:ext cx="2590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真の課題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忙しい、わからない等、様々な要因があるが、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結局は、</a:t>
            </a:r>
            <a:r>
              <a:rPr kumimoji="1" lang="ja-JP" altLang="en-US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「改善マインドがない」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ことに起因するのでは？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59042" y="515441"/>
            <a:ext cx="3070589" cy="1939118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25414" y="59125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ペルソナ設定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887782" y="995846"/>
            <a:ext cx="2427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湯布院の旅館（中小規模）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・家族経営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代女性経営者（おかみ）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・従業員ベテランばかり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は所持しているが業務に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活用していない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187939" y="402903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ＳＴＥＰ①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1" y="1041717"/>
            <a:ext cx="1005650" cy="1176199"/>
          </a:xfrm>
          <a:prstGeom prst="rect">
            <a:avLst/>
          </a:prstGeom>
        </p:spPr>
      </p:pic>
      <p:sp>
        <p:nvSpPr>
          <p:cNvPr id="30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517611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z="110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4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矢印 1"/>
          <p:cNvSpPr/>
          <p:nvPr/>
        </p:nvSpPr>
        <p:spPr>
          <a:xfrm rot="10800000">
            <a:off x="5448872" y="1547351"/>
            <a:ext cx="5153814" cy="55739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00602" y="0"/>
            <a:ext cx="12008497" cy="396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庁内のＤＸ</a:t>
            </a:r>
            <a:r>
              <a:rPr lang="ja-JP" altLang="en-US" sz="24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事例　</a:t>
            </a:r>
            <a:r>
              <a:rPr lang="ja-JP" altLang="en-US" sz="2800" dirty="0" smtClean="0"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時短要請協力金の申請受付</a:t>
            </a:r>
            <a:endParaRPr lang="ja-JP" altLang="en-US" sz="2800" dirty="0"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475317" y="492732"/>
            <a:ext cx="9434942" cy="1054620"/>
            <a:chOff x="9187320" y="604573"/>
            <a:chExt cx="4151558" cy="2095839"/>
          </a:xfrm>
        </p:grpSpPr>
        <p:sp>
          <p:nvSpPr>
            <p:cNvPr id="7" name="角丸四角形 6"/>
            <p:cNvSpPr/>
            <p:nvPr/>
          </p:nvSpPr>
          <p:spPr>
            <a:xfrm>
              <a:off x="9691326" y="652658"/>
              <a:ext cx="3647552" cy="2003602"/>
            </a:xfrm>
            <a:prstGeom prst="roundRect">
              <a:avLst>
                <a:gd name="adj" fmla="val 144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9187320" y="604573"/>
              <a:ext cx="687656" cy="2095839"/>
            </a:xfrm>
            <a:prstGeom prst="roundRect">
              <a:avLst>
                <a:gd name="adj" fmla="val 944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ビジョン</a:t>
              </a:r>
              <a:endPara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9" name="左カーブ矢印 18"/>
          <p:cNvSpPr/>
          <p:nvPr/>
        </p:nvSpPr>
        <p:spPr>
          <a:xfrm rot="12682713">
            <a:off x="165151" y="559922"/>
            <a:ext cx="750700" cy="1753816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479737" y="1644256"/>
            <a:ext cx="5595426" cy="48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県民と共に創る申請様式へ</a:t>
            </a:r>
            <a:r>
              <a:rPr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変革</a:t>
            </a:r>
          </a:p>
          <a:p>
            <a:endParaRPr lang="en-US" altLang="ja-JP" sz="2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038102" y="510428"/>
            <a:ext cx="7872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 smtClean="0"/>
              <a:t>申請に不慣れな飲食店主でも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スマホからスイスイ申請ができる</a:t>
            </a:r>
            <a:endParaRPr lang="en-US" altLang="ja-JP" sz="3200" b="1" dirty="0" smtClean="0"/>
          </a:p>
        </p:txBody>
      </p:sp>
      <p:sp>
        <p:nvSpPr>
          <p:cNvPr id="55" name="角丸四角形 54"/>
          <p:cNvSpPr/>
          <p:nvPr/>
        </p:nvSpPr>
        <p:spPr>
          <a:xfrm>
            <a:off x="5019626" y="2177534"/>
            <a:ext cx="7037068" cy="4462434"/>
          </a:xfrm>
          <a:prstGeom prst="roundRect">
            <a:avLst>
              <a:gd name="adj" fmla="val 339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" name="正方形/長方形 66"/>
          <p:cNvSpPr/>
          <p:nvPr/>
        </p:nvSpPr>
        <p:spPr>
          <a:xfrm>
            <a:off x="375288" y="1735741"/>
            <a:ext cx="5033541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飲食店への時短要請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5/12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～）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（対象店舗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7,559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店舗中、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99%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が要請に協力）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227557" y="2409176"/>
            <a:ext cx="939800" cy="164704"/>
          </a:xfrm>
          <a:prstGeom prst="down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233775" y="2673788"/>
            <a:ext cx="4650545" cy="666869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r>
              <a:rPr lang="en-US" altLang="ja-JP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6/10</a:t>
            </a:r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～時短要請協力金申請受付開始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5528092" y="2345331"/>
            <a:ext cx="6020136" cy="813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スマホから申請、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ユーザーの声をふまえ、更に改善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316333"/>
              </p:ext>
            </p:extLst>
          </p:nvPr>
        </p:nvGraphicFramePr>
        <p:xfrm>
          <a:off x="225787" y="3429673"/>
          <a:ext cx="4661165" cy="321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020">
                  <a:extLst>
                    <a:ext uri="{9D8B030D-6E8A-4147-A177-3AD203B41FA5}">
                      <a16:colId xmlns:a16="http://schemas.microsoft.com/office/drawing/2014/main" val="562357168"/>
                    </a:ext>
                  </a:extLst>
                </a:gridCol>
                <a:gridCol w="3323145">
                  <a:extLst>
                    <a:ext uri="{9D8B030D-6E8A-4147-A177-3AD203B41FA5}">
                      <a16:colId xmlns:a16="http://schemas.microsoft.com/office/drawing/2014/main" val="4287870414"/>
                    </a:ext>
                  </a:extLst>
                </a:gridCol>
              </a:tblGrid>
              <a:tr h="9431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これまでの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補助金申請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・窓口へ来庁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・紙を郵送　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0221"/>
                  </a:ext>
                </a:extLst>
              </a:tr>
              <a:tr h="12261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これまでの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申請様式の作り方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・規則に基づき、必要項目を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県が定義。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・紙を前提とした様式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70488"/>
                  </a:ext>
                </a:extLst>
              </a:tr>
              <a:tr h="10410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これまでの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やり方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・次年度以降、要綱等改正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・そもそも使い勝手（ＵＸ）に関する意見をきくような仕組がない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177420"/>
                  </a:ext>
                </a:extLst>
              </a:tr>
            </a:tbl>
          </a:graphicData>
        </a:graphic>
      </p:graphicFrame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336657"/>
              </p:ext>
            </p:extLst>
          </p:nvPr>
        </p:nvGraphicFramePr>
        <p:xfrm>
          <a:off x="5220251" y="3228022"/>
          <a:ext cx="6635818" cy="3236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116">
                  <a:extLst>
                    <a:ext uri="{9D8B030D-6E8A-4147-A177-3AD203B41FA5}">
                      <a16:colId xmlns:a16="http://schemas.microsoft.com/office/drawing/2014/main" val="562357168"/>
                    </a:ext>
                  </a:extLst>
                </a:gridCol>
                <a:gridCol w="5274702">
                  <a:extLst>
                    <a:ext uri="{9D8B030D-6E8A-4147-A177-3AD203B41FA5}">
                      <a16:colId xmlns:a16="http://schemas.microsoft.com/office/drawing/2014/main" val="4287870414"/>
                    </a:ext>
                  </a:extLst>
                </a:gridCol>
              </a:tblGrid>
              <a:tr h="7934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協力金申請の仕方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・スマホ等から申請（電子申請システム）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0221"/>
                  </a:ext>
                </a:extLst>
              </a:tr>
              <a:tr h="1309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協力金申請様式の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作り方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・実際のユーザー（飲食店の店主）の協力を得て、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試作を試し、使い勝手（ＵＸ）を検証。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→申請フォーマットや、注意事項の説明等を改善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70488"/>
                  </a:ext>
                </a:extLst>
              </a:tr>
              <a:tr h="11334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改善の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やり方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使い勝手（ＵＸ）に関して意見をとり、短いスパンでの改善を繰り返す仕組みを導入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（ソフト開発のアジャイル手法）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164749"/>
                  </a:ext>
                </a:extLst>
              </a:tr>
            </a:tbl>
          </a:graphicData>
        </a:graphic>
      </p:graphicFrame>
      <p:sp>
        <p:nvSpPr>
          <p:cNvPr id="37" name="左カーブ矢印 36"/>
          <p:cNvSpPr/>
          <p:nvPr/>
        </p:nvSpPr>
        <p:spPr>
          <a:xfrm>
            <a:off x="11375770" y="593381"/>
            <a:ext cx="680924" cy="1787548"/>
          </a:xfrm>
          <a:prstGeom prst="curvedLef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0556808" y="160235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バックキャスト</a:t>
            </a:r>
            <a:endParaRPr lang="ja-JP" altLang="en-US" sz="400" dirty="0">
              <a:solidFill>
                <a:schemeClr val="bg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517611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z="1100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0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AAF23B0-AD86-464B-AFB8-4D0DE56EB041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C59687-7FE0-44A8-A8F1-183BEC72BC3A}"/>
              </a:ext>
            </a:extLst>
          </p:cNvPr>
          <p:cNvSpPr txBox="1"/>
          <p:nvPr/>
        </p:nvSpPr>
        <p:spPr>
          <a:xfrm>
            <a:off x="227129" y="5467493"/>
            <a:ext cx="6196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本資料「施策デザイン手順書」は、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Creative Commons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表示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4.0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国際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License.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によってライセンスされています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「大分県」のクレジット表示をしていただく限り、自由に複製・二次利用いただけます。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https://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creativecommons.org/licenses/by/4.0/deed.ja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1553" t="4125" r="2256"/>
          <a:stretch/>
        </p:blipFill>
        <p:spPr>
          <a:xfrm>
            <a:off x="6423948" y="5532745"/>
            <a:ext cx="2234913" cy="823605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6597"/>
            <a:ext cx="117360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ありがとうございました。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4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2444414"/>
            <a:ext cx="4904405" cy="3321977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27129" y="4073450"/>
            <a:ext cx="282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だったら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9797" y="2880574"/>
            <a:ext cx="385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今まで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こうだったから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812786" y="3603838"/>
            <a:ext cx="446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他県も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そ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うしてる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40659" y="1674973"/>
            <a:ext cx="385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知事が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言ってるから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27129" y="5674167"/>
            <a:ext cx="11736000" cy="10049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その施策、本当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県民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ユーザー）</a:t>
            </a:r>
            <a:r>
              <a:rPr kumimoji="1"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が求めていますか？</a:t>
            </a:r>
            <a:endParaRPr kumimoji="1" lang="ja-JP" altLang="en-US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20234" y="1779111"/>
            <a:ext cx="3855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うちの課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としては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02759" y="4506287"/>
            <a:ext cx="5046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あの団体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の面子もあるし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44217" y="2590969"/>
            <a:ext cx="4466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がそうなってる</a:t>
            </a:r>
            <a:r>
              <a:rPr kumimoji="1"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kumimoji="1"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211149"/>
            <a:ext cx="3135939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はじめに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797" y="1037007"/>
            <a:ext cx="1157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施策を企画したり、実行する時、こんなこと言ってませんか？</a:t>
            </a:r>
            <a:endParaRPr kumimoji="1" lang="en-US" altLang="ja-JP" sz="2800" dirty="0" smtClean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3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2" y="3504356"/>
            <a:ext cx="1145490" cy="1145490"/>
          </a:xfrm>
          <a:prstGeom prst="rect">
            <a:avLst/>
          </a:prstGeom>
        </p:spPr>
      </p:pic>
      <p:sp>
        <p:nvSpPr>
          <p:cNvPr id="52" name="雲 51"/>
          <p:cNvSpPr/>
          <p:nvPr/>
        </p:nvSpPr>
        <p:spPr>
          <a:xfrm rot="353940">
            <a:off x="1756557" y="2902509"/>
            <a:ext cx="2415181" cy="9532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雲 50"/>
          <p:cNvSpPr/>
          <p:nvPr/>
        </p:nvSpPr>
        <p:spPr>
          <a:xfrm rot="353940">
            <a:off x="200027" y="4140589"/>
            <a:ext cx="2415181" cy="9532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1391249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 48"/>
          <p:cNvSpPr/>
          <p:nvPr/>
        </p:nvSpPr>
        <p:spPr>
          <a:xfrm>
            <a:off x="1860222" y="3065931"/>
            <a:ext cx="2188894" cy="6744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上司に怒られたくない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-1184" y="4268574"/>
            <a:ext cx="2769807" cy="6744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こっちの方が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上司の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受けがいいのでは・・・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二等辺三角形 3"/>
          <p:cNvSpPr/>
          <p:nvPr/>
        </p:nvSpPr>
        <p:spPr>
          <a:xfrm rot="5400000">
            <a:off x="4981951" y="3587673"/>
            <a:ext cx="1907425" cy="36603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7129" y="5458000"/>
            <a:ext cx="11736000" cy="12211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「施策デザイン手順書」は、県民（ユーザー）中心に</a:t>
            </a:r>
            <a:endParaRPr kumimoji="1" lang="en-US" altLang="ja-JP" sz="3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施策を考え、実行していくためのガイドラインです。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雲 21"/>
          <p:cNvSpPr/>
          <p:nvPr/>
        </p:nvSpPr>
        <p:spPr>
          <a:xfrm rot="353940">
            <a:off x="6246662" y="4216114"/>
            <a:ext cx="2415181" cy="9532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50327" y="4379536"/>
            <a:ext cx="2188894" cy="6744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こうすると○○さんは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喜ぶんじゃないか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雲 23"/>
          <p:cNvSpPr/>
          <p:nvPr/>
        </p:nvSpPr>
        <p:spPr>
          <a:xfrm rot="353940">
            <a:off x="9439163" y="4090006"/>
            <a:ext cx="2415181" cy="95324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9542828" y="4253428"/>
            <a:ext cx="2188894" cy="6744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この親子が幸せに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なるには・・・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雲 26"/>
          <p:cNvSpPr/>
          <p:nvPr/>
        </p:nvSpPr>
        <p:spPr>
          <a:xfrm rot="353940">
            <a:off x="3394275" y="4536233"/>
            <a:ext cx="2415181" cy="83735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03896" y="4584062"/>
            <a:ext cx="2188894" cy="6744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去年と同じでいいや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96089"/>
            <a:ext cx="11556751" cy="127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徹底的に県民（ユーザー）の立場に立って施策を考える</a:t>
            </a:r>
            <a:r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心得＝</a:t>
            </a:r>
            <a:r>
              <a:rPr lang="ja-JP" altLang="en-US" b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デザインシンキング</a:t>
            </a:r>
            <a:r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で施策を議論しましょう。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76" y="1406757"/>
            <a:ext cx="2653644" cy="168771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47" y="2997353"/>
            <a:ext cx="1048871" cy="10488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310" y="2289849"/>
            <a:ext cx="1075454" cy="11883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99" y="2238937"/>
            <a:ext cx="524436" cy="10488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23" y="2240478"/>
            <a:ext cx="524436" cy="10488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42" y="1394146"/>
            <a:ext cx="1546999" cy="154699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9"/>
          <a:stretch/>
        </p:blipFill>
        <p:spPr>
          <a:xfrm>
            <a:off x="317047" y="2650933"/>
            <a:ext cx="1257519" cy="1507889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88" y="3103594"/>
            <a:ext cx="1207875" cy="11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角丸四角形吹き出し 36"/>
          <p:cNvSpPr/>
          <p:nvPr/>
        </p:nvSpPr>
        <p:spPr>
          <a:xfrm>
            <a:off x="833672" y="6259493"/>
            <a:ext cx="4661788" cy="509475"/>
          </a:xfrm>
          <a:prstGeom prst="wedgeRoundRectCallout">
            <a:avLst>
              <a:gd name="adj1" fmla="val 41781"/>
              <a:gd name="adj2" fmla="val -142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必要に応じて、デジタル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技術・データを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</a:t>
            </a: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kumimoji="1"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データ、</a:t>
            </a:r>
            <a:r>
              <a:rPr lang="en-US" altLang="ja-JP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PRA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手段であり目的ではない</a:t>
            </a:r>
          </a:p>
        </p:txBody>
      </p:sp>
      <p:sp>
        <p:nvSpPr>
          <p:cNvPr id="32" name="下カーブ矢印 31"/>
          <p:cNvSpPr/>
          <p:nvPr/>
        </p:nvSpPr>
        <p:spPr>
          <a:xfrm rot="10335387">
            <a:off x="5811711" y="5771786"/>
            <a:ext cx="4229100" cy="762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41352" y="4200119"/>
            <a:ext cx="11087100" cy="84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8220808" y="3268136"/>
            <a:ext cx="2834051" cy="2865676"/>
          </a:xfrm>
          <a:prstGeom prst="roundRect">
            <a:avLst>
              <a:gd name="adj" fmla="val 663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7988790" y="3228180"/>
            <a:ext cx="3332919" cy="2520001"/>
          </a:xfrm>
          <a:prstGeom prst="roundRect">
            <a:avLst>
              <a:gd name="adj" fmla="val 66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将来ビジョン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（ありたい姿）</a:t>
            </a:r>
            <a:endParaRPr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（主語はユーザー）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"/>
          <a:srcRect l="11824" t="31876" r="73434" b="11978"/>
          <a:stretch/>
        </p:blipFill>
        <p:spPr>
          <a:xfrm>
            <a:off x="947751" y="6323332"/>
            <a:ext cx="323685" cy="324000"/>
          </a:xfrm>
          <a:prstGeom prst="rect">
            <a:avLst/>
          </a:prstGeom>
        </p:spPr>
      </p:pic>
      <p:sp>
        <p:nvSpPr>
          <p:cNvPr id="27" name="楕円 26"/>
          <p:cNvSpPr/>
          <p:nvPr/>
        </p:nvSpPr>
        <p:spPr>
          <a:xfrm>
            <a:off x="4191005" y="3070405"/>
            <a:ext cx="3642942" cy="2953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カーブ矢印 8"/>
          <p:cNvSpPr/>
          <p:nvPr/>
        </p:nvSpPr>
        <p:spPr>
          <a:xfrm>
            <a:off x="2303584" y="2046003"/>
            <a:ext cx="7429501" cy="1222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49869" y="2017749"/>
            <a:ext cx="3968887" cy="547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ユーザー視点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を議論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50458" y="4183788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楕円 27"/>
          <p:cNvSpPr/>
          <p:nvPr/>
        </p:nvSpPr>
        <p:spPr>
          <a:xfrm>
            <a:off x="11605845" y="4203223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未来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6681421" y="6200817"/>
            <a:ext cx="4448086" cy="568152"/>
          </a:xfrm>
          <a:prstGeom prst="roundRect">
            <a:avLst>
              <a:gd name="adj" fmla="val 8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逆算（バックキャスト）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を起点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に解決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策を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検討し、施策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を実行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077123" y="3137557"/>
            <a:ext cx="1787284" cy="652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施策・変革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Ｄ・Ｘ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368727" y="4183788"/>
            <a:ext cx="2518907" cy="156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444920" y="3802889"/>
            <a:ext cx="3102509" cy="1824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97129" y="1012817"/>
            <a:ext cx="5567069" cy="1991371"/>
          </a:xfrm>
          <a:prstGeom prst="roundRect">
            <a:avLst>
              <a:gd name="adj" fmla="val 49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施策を届けたいユーザー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Ｐ５～７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1513" y="1394648"/>
            <a:ext cx="5478300" cy="948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999776" y="1404575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ＳＴＥＰ③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558452" y="5863670"/>
            <a:ext cx="1538921" cy="397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ＳＴＥＰ④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020529" y="3271068"/>
            <a:ext cx="2834051" cy="2862744"/>
          </a:xfrm>
          <a:prstGeom prst="roundRect">
            <a:avLst>
              <a:gd name="adj" fmla="val 66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現状・課題→真の課題</a:t>
            </a:r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（主語はユーザー）</a:t>
            </a:r>
            <a:endParaRPr kumimoji="1"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24566" y="3962725"/>
            <a:ext cx="2669502" cy="1601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3679" y="3055800"/>
            <a:ext cx="1573931" cy="36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ＳＴＥＰ②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197129" y="136475"/>
            <a:ext cx="117660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施策デザインシート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（手順に沿って議論すればこれが完成します）</a:t>
            </a:r>
            <a:endParaRPr lang="ja-JP" altLang="en-US" sz="4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50457" y="2375866"/>
            <a:ext cx="5469355" cy="6565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・その施策を誰に届けたいのか、誰を幸せにしたいのか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議論のための具体的な人物モデル（ペルソナ）を決める。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799812" y="1030372"/>
            <a:ext cx="1812941" cy="36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ＳＴＥＰ①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043853" y="5583846"/>
            <a:ext cx="2958189" cy="6565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・ペルソナ視点で真の課題を深掘り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27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角丸四角形 50"/>
          <p:cNvSpPr/>
          <p:nvPr/>
        </p:nvSpPr>
        <p:spPr>
          <a:xfrm>
            <a:off x="8220808" y="3268136"/>
            <a:ext cx="2834051" cy="2865676"/>
          </a:xfrm>
          <a:prstGeom prst="roundRect">
            <a:avLst>
              <a:gd name="adj" fmla="val 663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1020529" y="3271068"/>
            <a:ext cx="2834051" cy="2862744"/>
          </a:xfrm>
          <a:prstGeom prst="roundRect">
            <a:avLst>
              <a:gd name="adj" fmla="val 66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現状・課題→真の課題</a:t>
            </a:r>
            <a:endParaRPr kumimoji="1" lang="en-US" altLang="ja-JP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（主語はユーザー）</a:t>
            </a:r>
            <a:endParaRPr kumimoji="1" lang="en-US" altLang="ja-JP" sz="16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833672" y="6259493"/>
            <a:ext cx="4661788" cy="509475"/>
          </a:xfrm>
          <a:prstGeom prst="wedgeRoundRectCallout">
            <a:avLst>
              <a:gd name="adj1" fmla="val 41781"/>
              <a:gd name="adj2" fmla="val -142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必要に応じて、デジタル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技術・データを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活用</a:t>
            </a: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AI</a:t>
            </a:r>
            <a:r>
              <a:rPr kumimoji="1"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データ、</a:t>
            </a:r>
            <a:r>
              <a:rPr lang="en-US" altLang="ja-JP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IoT</a:t>
            </a:r>
            <a:r>
              <a:rPr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ICT</a:t>
            </a:r>
            <a:r>
              <a:rPr lang="ja-JP" altLang="en-US" sz="12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PRA</a:t>
            </a:r>
            <a:r>
              <a:rPr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kumimoji="1" lang="en-US" altLang="ja-JP" sz="12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手段であり目的ではない</a:t>
            </a:r>
          </a:p>
        </p:txBody>
      </p:sp>
      <p:sp>
        <p:nvSpPr>
          <p:cNvPr id="32" name="下カーブ矢印 31"/>
          <p:cNvSpPr/>
          <p:nvPr/>
        </p:nvSpPr>
        <p:spPr>
          <a:xfrm rot="10335387">
            <a:off x="5811711" y="5771786"/>
            <a:ext cx="4229100" cy="762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541352" y="4200119"/>
            <a:ext cx="11087100" cy="84406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8220808" y="3268136"/>
            <a:ext cx="2834051" cy="2865676"/>
          </a:xfrm>
          <a:prstGeom prst="roundRect">
            <a:avLst>
              <a:gd name="adj" fmla="val 663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2"/>
          <a:srcRect l="11824" t="31876" r="73434" b="11978"/>
          <a:stretch/>
        </p:blipFill>
        <p:spPr>
          <a:xfrm>
            <a:off x="947751" y="6323332"/>
            <a:ext cx="323685" cy="324000"/>
          </a:xfrm>
          <a:prstGeom prst="rect">
            <a:avLst/>
          </a:prstGeom>
        </p:spPr>
      </p:pic>
      <p:sp>
        <p:nvSpPr>
          <p:cNvPr id="27" name="楕円 26"/>
          <p:cNvSpPr/>
          <p:nvPr/>
        </p:nvSpPr>
        <p:spPr>
          <a:xfrm>
            <a:off x="4191799" y="3055800"/>
            <a:ext cx="3642942" cy="2953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下カーブ矢印 8"/>
          <p:cNvSpPr/>
          <p:nvPr/>
        </p:nvSpPr>
        <p:spPr>
          <a:xfrm>
            <a:off x="2303584" y="2046003"/>
            <a:ext cx="7429501" cy="1222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449869" y="2017749"/>
            <a:ext cx="3968887" cy="547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ユーザー視点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sz="2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を議論</a:t>
            </a:r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50458" y="4183788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現在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楕円 27"/>
          <p:cNvSpPr/>
          <p:nvPr/>
        </p:nvSpPr>
        <p:spPr>
          <a:xfrm>
            <a:off x="11605845" y="4203223"/>
            <a:ext cx="583214" cy="84406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未来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6681421" y="6200817"/>
            <a:ext cx="4448086" cy="568152"/>
          </a:xfrm>
          <a:prstGeom prst="roundRect">
            <a:avLst>
              <a:gd name="adj" fmla="val 83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逆算（バックキャスト）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ビジョン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を起点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に解決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策を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検討し、施策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を実行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077123" y="3137557"/>
            <a:ext cx="1787284" cy="652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施策・変革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Ｄ・Ｘ</a:t>
            </a:r>
            <a:endParaRPr kumimoji="1" lang="en-US" altLang="ja-JP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368727" y="4183787"/>
            <a:ext cx="2518907" cy="156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経営者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が、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変化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に強く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稼いでいける</a:t>
            </a:r>
            <a:endParaRPr lang="en-US" altLang="ja-JP" sz="2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経営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ができる</a:t>
            </a:r>
            <a:r>
              <a:rPr lang="ja-JP" altLang="en-US" sz="2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396221" y="3803796"/>
            <a:ext cx="3259734" cy="18242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旅館経営者向け）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経営戦略策定をハンズオン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支援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上記戦略を実行する手段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デジタル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技術を活用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できる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セミナーを開催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（具体的行動に繋がる普及啓発）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197129" y="1012817"/>
            <a:ext cx="5567069" cy="1991371"/>
          </a:xfrm>
          <a:prstGeom prst="roundRect">
            <a:avLst>
              <a:gd name="adj" fmla="val 492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施策を届けたいユーザー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Ｐ５～７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41513" y="1394648"/>
            <a:ext cx="5478300" cy="14784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</a:t>
            </a:r>
            <a:endParaRPr kumimoji="1" lang="en-US" altLang="ja-JP" sz="2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（ペルソナ</a:t>
            </a:r>
            <a:r>
              <a:rPr lang="ja-JP" altLang="en-US" sz="15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5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5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湯布院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の旅館（中小規模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　　・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家族経営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代女性経営者（おかみ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　　・従業員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ベテラン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ばかり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は所持しているが業務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に活用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いない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999776" y="1404575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ＳＴＥＰ③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6558452" y="5863670"/>
            <a:ext cx="1538921" cy="397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ＳＴＥＰ④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24566" y="3962725"/>
            <a:ext cx="2669502" cy="16010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旅館経営者がデジタルツールの活用ができていない。（仕事が忙しい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、わからない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等・・・）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↓</a:t>
            </a:r>
            <a:r>
              <a:rPr lang="ja-JP" altLang="en-US" sz="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（深掘り）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（真の課題）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4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改善マインドがない」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ことに起因するのでは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753679" y="3055800"/>
            <a:ext cx="1573931" cy="36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ＳＴＥＰ②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197129" y="136475"/>
            <a:ext cx="11766000" cy="76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例：宿泊事業者向けデジタル普及啓発施策の場合</a:t>
            </a:r>
            <a:endParaRPr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799812" y="1030372"/>
            <a:ext cx="1812941" cy="3672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ＳＴＥＰ①</a:t>
            </a:r>
            <a:endParaRPr kumimoji="1" lang="ja-JP" altLang="en-US" sz="20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1043853" y="5583846"/>
            <a:ext cx="2958189" cy="65657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・ペルソナ視点で真の課題を深掘り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7988790" y="3228180"/>
            <a:ext cx="3332919" cy="2520001"/>
          </a:xfrm>
          <a:prstGeom prst="roundRect">
            <a:avLst>
              <a:gd name="adj" fmla="val 663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将来ビジョン</a:t>
            </a:r>
            <a:endParaRPr kumimoji="1"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（ありたい姿）</a:t>
            </a:r>
            <a:endParaRPr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（主語はユーザー）</a:t>
            </a:r>
            <a:endParaRPr lang="en-US" altLang="ja-JP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448800" y="516651"/>
            <a:ext cx="25362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（事例：付録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P14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1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-308049" y="-134013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ＳＴＥＰ①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85567" y="2383722"/>
            <a:ext cx="9544909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施策を届けたいユーザーの具体的な人物モデル（ペルソナ）を設定します。</a:t>
            </a:r>
            <a:endParaRPr kumimoji="1" lang="ja-JP" altLang="en-US" sz="2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09DA763-8039-4AAB-8DDC-125AAC6C7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2" y="3330387"/>
            <a:ext cx="946204" cy="94620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92F607-0BE4-45F0-8F89-50B5EF0FD13E}"/>
              </a:ext>
            </a:extLst>
          </p:cNvPr>
          <p:cNvSpPr txBox="1"/>
          <p:nvPr/>
        </p:nvSpPr>
        <p:spPr>
          <a:xfrm>
            <a:off x="124354" y="4975890"/>
            <a:ext cx="4493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日々の業務で見聞きしている県民の声や姿、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ユーザー像に近い身近な人の声や姿を参考に、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実在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する人物かのようなリアリティのある人物像を描く。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どんな人が困っているのか、より具体的にイメージする。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93394A-4B4C-4B08-825D-BFA06C0657E5}"/>
              </a:ext>
            </a:extLst>
          </p:cNvPr>
          <p:cNvSpPr txBox="1"/>
          <p:nvPr/>
        </p:nvSpPr>
        <p:spPr>
          <a:xfrm>
            <a:off x="4596012" y="5126752"/>
            <a:ext cx="574276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設定の参考項目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・プロフィール（名前、年齢、性別、居住地）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・趣味、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嗜好　　　　　　　　　　　　　　　　　　 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職業（仕事・勉強内容）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・生活リズム（起床・就寝時間、通勤・通学時間、部活や習い事の有無）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・価値観、物の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考え方　　　　　　　　　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家族構成、パートナーの有無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・人間関係（友人の情報、連絡手段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いつ、どんなことに困っているのか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963" y="12853"/>
            <a:ext cx="1536605" cy="854484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005417"/>
              </p:ext>
            </p:extLst>
          </p:nvPr>
        </p:nvGraphicFramePr>
        <p:xfrm>
          <a:off x="160332" y="1087890"/>
          <a:ext cx="11995381" cy="1255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5381">
                  <a:extLst>
                    <a:ext uri="{9D8B030D-6E8A-4147-A177-3AD203B41FA5}">
                      <a16:colId xmlns:a16="http://schemas.microsoft.com/office/drawing/2014/main" val="6879577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その施策をどのような人に届けたいのか？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（その施策で誰を幸せにしたいのか）（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P7</a:t>
                      </a:r>
                      <a:r>
                        <a:rPr kumimoji="1" lang="ja-JP" altLang="en-US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STEP1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2312"/>
                  </a:ext>
                </a:extLst>
              </a:tr>
              <a:tr h="798129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62034"/>
                  </a:ext>
                </a:extLst>
              </a:tr>
            </a:tbl>
          </a:graphicData>
        </a:graphic>
      </p:graphicFrame>
      <p:sp>
        <p:nvSpPr>
          <p:cNvPr id="32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536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施策を届けたいユーザー像を考える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表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76902"/>
              </p:ext>
            </p:extLst>
          </p:nvPr>
        </p:nvGraphicFramePr>
        <p:xfrm>
          <a:off x="1188397" y="2814014"/>
          <a:ext cx="10967316" cy="197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7316">
                  <a:extLst>
                    <a:ext uri="{9D8B030D-6E8A-4147-A177-3AD203B41FA5}">
                      <a16:colId xmlns:a16="http://schemas.microsoft.com/office/drawing/2014/main" val="687957751"/>
                    </a:ext>
                  </a:extLst>
                </a:gridCol>
              </a:tblGrid>
              <a:tr h="388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ペルソナ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（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P7 STEP2~3</a:t>
                      </a:r>
                      <a:r>
                        <a:rPr kumimoji="1" lang="ja-JP" altLang="en-US" sz="1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ja-JP" sz="24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2312"/>
                  </a:ext>
                </a:extLst>
              </a:tr>
              <a:tr h="152175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62034"/>
                  </a:ext>
                </a:extLst>
              </a:tr>
            </a:tbl>
          </a:graphicData>
        </a:graphic>
      </p:graphicFrame>
      <p:sp>
        <p:nvSpPr>
          <p:cNvPr id="5" name="楕円 4"/>
          <p:cNvSpPr/>
          <p:nvPr/>
        </p:nvSpPr>
        <p:spPr>
          <a:xfrm>
            <a:off x="10245335" y="94957"/>
            <a:ext cx="977837" cy="224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スライド番号プレースホルダー 8"/>
          <p:cNvSpPr txBox="1">
            <a:spLocks/>
          </p:cNvSpPr>
          <p:nvPr/>
        </p:nvSpPr>
        <p:spPr>
          <a:xfrm>
            <a:off x="9448800" y="6457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356842-16C4-4650-BE42-4C6C3FB93FB1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>
            <a:off x="951404" y="2401418"/>
            <a:ext cx="473984" cy="354397"/>
          </a:xfrm>
          <a:prstGeom prst="downArrow">
            <a:avLst>
              <a:gd name="adj1" fmla="val 50000"/>
              <a:gd name="adj2" fmla="val 60118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25117" y="65114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目安：４０分程度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92F607-0BE4-45F0-8F89-50B5EF0FD13E}"/>
              </a:ext>
            </a:extLst>
          </p:cNvPr>
          <p:cNvSpPr txBox="1"/>
          <p:nvPr/>
        </p:nvSpPr>
        <p:spPr>
          <a:xfrm>
            <a:off x="10507669" y="6010549"/>
            <a:ext cx="171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複数のペルソナを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設定する場合も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736" y="5001084"/>
            <a:ext cx="1048871" cy="104887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1" b="44475"/>
          <a:stretch/>
        </p:blipFill>
        <p:spPr>
          <a:xfrm>
            <a:off x="2614945" y="6026903"/>
            <a:ext cx="537172" cy="65983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8" y="6026903"/>
            <a:ext cx="813420" cy="7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四角形: 角を丸くする 3">
            <a:extLst>
              <a:ext uri="{FF2B5EF4-FFF2-40B4-BE49-F238E27FC236}">
                <a16:creationId xmlns:a16="http://schemas.microsoft.com/office/drawing/2014/main" id="{34ED30E1-48C3-4087-A9CA-CDAD7F42181A}"/>
              </a:ext>
            </a:extLst>
          </p:cNvPr>
          <p:cNvSpPr/>
          <p:nvPr/>
        </p:nvSpPr>
        <p:spPr>
          <a:xfrm>
            <a:off x="427621" y="1115295"/>
            <a:ext cx="11336758" cy="161852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施策の対象となる県民（ユーザー）の</a:t>
            </a:r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中で</a:t>
            </a:r>
            <a:endParaRPr lang="en-US" altLang="ja-JP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最も重要な人物モデルのこと</a:t>
            </a:r>
            <a:endParaRPr kumimoji="1" lang="ja-JP" altLang="en-US" sz="3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16BB702-5934-4954-AADA-F92CDA098980}"/>
              </a:ext>
            </a:extLst>
          </p:cNvPr>
          <p:cNvSpPr txBox="1"/>
          <p:nvPr/>
        </p:nvSpPr>
        <p:spPr>
          <a:xfrm>
            <a:off x="2741607" y="3167577"/>
            <a:ext cx="748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なぜペルソナを設定するの？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DF2F9ED-5C16-49AA-8F17-D61D9D72AB26}"/>
              </a:ext>
            </a:extLst>
          </p:cNvPr>
          <p:cNvSpPr txBox="1"/>
          <p:nvPr/>
        </p:nvSpPr>
        <p:spPr>
          <a:xfrm>
            <a:off x="2896141" y="3747274"/>
            <a:ext cx="90669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　施策を届けたい県民（ユーザー）の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　　 </a:t>
            </a:r>
            <a:r>
              <a:rPr kumimoji="1" lang="ja-JP" altLang="en-US" sz="2800" b="1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真の課題を、ユーザー目線で探る</a:t>
            </a:r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endParaRPr kumimoji="1"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5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05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kumimoji="1" lang="ja-JP" altLang="en-US" sz="2800" b="1" u="heavy" dirty="0" smtClean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議論の方向性</a:t>
            </a:r>
            <a:r>
              <a:rPr kumimoji="1" lang="ja-JP" altLang="en-US" sz="2800" b="1" u="heavy" dirty="0">
                <a:uFill>
                  <a:solidFill>
                    <a:srgbClr val="FF0000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のブレを防ぐ</a:t>
            </a:r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endParaRPr kumimoji="1"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536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参考：ペルソナとは？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6BB702-5934-4954-AADA-F92CDA098980}"/>
              </a:ext>
            </a:extLst>
          </p:cNvPr>
          <p:cNvSpPr txBox="1"/>
          <p:nvPr/>
        </p:nvSpPr>
        <p:spPr>
          <a:xfrm rot="20715310">
            <a:off x="2045727" y="2913848"/>
            <a:ext cx="858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0000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Leelawadee" panose="020B0502040204020203" pitchFamily="34" charset="-34"/>
              </a:rPr>
              <a:t>？</a:t>
            </a:r>
            <a:endParaRPr lang="en-US" altLang="ja-JP" sz="5400" dirty="0">
              <a:solidFill>
                <a:srgbClr val="0000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Leelawadee" panose="020B0502040204020203" pitchFamily="34" charset="-34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E859DF-B4D9-4D5A-9DAC-F1934486885D}"/>
              </a:ext>
            </a:extLst>
          </p:cNvPr>
          <p:cNvSpPr txBox="1"/>
          <p:nvPr/>
        </p:nvSpPr>
        <p:spPr>
          <a:xfrm>
            <a:off x="2663134" y="5600705"/>
            <a:ext cx="7565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議論を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進めていく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中、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は、こうだと思う。」　「県は、今まではこうしてきた。」　では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なく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「ペルソナだったら、こう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感じる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だろう。」と、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主語をユーザーにして考えるための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軸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困ったときに戻ってこれる軸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として設定する。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6"/>
          <a:stretch/>
        </p:blipFill>
        <p:spPr>
          <a:xfrm>
            <a:off x="563076" y="3629242"/>
            <a:ext cx="1470772" cy="1677434"/>
          </a:xfrm>
          <a:prstGeom prst="rect">
            <a:avLst/>
          </a:prstGeom>
        </p:spPr>
      </p:pic>
      <p:sp>
        <p:nvSpPr>
          <p:cNvPr id="10" name="スライド番号プレースホルダー 8"/>
          <p:cNvSpPr txBox="1">
            <a:spLocks/>
          </p:cNvSpPr>
          <p:nvPr/>
        </p:nvSpPr>
        <p:spPr>
          <a:xfrm>
            <a:off x="9448800" y="6457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356842-16C4-4650-BE42-4C6C3FB93FB1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30441" y="768883"/>
            <a:ext cx="6808530" cy="1761965"/>
            <a:chOff x="618564" y="760716"/>
            <a:chExt cx="6006353" cy="1363676"/>
          </a:xfrm>
        </p:grpSpPr>
        <p:sp>
          <p:nvSpPr>
            <p:cNvPr id="2" name="角丸四角形 1"/>
            <p:cNvSpPr/>
            <p:nvPr/>
          </p:nvSpPr>
          <p:spPr>
            <a:xfrm>
              <a:off x="618564" y="760716"/>
              <a:ext cx="6006353" cy="136367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/>
            <p:cNvGrpSpPr/>
            <p:nvPr/>
          </p:nvGrpSpPr>
          <p:grpSpPr>
            <a:xfrm>
              <a:off x="661422" y="766668"/>
              <a:ext cx="5873198" cy="1315248"/>
              <a:chOff x="661422" y="766668"/>
              <a:chExt cx="5873198" cy="1315248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710363" y="766668"/>
                <a:ext cx="3562578" cy="285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</a:t>
                </a:r>
                <a:r>
                  <a:rPr lang="ja-JP" altLang="en-US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 </a:t>
                </a:r>
                <a:r>
                  <a:rPr kumimoji="1" lang="ja-JP" altLang="en-US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具体的なターゲットを設定</a:t>
                </a:r>
                <a:endParaRPr kumimoji="1" lang="ja-JP" altLang="en-US" b="1" dirty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661422" y="1009997"/>
                <a:ext cx="5873198" cy="1071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・その施策をどのような人に届けたいのか</a:t>
                </a:r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、ターゲットとなる人物モデル（ペルソナ）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の大枠を決める。</a:t>
                </a:r>
                <a:endPara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・施策の内容により、人物モデル（ペルソナ）が複数いる場合もある。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endParaRPr lang="en-US" altLang="ja-JP" sz="8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ja-JP" altLang="en-US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（例）小学生向けプログラミング教室→小学生、小学生の保護者</a:t>
                </a:r>
                <a:endPara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lang="ja-JP" altLang="en-US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 防災の意識啓発→高齢者、小さな子ども</a:t>
                </a:r>
                <a:r>
                  <a:rPr lang="ja-JP" altLang="en-US" sz="14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の</a:t>
                </a:r>
                <a:r>
                  <a:rPr lang="ja-JP" altLang="en-US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保護者</a:t>
                </a:r>
                <a:r>
                  <a:rPr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…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231018" y="2662688"/>
            <a:ext cx="6918749" cy="2062573"/>
            <a:chOff x="618561" y="2885945"/>
            <a:chExt cx="6103588" cy="2126565"/>
          </a:xfrm>
        </p:grpSpPr>
        <p:sp>
          <p:nvSpPr>
            <p:cNvPr id="13" name="角丸四角形 12"/>
            <p:cNvSpPr/>
            <p:nvPr/>
          </p:nvSpPr>
          <p:spPr>
            <a:xfrm>
              <a:off x="618561" y="2885946"/>
              <a:ext cx="6006353" cy="21265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710363" y="2885945"/>
              <a:ext cx="6011786" cy="1955151"/>
              <a:chOff x="710363" y="2332146"/>
              <a:chExt cx="6011786" cy="1955151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710363" y="2332146"/>
                <a:ext cx="4849703" cy="380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</a:t>
                </a:r>
                <a:r>
                  <a:rPr lang="ja-JP" altLang="en-US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lang="en-US" altLang="ja-JP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2 </a:t>
                </a:r>
                <a:r>
                  <a:rPr lang="ja-JP" altLang="en-US" b="1" dirty="0" smtClean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人物モデル（ペルソナ）を深堀りして詳細設定</a:t>
                </a:r>
                <a:endParaRPr lang="en-US" altLang="ja-JP" b="1" dirty="0" smtClean="0">
                  <a:solidFill>
                    <a:srgbClr val="0000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710363" y="2668938"/>
                <a:ext cx="6011786" cy="16183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STEP 1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で決めた人物モデル（ペルソナ）はどのような人か、この場にその人がいる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かのようにリアリティのある詳細情報を設定する。</a:t>
                </a:r>
                <a:endPara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・表面的な属性情報（名前、年齢、居住地、仕事</a:t>
                </a: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…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）だけではなく、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ライフスタイルや内面（性格、価値観</a:t>
                </a: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…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）も設定することが重要。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・モデルに近い人物が身近にいる場合は、実際にインタビューをして設定することが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望ましい。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sp>
        <p:nvSpPr>
          <p:cNvPr id="37" name="角丸四角形 36"/>
          <p:cNvSpPr/>
          <p:nvPr/>
        </p:nvSpPr>
        <p:spPr>
          <a:xfrm>
            <a:off x="7174205" y="742034"/>
            <a:ext cx="4815735" cy="5979442"/>
          </a:xfrm>
          <a:prstGeom prst="roundRect">
            <a:avLst>
              <a:gd name="adj" fmla="val 2827"/>
            </a:avLst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241568" y="1087705"/>
            <a:ext cx="465618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（ペルソナ例）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石川　さゆり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（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54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歳、女性）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湯布院の旅館（中小規模）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・家族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経営（従業員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・女性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経営者（おかみ）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・従業員ベテラン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ばかり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・朝と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夜が仕事のピークで拘束時間長め。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ほぼ年中仕事のことを考えている。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・保守的な性格。経営方針も保守的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は所持しているが業務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に活用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いない。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・オンラインや代理店経由の集客で、ある程度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売上が立っている。危機感が少ない。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73876" y="4857180"/>
            <a:ext cx="6808528" cy="1864295"/>
            <a:chOff x="273876" y="4857180"/>
            <a:chExt cx="6006353" cy="1864295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273876" y="4857180"/>
              <a:ext cx="6006353" cy="1864295"/>
              <a:chOff x="618561" y="4857180"/>
              <a:chExt cx="6006353" cy="1864295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618561" y="4857180"/>
                <a:ext cx="6006353" cy="1864295"/>
                <a:chOff x="618561" y="5251981"/>
                <a:chExt cx="6006353" cy="1545941"/>
              </a:xfrm>
            </p:grpSpPr>
            <p:sp>
              <p:nvSpPr>
                <p:cNvPr id="15" name="角丸四角形 14"/>
                <p:cNvSpPr/>
                <p:nvPr/>
              </p:nvSpPr>
              <p:spPr>
                <a:xfrm>
                  <a:off x="618561" y="5253627"/>
                  <a:ext cx="6006353" cy="1544295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710363" y="5251981"/>
                  <a:ext cx="2523832" cy="306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 smtClean="0">
                      <a:solidFill>
                        <a:srgbClr val="0000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STEP</a:t>
                  </a:r>
                  <a:r>
                    <a:rPr lang="ja-JP" altLang="en-US" b="1" dirty="0">
                      <a:solidFill>
                        <a:srgbClr val="0000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３</a:t>
                  </a:r>
                  <a:r>
                    <a:rPr lang="en-US" altLang="ja-JP" b="1" dirty="0" smtClean="0">
                      <a:solidFill>
                        <a:srgbClr val="0000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 </a:t>
                  </a:r>
                  <a:r>
                    <a:rPr lang="ja-JP" altLang="en-US" b="1" dirty="0">
                      <a:solidFill>
                        <a:srgbClr val="0000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最後</a:t>
                  </a:r>
                  <a:r>
                    <a:rPr lang="ja-JP" altLang="en-US" b="1" dirty="0" smtClean="0">
                      <a:solidFill>
                        <a:srgbClr val="0000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に確認！</a:t>
                  </a:r>
                  <a:endParaRPr kumimoji="1" lang="ja-JP" altLang="en-US" b="1" dirty="0">
                    <a:solidFill>
                      <a:srgbClr val="0000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34" name="テキスト ボックス 33"/>
              <p:cNvSpPr txBox="1"/>
              <p:nvPr/>
            </p:nvSpPr>
            <p:spPr>
              <a:xfrm>
                <a:off x="1086016" y="5260827"/>
                <a:ext cx="52099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人物モデル（ペルソナ</a:t>
                </a:r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）は、施策を届けたい人と合致しているか？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（施策を考えやすいように、“都合のいいペルソナ”になっていないか？）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086016" y="5946375"/>
                <a:ext cx="54602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人物モデル（ペルソナ）がどんなシーンで、どう困っているか、何を望むかなど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lang="ja-JP" altLang="en-US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想像できるくらいの情報を設定できているか？</a:t>
                </a:r>
                <a:endPara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53" y="5436855"/>
              <a:ext cx="287207" cy="287207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33" y="6095158"/>
              <a:ext cx="287207" cy="287207"/>
            </a:xfrm>
            <a:prstGeom prst="rect">
              <a:avLst/>
            </a:prstGeom>
          </p:spPr>
        </p:pic>
      </p:grpSp>
      <p:sp>
        <p:nvSpPr>
          <p:cNvPr id="28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5909"/>
            <a:ext cx="10892307" cy="658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参考：ペルソナの具体的な設定の仕方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6654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スライド番号プレースホルダー 8"/>
          <p:cNvSpPr txBox="1">
            <a:spLocks/>
          </p:cNvSpPr>
          <p:nvPr/>
        </p:nvSpPr>
        <p:spPr>
          <a:xfrm>
            <a:off x="9448800" y="6457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356842-16C4-4650-BE42-4C6C3FB93FB1}" type="slidenum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/>
              <a:t>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4" y="1087705"/>
            <a:ext cx="1906874" cy="22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-63919" y="876193"/>
            <a:ext cx="2053259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</a:t>
            </a:r>
            <a:r>
              <a:rPr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②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042093" y="833484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ＳＴＥＰ③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113263" y="895856"/>
            <a:ext cx="2518907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ＳＴＥＰ④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25141" y="4803474"/>
            <a:ext cx="3884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・真の課題が解決された時の姿を言葉に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してみましょう。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主語が県民（ユーザー）になっているか</a:t>
            </a:r>
            <a:endParaRPr lang="en-US" altLang="ja-JP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確認しましょう。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34877"/>
              </p:ext>
            </p:extLst>
          </p:nvPr>
        </p:nvGraphicFramePr>
        <p:xfrm>
          <a:off x="66940" y="1510126"/>
          <a:ext cx="3884029" cy="32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29">
                  <a:extLst>
                    <a:ext uri="{9D8B030D-6E8A-4147-A177-3AD203B41FA5}">
                      <a16:colId xmlns:a16="http://schemas.microsoft.com/office/drawing/2014/main" val="687957751"/>
                    </a:ext>
                  </a:extLst>
                </a:gridCol>
              </a:tblGrid>
              <a:tr h="43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現状・課題→真の課題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2312"/>
                  </a:ext>
                </a:extLst>
              </a:tr>
              <a:tr h="2780192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62034"/>
                  </a:ext>
                </a:extLst>
              </a:tr>
            </a:tbl>
          </a:graphicData>
        </a:graphic>
      </p:graphicFrame>
      <p:sp>
        <p:nvSpPr>
          <p:cNvPr id="31" name="テキスト ボックス 30"/>
          <p:cNvSpPr txBox="1"/>
          <p:nvPr/>
        </p:nvSpPr>
        <p:spPr>
          <a:xfrm>
            <a:off x="48256" y="4803474"/>
            <a:ext cx="42321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・次のページからの</a:t>
            </a:r>
            <a:r>
              <a:rPr kumimoji="1" lang="ja-JP" altLang="en-US" b="1" dirty="0" smtClean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アイデアソン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の手法を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参考に、実際の県民（ユーザー）の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声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意識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しながら課題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書き出す。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質より量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・書き出した課題に対して、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</a:t>
            </a:r>
            <a:r>
              <a:rPr lang="ja-JP" altLang="en-US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ルソナ</a:t>
            </a:r>
            <a:r>
              <a:rPr lang="ja-JP" altLang="en-US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視点</a:t>
            </a:r>
            <a:r>
              <a:rPr lang="ja-JP" altLang="en-US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で、真の課題を深堀り</a:t>
            </a:r>
            <a:r>
              <a:rPr lang="ja-JP" altLang="en-US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u="sng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深掘りは「なぜ？」を最低２回繰り返す。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2" name="表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971866"/>
              </p:ext>
            </p:extLst>
          </p:nvPr>
        </p:nvGraphicFramePr>
        <p:xfrm>
          <a:off x="4125141" y="1510126"/>
          <a:ext cx="3884029" cy="32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29">
                  <a:extLst>
                    <a:ext uri="{9D8B030D-6E8A-4147-A177-3AD203B41FA5}">
                      <a16:colId xmlns:a16="http://schemas.microsoft.com/office/drawing/2014/main" val="687957751"/>
                    </a:ext>
                  </a:extLst>
                </a:gridCol>
              </a:tblGrid>
              <a:tr h="43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将来ビジョン（ありたい姿）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2312"/>
                  </a:ext>
                </a:extLst>
              </a:tr>
              <a:tr h="2780192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62034"/>
                  </a:ext>
                </a:extLst>
              </a:tr>
            </a:tbl>
          </a:graphicData>
        </a:graphic>
      </p:graphicFrame>
      <p:graphicFrame>
        <p:nvGraphicFramePr>
          <p:cNvPr id="33" name="表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83245"/>
              </p:ext>
            </p:extLst>
          </p:nvPr>
        </p:nvGraphicFramePr>
        <p:xfrm>
          <a:off x="8207296" y="1510126"/>
          <a:ext cx="3884029" cy="323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029">
                  <a:extLst>
                    <a:ext uri="{9D8B030D-6E8A-4147-A177-3AD203B41FA5}">
                      <a16:colId xmlns:a16="http://schemas.microsoft.com/office/drawing/2014/main" val="687957751"/>
                    </a:ext>
                  </a:extLst>
                </a:gridCol>
              </a:tblGrid>
              <a:tr h="435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施策・変革</a:t>
                      </a:r>
                      <a:endParaRPr lang="en-US" altLang="ja-JP" sz="2400" b="1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482312"/>
                  </a:ext>
                </a:extLst>
              </a:tr>
              <a:tr h="2780192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62034"/>
                  </a:ext>
                </a:extLst>
              </a:tr>
            </a:tbl>
          </a:graphicData>
        </a:graphic>
      </p:graphicFrame>
      <p:sp>
        <p:nvSpPr>
          <p:cNvPr id="36" name="角丸四角形 35"/>
          <p:cNvSpPr/>
          <p:nvPr/>
        </p:nvSpPr>
        <p:spPr>
          <a:xfrm>
            <a:off x="-308049" y="-134013"/>
            <a:ext cx="3356049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0000FF"/>
                </a:solidFill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ＳＴＥＰ②～④</a:t>
            </a:r>
            <a:endParaRPr kumimoji="1" lang="ja-JP" altLang="en-US" sz="2800" dirty="0">
              <a:solidFill>
                <a:srgbClr val="0000FF"/>
              </a:solidFill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EC109075-52A1-4FE1-994C-57B27F545C14}"/>
              </a:ext>
            </a:extLst>
          </p:cNvPr>
          <p:cNvSpPr txBox="1">
            <a:spLocks/>
          </p:cNvSpPr>
          <p:nvPr/>
        </p:nvSpPr>
        <p:spPr>
          <a:xfrm>
            <a:off x="227129" y="175369"/>
            <a:ext cx="10892307" cy="7682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真の課題、将来ビジョン、施策を議論する</a:t>
            </a:r>
            <a:endParaRPr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961D8C5-82CB-4CA2-B8D6-69CD8C72082E}"/>
              </a:ext>
            </a:extLst>
          </p:cNvPr>
          <p:cNvCxnSpPr/>
          <p:nvPr/>
        </p:nvCxnSpPr>
        <p:spPr>
          <a:xfrm>
            <a:off x="227129" y="944813"/>
            <a:ext cx="11736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63" y="12853"/>
            <a:ext cx="1536605" cy="854484"/>
          </a:xfrm>
          <a:prstGeom prst="rect">
            <a:avLst/>
          </a:prstGeom>
        </p:spPr>
      </p:pic>
      <p:sp>
        <p:nvSpPr>
          <p:cNvPr id="41" name="楕円 40"/>
          <p:cNvSpPr/>
          <p:nvPr/>
        </p:nvSpPr>
        <p:spPr>
          <a:xfrm>
            <a:off x="10430043" y="508874"/>
            <a:ext cx="386836" cy="284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10914509" y="508874"/>
            <a:ext cx="386836" cy="284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11401775" y="508874"/>
            <a:ext cx="386836" cy="2845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207296" y="4803474"/>
            <a:ext cx="3884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・ビジョンを起点に逆算（バックキャスト）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して、解決策を検討しましょう。</a:t>
            </a:r>
          </a:p>
        </p:txBody>
      </p:sp>
      <p:sp>
        <p:nvSpPr>
          <p:cNvPr id="45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9448800" y="6457406"/>
            <a:ext cx="2743200" cy="365125"/>
          </a:xfrm>
        </p:spPr>
        <p:txBody>
          <a:bodyPr/>
          <a:lstStyle/>
          <a:p>
            <a:fld id="{B1356842-16C4-4650-BE42-4C6C3FB93FB1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下カーブ矢印 1"/>
          <p:cNvSpPr/>
          <p:nvPr/>
        </p:nvSpPr>
        <p:spPr>
          <a:xfrm>
            <a:off x="3688035" y="1302666"/>
            <a:ext cx="696685" cy="3498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下カーブ矢印 45"/>
          <p:cNvSpPr/>
          <p:nvPr/>
        </p:nvSpPr>
        <p:spPr>
          <a:xfrm>
            <a:off x="7764920" y="1333947"/>
            <a:ext cx="696685" cy="3498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25117" y="651147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目安：６０分程度</a:t>
            </a:r>
            <a:endParaRPr kumimoji="1" lang="ja-JP" altLang="en-US" sz="11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630148" y="2930316"/>
            <a:ext cx="713110" cy="102302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雲 4"/>
          <p:cNvSpPr/>
          <p:nvPr/>
        </p:nvSpPr>
        <p:spPr>
          <a:xfrm>
            <a:off x="1972485" y="2170938"/>
            <a:ext cx="860612" cy="571266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雲 28"/>
          <p:cNvSpPr/>
          <p:nvPr/>
        </p:nvSpPr>
        <p:spPr>
          <a:xfrm>
            <a:off x="2522646" y="2509121"/>
            <a:ext cx="525354" cy="39997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129988" y="2113178"/>
            <a:ext cx="1570115" cy="732004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アイデアソンで</a:t>
            </a:r>
            <a:endParaRPr kumimoji="1"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書き出した課題</a:t>
            </a:r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13750" y="3183099"/>
            <a:ext cx="1486353" cy="285439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要因を深掘り</a:t>
            </a: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9988" y="3954529"/>
            <a:ext cx="1735146" cy="49305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真の課題</a:t>
            </a:r>
            <a:endParaRPr kumimoji="1" lang="ja-JP" altLang="en-US" sz="2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コネクタ 17"/>
          <p:cNvCxnSpPr>
            <a:stCxn id="5" idx="1"/>
          </p:cNvCxnSpPr>
          <p:nvPr/>
        </p:nvCxnSpPr>
        <p:spPr>
          <a:xfrm>
            <a:off x="2402791" y="2741596"/>
            <a:ext cx="297086" cy="38722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29" idx="1"/>
          </p:cNvCxnSpPr>
          <p:nvPr/>
        </p:nvCxnSpPr>
        <p:spPr>
          <a:xfrm flipH="1">
            <a:off x="2782889" y="2908666"/>
            <a:ext cx="2434" cy="2426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28" idx="1"/>
            <a:endCxn id="48" idx="0"/>
          </p:cNvCxnSpPr>
          <p:nvPr/>
        </p:nvCxnSpPr>
        <p:spPr>
          <a:xfrm>
            <a:off x="3197690" y="2507466"/>
            <a:ext cx="0" cy="9221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34" idx="1"/>
            <a:endCxn id="49" idx="0"/>
          </p:cNvCxnSpPr>
          <p:nvPr/>
        </p:nvCxnSpPr>
        <p:spPr>
          <a:xfrm flipH="1">
            <a:off x="3454989" y="2872178"/>
            <a:ext cx="24130" cy="2377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48" idx="0"/>
          </p:cNvCxnSpPr>
          <p:nvPr/>
        </p:nvCxnSpPr>
        <p:spPr>
          <a:xfrm flipH="1">
            <a:off x="3197690" y="3275647"/>
            <a:ext cx="189496" cy="15397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57" idx="0"/>
          </p:cNvCxnSpPr>
          <p:nvPr/>
        </p:nvCxnSpPr>
        <p:spPr>
          <a:xfrm flipH="1">
            <a:off x="2679209" y="3079990"/>
            <a:ext cx="151088" cy="34963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>
            <a:stCxn id="47" idx="0"/>
            <a:endCxn id="10" idx="0"/>
          </p:cNvCxnSpPr>
          <p:nvPr/>
        </p:nvCxnSpPr>
        <p:spPr>
          <a:xfrm flipH="1">
            <a:off x="2423583" y="3412093"/>
            <a:ext cx="143212" cy="6072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>
            <a:stCxn id="57" idx="2"/>
          </p:cNvCxnSpPr>
          <p:nvPr/>
        </p:nvCxnSpPr>
        <p:spPr>
          <a:xfrm>
            <a:off x="2830297" y="3308573"/>
            <a:ext cx="24016" cy="9979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endCxn id="65" idx="1"/>
          </p:cNvCxnSpPr>
          <p:nvPr/>
        </p:nvCxnSpPr>
        <p:spPr>
          <a:xfrm>
            <a:off x="3112020" y="3555093"/>
            <a:ext cx="85173" cy="4509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2162444" y="3315185"/>
            <a:ext cx="26828" cy="10641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>
            <a:off x="2134271" y="2750298"/>
            <a:ext cx="53317" cy="4635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endCxn id="47" idx="2"/>
          </p:cNvCxnSpPr>
          <p:nvPr/>
        </p:nvCxnSpPr>
        <p:spPr>
          <a:xfrm>
            <a:off x="2371437" y="2625413"/>
            <a:ext cx="195358" cy="9944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雲 25"/>
          <p:cNvSpPr/>
          <p:nvPr/>
        </p:nvSpPr>
        <p:spPr>
          <a:xfrm>
            <a:off x="1843418" y="2550313"/>
            <a:ext cx="525354" cy="39997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雲 27"/>
          <p:cNvSpPr/>
          <p:nvPr/>
        </p:nvSpPr>
        <p:spPr>
          <a:xfrm>
            <a:off x="2935013" y="2107921"/>
            <a:ext cx="525354" cy="39997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雲 33"/>
          <p:cNvSpPr/>
          <p:nvPr/>
        </p:nvSpPr>
        <p:spPr>
          <a:xfrm>
            <a:off x="3216442" y="2472633"/>
            <a:ext cx="525354" cy="39997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2311080" y="3412093"/>
            <a:ext cx="511430" cy="2077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2941975" y="3429624"/>
            <a:ext cx="511430" cy="2077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3199274" y="3109963"/>
            <a:ext cx="511430" cy="2077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2574582" y="3079990"/>
            <a:ext cx="511430" cy="2285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角丸四角形 57"/>
          <p:cNvSpPr/>
          <p:nvPr/>
        </p:nvSpPr>
        <p:spPr>
          <a:xfrm>
            <a:off x="1951736" y="3117377"/>
            <a:ext cx="511430" cy="2077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2243583" y="4019345"/>
            <a:ext cx="360000" cy="360000"/>
            <a:chOff x="2423583" y="4018474"/>
            <a:chExt cx="360000" cy="360000"/>
          </a:xfrm>
        </p:grpSpPr>
        <p:sp>
          <p:nvSpPr>
            <p:cNvPr id="10" name="楕円 9"/>
            <p:cNvSpPr/>
            <p:nvPr/>
          </p:nvSpPr>
          <p:spPr>
            <a:xfrm>
              <a:off x="2423583" y="401847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楕円 13"/>
            <p:cNvSpPr/>
            <p:nvPr/>
          </p:nvSpPr>
          <p:spPr>
            <a:xfrm rot="3221967">
              <a:off x="2658482" y="4127690"/>
              <a:ext cx="126207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楕円 58"/>
            <p:cNvSpPr/>
            <p:nvPr/>
          </p:nvSpPr>
          <p:spPr>
            <a:xfrm rot="2858198">
              <a:off x="2631373" y="404989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2699877" y="4151420"/>
            <a:ext cx="360000" cy="360000"/>
            <a:chOff x="2423583" y="4018474"/>
            <a:chExt cx="360000" cy="360000"/>
          </a:xfrm>
        </p:grpSpPr>
        <p:sp>
          <p:nvSpPr>
            <p:cNvPr id="61" name="楕円 60"/>
            <p:cNvSpPr/>
            <p:nvPr/>
          </p:nvSpPr>
          <p:spPr>
            <a:xfrm>
              <a:off x="2423583" y="401847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楕円 61"/>
            <p:cNvSpPr/>
            <p:nvPr/>
          </p:nvSpPr>
          <p:spPr>
            <a:xfrm rot="3221967">
              <a:off x="2658482" y="4127690"/>
              <a:ext cx="126207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楕円 62"/>
            <p:cNvSpPr/>
            <p:nvPr/>
          </p:nvSpPr>
          <p:spPr>
            <a:xfrm rot="2858198">
              <a:off x="2631373" y="404989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3144472" y="3953345"/>
            <a:ext cx="360000" cy="360000"/>
            <a:chOff x="2423583" y="4018474"/>
            <a:chExt cx="360000" cy="360000"/>
          </a:xfrm>
        </p:grpSpPr>
        <p:sp>
          <p:nvSpPr>
            <p:cNvPr id="65" name="楕円 64"/>
            <p:cNvSpPr/>
            <p:nvPr/>
          </p:nvSpPr>
          <p:spPr>
            <a:xfrm>
              <a:off x="2423583" y="401847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楕円 65"/>
            <p:cNvSpPr/>
            <p:nvPr/>
          </p:nvSpPr>
          <p:spPr>
            <a:xfrm rot="3221967">
              <a:off x="2658482" y="4127690"/>
              <a:ext cx="126207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楕円 66"/>
            <p:cNvSpPr/>
            <p:nvPr/>
          </p:nvSpPr>
          <p:spPr>
            <a:xfrm rot="2858198">
              <a:off x="2631373" y="404989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969935" y="4167886"/>
            <a:ext cx="360000" cy="360000"/>
            <a:chOff x="2423583" y="4018474"/>
            <a:chExt cx="360000" cy="360000"/>
          </a:xfrm>
        </p:grpSpPr>
        <p:sp>
          <p:nvSpPr>
            <p:cNvPr id="69" name="楕円 68"/>
            <p:cNvSpPr/>
            <p:nvPr/>
          </p:nvSpPr>
          <p:spPr>
            <a:xfrm>
              <a:off x="2423583" y="4018474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楕円 69"/>
            <p:cNvSpPr/>
            <p:nvPr/>
          </p:nvSpPr>
          <p:spPr>
            <a:xfrm rot="3221967">
              <a:off x="2658482" y="4127690"/>
              <a:ext cx="126207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楕円 70"/>
            <p:cNvSpPr/>
            <p:nvPr/>
          </p:nvSpPr>
          <p:spPr>
            <a:xfrm rot="2858198">
              <a:off x="2631373" y="404989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03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945B214B-2827-417F-AAD3-0B36C4717410}" vid="{F3177F42-1D9E-41C0-878D-79D53282877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9489</TotalTime>
  <Words>2682</Words>
  <Application>Microsoft Office PowerPoint</Application>
  <PresentationFormat>ワイド画面</PresentationFormat>
  <Paragraphs>376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1" baseType="lpstr">
      <vt:lpstr>ＤＦ特太ゴシック体</vt:lpstr>
      <vt:lpstr>HGP創英角ｺﾞｼｯｸUB</vt:lpstr>
      <vt:lpstr>HGP明朝E</vt:lpstr>
      <vt:lpstr>Meiryo UI</vt:lpstr>
      <vt:lpstr>ＭＳ Ｐゴシック</vt:lpstr>
      <vt:lpstr>ＭＳ ゴシック</vt:lpstr>
      <vt:lpstr>メイリオ</vt:lpstr>
      <vt:lpstr>游ゴシック</vt:lpstr>
      <vt:lpstr>Arial</vt:lpstr>
      <vt:lpstr>Calibri</vt:lpstr>
      <vt:lpstr>Cambria</vt:lpstr>
      <vt:lpstr>Leelawadee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oitapref</dc:creator>
  <cp:lastModifiedBy>oitapref</cp:lastModifiedBy>
  <cp:revision>514</cp:revision>
  <cp:lastPrinted>2021-07-13T23:06:55Z</cp:lastPrinted>
  <dcterms:created xsi:type="dcterms:W3CDTF">2021-05-13T02:58:15Z</dcterms:created>
  <dcterms:modified xsi:type="dcterms:W3CDTF">2021-08-03T08:10:27Z</dcterms:modified>
</cp:coreProperties>
</file>