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3" r:id="rId3"/>
    <p:sldId id="262" r:id="rId4"/>
    <p:sldId id="266" r:id="rId5"/>
    <p:sldId id="270" r:id="rId6"/>
  </p:sldIdLst>
  <p:sldSz cx="9906000" cy="6858000" type="A4"/>
  <p:notesSz cx="9866313" cy="6735763"/>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12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4"/>
            <a:ext cx="74295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9"/>
            <a:ext cx="7429500" cy="1655763"/>
          </a:xfrm>
        </p:spPr>
        <p:txBody>
          <a:bodyPr/>
          <a:lstStyle>
            <a:lvl1pPr marL="0" indent="0" algn="ctr">
              <a:buNone/>
              <a:defRPr sz="2400"/>
            </a:lvl1pPr>
            <a:lvl2pPr marL="457176" indent="0" algn="ctr">
              <a:buNone/>
              <a:defRPr sz="2000"/>
            </a:lvl2pPr>
            <a:lvl3pPr marL="914350" indent="0" algn="ctr">
              <a:buNone/>
              <a:defRPr sz="1800"/>
            </a:lvl3pPr>
            <a:lvl4pPr marL="1371525" indent="0" algn="ctr">
              <a:buNone/>
              <a:defRPr sz="1600"/>
            </a:lvl4pPr>
            <a:lvl5pPr marL="1828701" indent="0" algn="ctr">
              <a:buNone/>
              <a:defRPr sz="1600"/>
            </a:lvl5pPr>
            <a:lvl6pPr marL="2285876" indent="0" algn="ctr">
              <a:buNone/>
              <a:defRPr sz="1600"/>
            </a:lvl6pPr>
            <a:lvl7pPr marL="2743050" indent="0" algn="ctr">
              <a:buNone/>
              <a:defRPr sz="1600"/>
            </a:lvl7pPr>
            <a:lvl8pPr marL="3200224" indent="0" algn="ctr">
              <a:buNone/>
              <a:defRPr sz="1600"/>
            </a:lvl8pPr>
            <a:lvl9pPr marL="3657399"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33615387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4001591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7" y="365129"/>
            <a:ext cx="2135981" cy="581183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43" y="365129"/>
            <a:ext cx="6284119" cy="581183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3157969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4056031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81" y="1709743"/>
            <a:ext cx="8543925"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81" y="4589468"/>
            <a:ext cx="8543925" cy="1500187"/>
          </a:xfrm>
        </p:spPr>
        <p:txBody>
          <a:bodyPr/>
          <a:lstStyle>
            <a:lvl1pPr marL="0" indent="0">
              <a:buNone/>
              <a:defRPr sz="2400">
                <a:solidFill>
                  <a:schemeClr val="tx1">
                    <a:tint val="75000"/>
                  </a:schemeClr>
                </a:solidFill>
              </a:defRPr>
            </a:lvl1pPr>
            <a:lvl2pPr marL="457176" indent="0">
              <a:buNone/>
              <a:defRPr sz="2000">
                <a:solidFill>
                  <a:schemeClr val="tx1">
                    <a:tint val="75000"/>
                  </a:schemeClr>
                </a:solidFill>
              </a:defRPr>
            </a:lvl2pPr>
            <a:lvl3pPr marL="914350" indent="0">
              <a:buNone/>
              <a:defRPr sz="1800">
                <a:solidFill>
                  <a:schemeClr val="tx1">
                    <a:tint val="75000"/>
                  </a:schemeClr>
                </a:solidFill>
              </a:defRPr>
            </a:lvl3pPr>
            <a:lvl4pPr marL="1371525" indent="0">
              <a:buNone/>
              <a:defRPr sz="1600">
                <a:solidFill>
                  <a:schemeClr val="tx1">
                    <a:tint val="75000"/>
                  </a:schemeClr>
                </a:solidFill>
              </a:defRPr>
            </a:lvl4pPr>
            <a:lvl5pPr marL="1828701" indent="0">
              <a:buNone/>
              <a:defRPr sz="1600">
                <a:solidFill>
                  <a:schemeClr val="tx1">
                    <a:tint val="75000"/>
                  </a:schemeClr>
                </a:solidFill>
              </a:defRPr>
            </a:lvl5pPr>
            <a:lvl6pPr marL="2285876" indent="0">
              <a:buNone/>
              <a:defRPr sz="1600">
                <a:solidFill>
                  <a:schemeClr val="tx1">
                    <a:tint val="75000"/>
                  </a:schemeClr>
                </a:solidFill>
              </a:defRPr>
            </a:lvl6pPr>
            <a:lvl7pPr marL="2743050" indent="0">
              <a:buNone/>
              <a:defRPr sz="1600">
                <a:solidFill>
                  <a:schemeClr val="tx1">
                    <a:tint val="75000"/>
                  </a:schemeClr>
                </a:solidFill>
              </a:defRPr>
            </a:lvl7pPr>
            <a:lvl8pPr marL="3200224" indent="0">
              <a:buNone/>
              <a:defRPr sz="1600">
                <a:solidFill>
                  <a:schemeClr val="tx1">
                    <a:tint val="75000"/>
                  </a:schemeClr>
                </a:solidFill>
              </a:defRPr>
            </a:lvl8pPr>
            <a:lvl9pPr marL="3657399"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1208363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9" y="1825625"/>
            <a:ext cx="4210050" cy="435133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4" y="1825625"/>
            <a:ext cx="4210050" cy="435133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3795029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30" y="365129"/>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9" y="1681165"/>
            <a:ext cx="4190702" cy="823912"/>
          </a:xfrm>
        </p:spPr>
        <p:txBody>
          <a:bodyPr anchor="b"/>
          <a:lstStyle>
            <a:lvl1pPr marL="0" indent="0">
              <a:buNone/>
              <a:defRPr sz="2400" b="1"/>
            </a:lvl1pPr>
            <a:lvl2pPr marL="457176" indent="0">
              <a:buNone/>
              <a:defRPr sz="2000" b="1"/>
            </a:lvl2pPr>
            <a:lvl3pPr marL="914350" indent="0">
              <a:buNone/>
              <a:defRPr sz="1800" b="1"/>
            </a:lvl3pPr>
            <a:lvl4pPr marL="1371525" indent="0">
              <a:buNone/>
              <a:defRPr sz="1600" b="1"/>
            </a:lvl4pPr>
            <a:lvl5pPr marL="1828701" indent="0">
              <a:buNone/>
              <a:defRPr sz="1600" b="1"/>
            </a:lvl5pPr>
            <a:lvl6pPr marL="2285876" indent="0">
              <a:buNone/>
              <a:defRPr sz="1600" b="1"/>
            </a:lvl6pPr>
            <a:lvl7pPr marL="2743050" indent="0">
              <a:buNone/>
              <a:defRPr sz="1600" b="1"/>
            </a:lvl7pPr>
            <a:lvl8pPr marL="3200224" indent="0">
              <a:buNone/>
              <a:defRPr sz="1600" b="1"/>
            </a:lvl8pPr>
            <a:lvl9pPr marL="3657399"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9"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20" y="1681165"/>
            <a:ext cx="4211340" cy="823912"/>
          </a:xfrm>
        </p:spPr>
        <p:txBody>
          <a:bodyPr anchor="b"/>
          <a:lstStyle>
            <a:lvl1pPr marL="0" indent="0">
              <a:buNone/>
              <a:defRPr sz="2400" b="1"/>
            </a:lvl1pPr>
            <a:lvl2pPr marL="457176" indent="0">
              <a:buNone/>
              <a:defRPr sz="2000" b="1"/>
            </a:lvl2pPr>
            <a:lvl3pPr marL="914350" indent="0">
              <a:buNone/>
              <a:defRPr sz="1800" b="1"/>
            </a:lvl3pPr>
            <a:lvl4pPr marL="1371525" indent="0">
              <a:buNone/>
              <a:defRPr sz="1600" b="1"/>
            </a:lvl4pPr>
            <a:lvl5pPr marL="1828701" indent="0">
              <a:buNone/>
              <a:defRPr sz="1600" b="1"/>
            </a:lvl5pPr>
            <a:lvl6pPr marL="2285876" indent="0">
              <a:buNone/>
              <a:defRPr sz="1600" b="1"/>
            </a:lvl6pPr>
            <a:lvl7pPr marL="2743050" indent="0">
              <a:buNone/>
              <a:defRPr sz="1600" b="1"/>
            </a:lvl7pPr>
            <a:lvl8pPr marL="3200224" indent="0">
              <a:buNone/>
              <a:defRPr sz="1600" b="1"/>
            </a:lvl8pPr>
            <a:lvl9pPr marL="3657399"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20"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380839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446255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2617954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32" y="457200"/>
            <a:ext cx="3194944"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6" y="987431"/>
            <a:ext cx="501491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32" y="2057402"/>
            <a:ext cx="3194944" cy="3811588"/>
          </a:xfrm>
        </p:spPr>
        <p:txBody>
          <a:bodyPr/>
          <a:lstStyle>
            <a:lvl1pPr marL="0" indent="0">
              <a:buNone/>
              <a:defRPr sz="1600"/>
            </a:lvl1pPr>
            <a:lvl2pPr marL="457176" indent="0">
              <a:buNone/>
              <a:defRPr sz="1400"/>
            </a:lvl2pPr>
            <a:lvl3pPr marL="914350" indent="0">
              <a:buNone/>
              <a:defRPr sz="1200"/>
            </a:lvl3pPr>
            <a:lvl4pPr marL="1371525" indent="0">
              <a:buNone/>
              <a:defRPr sz="1000"/>
            </a:lvl4pPr>
            <a:lvl5pPr marL="1828701" indent="0">
              <a:buNone/>
              <a:defRPr sz="1000"/>
            </a:lvl5pPr>
            <a:lvl6pPr marL="2285876" indent="0">
              <a:buNone/>
              <a:defRPr sz="1000"/>
            </a:lvl6pPr>
            <a:lvl7pPr marL="2743050" indent="0">
              <a:buNone/>
              <a:defRPr sz="1000"/>
            </a:lvl7pPr>
            <a:lvl8pPr marL="3200224" indent="0">
              <a:buNone/>
              <a:defRPr sz="1000"/>
            </a:lvl8pPr>
            <a:lvl9pPr marL="3657399"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1845896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32" y="457200"/>
            <a:ext cx="3194944"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6" y="987431"/>
            <a:ext cx="5014914" cy="4873625"/>
          </a:xfrm>
        </p:spPr>
        <p:txBody>
          <a:bodyPr/>
          <a:lstStyle>
            <a:lvl1pPr marL="0" indent="0">
              <a:buNone/>
              <a:defRPr sz="3200"/>
            </a:lvl1pPr>
            <a:lvl2pPr marL="457176" indent="0">
              <a:buNone/>
              <a:defRPr sz="2800"/>
            </a:lvl2pPr>
            <a:lvl3pPr marL="914350" indent="0">
              <a:buNone/>
              <a:defRPr sz="2400"/>
            </a:lvl3pPr>
            <a:lvl4pPr marL="1371525" indent="0">
              <a:buNone/>
              <a:defRPr sz="2000"/>
            </a:lvl4pPr>
            <a:lvl5pPr marL="1828701" indent="0">
              <a:buNone/>
              <a:defRPr sz="2000"/>
            </a:lvl5pPr>
            <a:lvl6pPr marL="2285876" indent="0">
              <a:buNone/>
              <a:defRPr sz="2000"/>
            </a:lvl6pPr>
            <a:lvl7pPr marL="2743050" indent="0">
              <a:buNone/>
              <a:defRPr sz="2000"/>
            </a:lvl7pPr>
            <a:lvl8pPr marL="3200224" indent="0">
              <a:buNone/>
              <a:defRPr sz="2000"/>
            </a:lvl8pPr>
            <a:lvl9pPr marL="3657399"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682332" y="2057402"/>
            <a:ext cx="3194944" cy="3811588"/>
          </a:xfrm>
        </p:spPr>
        <p:txBody>
          <a:bodyPr/>
          <a:lstStyle>
            <a:lvl1pPr marL="0" indent="0">
              <a:buNone/>
              <a:defRPr sz="1600"/>
            </a:lvl1pPr>
            <a:lvl2pPr marL="457176" indent="0">
              <a:buNone/>
              <a:defRPr sz="1400"/>
            </a:lvl2pPr>
            <a:lvl3pPr marL="914350" indent="0">
              <a:buNone/>
              <a:defRPr sz="1200"/>
            </a:lvl3pPr>
            <a:lvl4pPr marL="1371525" indent="0">
              <a:buNone/>
              <a:defRPr sz="1000"/>
            </a:lvl4pPr>
            <a:lvl5pPr marL="1828701" indent="0">
              <a:buNone/>
              <a:defRPr sz="1000"/>
            </a:lvl5pPr>
            <a:lvl6pPr marL="2285876" indent="0">
              <a:buNone/>
              <a:defRPr sz="1000"/>
            </a:lvl6pPr>
            <a:lvl7pPr marL="2743050" indent="0">
              <a:buNone/>
              <a:defRPr sz="1000"/>
            </a:lvl7pPr>
            <a:lvl8pPr marL="3200224" indent="0">
              <a:buNone/>
              <a:defRPr sz="1000"/>
            </a:lvl8pPr>
            <a:lvl9pPr marL="3657399"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65CE67-E885-4BA4-9EE7-F2F65288342D}"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2427582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9" y="1825625"/>
            <a:ext cx="8543925" cy="4351339"/>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9" y="6356356"/>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65CE67-E885-4BA4-9EE7-F2F65288342D}" type="datetimeFigureOut">
              <a:rPr kumimoji="1" lang="ja-JP" altLang="en-US" smtClean="0"/>
              <a:t>2023/3/30</a:t>
            </a:fld>
            <a:endParaRPr kumimoji="1" lang="ja-JP" altLang="en-US"/>
          </a:p>
        </p:txBody>
      </p:sp>
      <p:sp>
        <p:nvSpPr>
          <p:cNvPr id="5" name="フッター プレースホルダー 4"/>
          <p:cNvSpPr>
            <a:spLocks noGrp="1"/>
          </p:cNvSpPr>
          <p:nvPr>
            <p:ph type="ftr" sz="quarter" idx="3"/>
          </p:nvPr>
        </p:nvSpPr>
        <p:spPr>
          <a:xfrm>
            <a:off x="3281364" y="6356356"/>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4" y="6356356"/>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AF23B0-AD86-464B-AFB8-4D0DE56EB041}" type="slidenum">
              <a:rPr kumimoji="1" lang="ja-JP" altLang="en-US" smtClean="0"/>
              <a:t>‹#›</a:t>
            </a:fld>
            <a:endParaRPr kumimoji="1" lang="ja-JP" altLang="en-US"/>
          </a:p>
        </p:txBody>
      </p:sp>
    </p:spTree>
    <p:extLst>
      <p:ext uri="{BB962C8B-B14F-4D97-AF65-F5344CB8AC3E}">
        <p14:creationId xmlns:p14="http://schemas.microsoft.com/office/powerpoint/2010/main" val="1313209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5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87" indent="-228587" algn="l" defTabSz="91435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64" indent="-228587" algn="l" defTabSz="91435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37" indent="-228587" algn="l" defTabSz="91435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13" indent="-228587" algn="l" defTabSz="91435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287" indent="-228587" algn="l" defTabSz="91435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462" indent="-228587" algn="l" defTabSz="91435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637" indent="-228587" algn="l" defTabSz="91435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813" indent="-228587" algn="l" defTabSz="91435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5988" indent="-228587" algn="l" defTabSz="91435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50" rtl="0" eaLnBrk="1" latinLnBrk="0" hangingPunct="1">
        <a:defRPr kumimoji="1" sz="1800" kern="1200">
          <a:solidFill>
            <a:schemeClr val="tx1"/>
          </a:solidFill>
          <a:latin typeface="+mn-lt"/>
          <a:ea typeface="+mn-ea"/>
          <a:cs typeface="+mn-cs"/>
        </a:defRPr>
      </a:lvl1pPr>
      <a:lvl2pPr marL="457176" algn="l" defTabSz="914350" rtl="0" eaLnBrk="1" latinLnBrk="0" hangingPunct="1">
        <a:defRPr kumimoji="1" sz="1800" kern="1200">
          <a:solidFill>
            <a:schemeClr val="tx1"/>
          </a:solidFill>
          <a:latin typeface="+mn-lt"/>
          <a:ea typeface="+mn-ea"/>
          <a:cs typeface="+mn-cs"/>
        </a:defRPr>
      </a:lvl2pPr>
      <a:lvl3pPr marL="914350" algn="l" defTabSz="914350" rtl="0" eaLnBrk="1" latinLnBrk="0" hangingPunct="1">
        <a:defRPr kumimoji="1" sz="1800" kern="1200">
          <a:solidFill>
            <a:schemeClr val="tx1"/>
          </a:solidFill>
          <a:latin typeface="+mn-lt"/>
          <a:ea typeface="+mn-ea"/>
          <a:cs typeface="+mn-cs"/>
        </a:defRPr>
      </a:lvl3pPr>
      <a:lvl4pPr marL="1371525" algn="l" defTabSz="914350" rtl="0" eaLnBrk="1" latinLnBrk="0" hangingPunct="1">
        <a:defRPr kumimoji="1" sz="1800" kern="1200">
          <a:solidFill>
            <a:schemeClr val="tx1"/>
          </a:solidFill>
          <a:latin typeface="+mn-lt"/>
          <a:ea typeface="+mn-ea"/>
          <a:cs typeface="+mn-cs"/>
        </a:defRPr>
      </a:lvl4pPr>
      <a:lvl5pPr marL="1828701" algn="l" defTabSz="914350" rtl="0" eaLnBrk="1" latinLnBrk="0" hangingPunct="1">
        <a:defRPr kumimoji="1" sz="1800" kern="1200">
          <a:solidFill>
            <a:schemeClr val="tx1"/>
          </a:solidFill>
          <a:latin typeface="+mn-lt"/>
          <a:ea typeface="+mn-ea"/>
          <a:cs typeface="+mn-cs"/>
        </a:defRPr>
      </a:lvl5pPr>
      <a:lvl6pPr marL="2285876" algn="l" defTabSz="914350" rtl="0" eaLnBrk="1" latinLnBrk="0" hangingPunct="1">
        <a:defRPr kumimoji="1" sz="1800" kern="1200">
          <a:solidFill>
            <a:schemeClr val="tx1"/>
          </a:solidFill>
          <a:latin typeface="+mn-lt"/>
          <a:ea typeface="+mn-ea"/>
          <a:cs typeface="+mn-cs"/>
        </a:defRPr>
      </a:lvl6pPr>
      <a:lvl7pPr marL="2743050" algn="l" defTabSz="914350" rtl="0" eaLnBrk="1" latinLnBrk="0" hangingPunct="1">
        <a:defRPr kumimoji="1" sz="1800" kern="1200">
          <a:solidFill>
            <a:schemeClr val="tx1"/>
          </a:solidFill>
          <a:latin typeface="+mn-lt"/>
          <a:ea typeface="+mn-ea"/>
          <a:cs typeface="+mn-cs"/>
        </a:defRPr>
      </a:lvl7pPr>
      <a:lvl8pPr marL="3200224" algn="l" defTabSz="914350" rtl="0" eaLnBrk="1" latinLnBrk="0" hangingPunct="1">
        <a:defRPr kumimoji="1" sz="1800" kern="1200">
          <a:solidFill>
            <a:schemeClr val="tx1"/>
          </a:solidFill>
          <a:latin typeface="+mn-lt"/>
          <a:ea typeface="+mn-ea"/>
          <a:cs typeface="+mn-cs"/>
        </a:defRPr>
      </a:lvl8pPr>
      <a:lvl9pPr marL="3657399" algn="l" defTabSz="91435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311410"/>
            <a:ext cx="9069186" cy="300210"/>
          </a:xfrm>
          <a:prstGeom prst="rect">
            <a:avLst/>
          </a:prstGeom>
          <a:noFill/>
        </p:spPr>
        <p:txBody>
          <a:bodyPr wrap="square" rtlCol="0">
            <a:spAutoFit/>
          </a:bodyPr>
          <a:lstStyle/>
          <a:p>
            <a:r>
              <a:rPr lang="ja-JP" altLang="en-US" sz="1351" dirty="0" smtClean="0">
                <a:latin typeface="UD デジタル 教科書体 N-B" panose="02020700000000000000" pitchFamily="17" charset="-128"/>
                <a:ea typeface="UD デジタル 教科書体 N-B" panose="02020700000000000000" pitchFamily="17" charset="-128"/>
              </a:rPr>
              <a:t>○地区</a:t>
            </a:r>
            <a:r>
              <a:rPr lang="ja-JP" altLang="en-US" sz="1351" dirty="0">
                <a:latin typeface="UD デジタル 教科書体 N-B" panose="02020700000000000000" pitchFamily="17" charset="-128"/>
                <a:ea typeface="UD デジタル 教科書体 N-B" panose="02020700000000000000" pitchFamily="17" charset="-128"/>
              </a:rPr>
              <a:t>防災</a:t>
            </a:r>
            <a:r>
              <a:rPr lang="ja-JP" altLang="en-US" sz="1351" dirty="0" smtClean="0">
                <a:latin typeface="UD デジタル 教科書体 N-B" panose="02020700000000000000" pitchFamily="17" charset="-128"/>
                <a:ea typeface="UD デジタル 教科書体 N-B" panose="02020700000000000000" pitchFamily="17" charset="-128"/>
              </a:rPr>
              <a:t>マップ （様式２）　</a:t>
            </a:r>
            <a:r>
              <a:rPr lang="en-US" altLang="ja-JP" sz="1000" dirty="0" smtClean="0">
                <a:latin typeface="UD デジタル 教科書体 N-B" panose="02020700000000000000" pitchFamily="17" charset="-128"/>
                <a:ea typeface="UD デジタル 教科書体 N-B" panose="02020700000000000000" pitchFamily="17" charset="-128"/>
              </a:rPr>
              <a:t>※</a:t>
            </a:r>
            <a:r>
              <a:rPr lang="ja-JP" altLang="en-US" sz="1000" dirty="0" smtClean="0">
                <a:latin typeface="UD デジタル 教科書体 N-B" panose="02020700000000000000" pitchFamily="17" charset="-128"/>
                <a:ea typeface="UD デジタル 教科書体 N-B" panose="02020700000000000000" pitchFamily="17" charset="-128"/>
              </a:rPr>
              <a:t>ハザードマップ等に危険箇所や指定緊急避難場所・指定避難所・自主避難所、避難経路を書き込みましょう。</a:t>
            </a:r>
            <a:endParaRPr lang="ja-JP" altLang="en-US" sz="1000" dirty="0">
              <a:latin typeface="UD デジタル 教科書体 N-B" panose="02020700000000000000" pitchFamily="17" charset="-128"/>
              <a:ea typeface="UD デジタル 教科書体 N-B" panose="02020700000000000000" pitchFamily="17" charset="-128"/>
            </a:endParaRPr>
          </a:p>
        </p:txBody>
      </p:sp>
      <p:sp>
        <p:nvSpPr>
          <p:cNvPr id="8" name="正方形/長方形 7"/>
          <p:cNvSpPr/>
          <p:nvPr/>
        </p:nvSpPr>
        <p:spPr>
          <a:xfrm>
            <a:off x="58189" y="577211"/>
            <a:ext cx="9742516" cy="6214287"/>
          </a:xfrm>
          <a:prstGeom prst="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F0000"/>
                </a:solidFill>
                <a:latin typeface="UD デジタル 教科書体 N-B" panose="02020700000000000000" pitchFamily="17" charset="-128"/>
                <a:ea typeface="UD デジタル 教科書体 N-B" panose="02020700000000000000" pitchFamily="17" charset="-128"/>
              </a:rPr>
              <a:t>○お住まいの市町村のハザードマップ等を貼り付けてください。</a:t>
            </a:r>
            <a:endParaRPr lang="en-US" altLang="ja-JP" dirty="0" smtClean="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7" name="テキスト ボックス 6"/>
          <p:cNvSpPr txBox="1"/>
          <p:nvPr/>
        </p:nvSpPr>
        <p:spPr>
          <a:xfrm>
            <a:off x="0" y="0"/>
            <a:ext cx="9906000" cy="307777"/>
          </a:xfrm>
          <a:prstGeom prst="rect">
            <a:avLst/>
          </a:prstGeom>
          <a:solidFill>
            <a:schemeClr val="accent1">
              <a:lumMod val="60000"/>
              <a:lumOff val="40000"/>
            </a:schemeClr>
          </a:solidFill>
        </p:spPr>
        <p:txBody>
          <a:bodyPr wrap="square" rtlCol="0">
            <a:spAutoFit/>
          </a:bodyPr>
          <a:lstStyle/>
          <a:p>
            <a:pPr algn="ctr"/>
            <a:r>
              <a:rPr lang="ja-JP" altLang="en-US" sz="1400" dirty="0" smtClean="0">
                <a:latin typeface="UD デジタル 教科書体 N-B" panose="02020700000000000000" pitchFamily="17" charset="-128"/>
                <a:ea typeface="UD デジタル 教科書体 N-B" panose="02020700000000000000" pitchFamily="17" charset="-128"/>
              </a:rPr>
              <a:t>地域の災害リスクを把握しよう　　　　　　　　</a:t>
            </a:r>
            <a:endParaRPr lang="en-US" altLang="ja-JP" sz="1400"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790972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8189" y="577211"/>
            <a:ext cx="9742516" cy="6214287"/>
          </a:xfrm>
          <a:prstGeom prst="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○自治会等</a:t>
            </a:r>
            <a:r>
              <a:rPr lang="ja-JP" altLang="en-US" dirty="0" smtClean="0">
                <a:solidFill>
                  <a:srgbClr val="FF0000"/>
                </a:solidFill>
                <a:latin typeface="UD デジタル 教科書体 N-B" panose="02020700000000000000" pitchFamily="17" charset="-128"/>
                <a:ea typeface="UD デジタル 教科書体 N-B" panose="02020700000000000000" pitchFamily="17" charset="-128"/>
              </a:rPr>
              <a:t>で作成した組織図を貼り付けて</a:t>
            </a: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ください。</a:t>
            </a:r>
          </a:p>
          <a:p>
            <a:pPr algn="ctr"/>
            <a:endParaRPr lang="en-US" altLang="ja-JP" dirty="0" smtClean="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6" name="テキスト ボックス 5"/>
          <p:cNvSpPr txBox="1"/>
          <p:nvPr/>
        </p:nvSpPr>
        <p:spPr>
          <a:xfrm>
            <a:off x="0" y="298100"/>
            <a:ext cx="8420794" cy="300210"/>
          </a:xfrm>
          <a:prstGeom prst="rect">
            <a:avLst/>
          </a:prstGeom>
          <a:noFill/>
        </p:spPr>
        <p:txBody>
          <a:bodyPr wrap="square" rtlCol="0">
            <a:spAutoFit/>
          </a:bodyPr>
          <a:lstStyle/>
          <a:p>
            <a:r>
              <a:rPr lang="ja-JP" altLang="en-US" sz="1351" dirty="0" smtClean="0">
                <a:latin typeface="UD デジタル 教科書体 N-B" panose="02020700000000000000" pitchFamily="17" charset="-128"/>
                <a:ea typeface="UD デジタル 教科書体 N-B" panose="02020700000000000000" pitchFamily="17" charset="-128"/>
              </a:rPr>
              <a:t>○組織図・活動内容（様式３） </a:t>
            </a:r>
            <a:r>
              <a:rPr lang="en-US" altLang="ja-JP" sz="1000" dirty="0" smtClean="0">
                <a:latin typeface="UD デジタル 教科書体 N-B" panose="02020700000000000000" pitchFamily="17" charset="-128"/>
                <a:ea typeface="UD デジタル 教科書体 N-B" panose="02020700000000000000" pitchFamily="17" charset="-128"/>
              </a:rPr>
              <a:t>※</a:t>
            </a:r>
            <a:r>
              <a:rPr lang="ja-JP" altLang="en-US" sz="1000" dirty="0" smtClean="0">
                <a:latin typeface="UD デジタル 教科書体 N-B" panose="02020700000000000000" pitchFamily="17" charset="-128"/>
                <a:ea typeface="UD デジタル 教科書体 N-B" panose="02020700000000000000" pitchFamily="17" charset="-128"/>
              </a:rPr>
              <a:t>組織図がない場合は、必要に応じて様式例を加筆・修正してください。</a:t>
            </a:r>
            <a:endParaRPr lang="ja-JP" altLang="en-US" sz="1000"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5" name="テキスト ボックス 4"/>
          <p:cNvSpPr txBox="1"/>
          <p:nvPr/>
        </p:nvSpPr>
        <p:spPr>
          <a:xfrm>
            <a:off x="8013469" y="307777"/>
            <a:ext cx="1828800" cy="307777"/>
          </a:xfrm>
          <a:prstGeom prst="rect">
            <a:avLst/>
          </a:prstGeom>
          <a:noFill/>
        </p:spPr>
        <p:txBody>
          <a:bodyPr wrap="square" rtlCol="0">
            <a:spAutoFit/>
          </a:bodyPr>
          <a:lstStyle/>
          <a:p>
            <a:r>
              <a:rPr lang="ja-JP" altLang="en-US" sz="1400" dirty="0" smtClean="0">
                <a:latin typeface="UD デジタル 教科書体 N-B" panose="02020700000000000000" pitchFamily="17" charset="-128"/>
                <a:ea typeface="UD デジタル 教科書体 N-B" panose="02020700000000000000" pitchFamily="17" charset="-128"/>
              </a:rPr>
              <a:t>令和</a:t>
            </a:r>
            <a:r>
              <a:rPr lang="ja-JP" altLang="en-US" sz="1400" dirty="0">
                <a:latin typeface="UD デジタル 教科書体 N-B" panose="02020700000000000000" pitchFamily="17" charset="-128"/>
                <a:ea typeface="UD デジタル 教科書体 N-B" panose="02020700000000000000" pitchFamily="17" charset="-128"/>
              </a:rPr>
              <a:t>　</a:t>
            </a:r>
            <a:r>
              <a:rPr lang="ja-JP" altLang="en-US" sz="1400" dirty="0" smtClean="0">
                <a:latin typeface="UD デジタル 教科書体 N-B" panose="02020700000000000000" pitchFamily="17" charset="-128"/>
                <a:ea typeface="UD デジタル 教科書体 N-B" panose="02020700000000000000" pitchFamily="17" charset="-128"/>
              </a:rPr>
              <a:t> 年 </a:t>
            </a:r>
            <a:r>
              <a:rPr lang="ja-JP" altLang="en-US" sz="1400" dirty="0">
                <a:latin typeface="UD デジタル 教科書体 N-B" panose="02020700000000000000" pitchFamily="17" charset="-128"/>
                <a:ea typeface="UD デジタル 教科書体 N-B" panose="02020700000000000000" pitchFamily="17" charset="-128"/>
              </a:rPr>
              <a:t>　</a:t>
            </a:r>
            <a:r>
              <a:rPr lang="ja-JP" altLang="en-US" sz="1400" dirty="0" smtClean="0">
                <a:latin typeface="UD デジタル 教科書体 N-B" panose="02020700000000000000" pitchFamily="17" charset="-128"/>
                <a:ea typeface="UD デジタル 教科書体 N-B" panose="02020700000000000000" pitchFamily="17" charset="-128"/>
              </a:rPr>
              <a:t>月現在</a:t>
            </a:r>
            <a:endParaRPr kumimoji="1" lang="ja-JP" altLang="en-US" sz="1400" dirty="0">
              <a:latin typeface="UD デジタル 教科書体 N-B" panose="02020700000000000000" pitchFamily="17" charset="-128"/>
              <a:ea typeface="UD デジタル 教科書体 N-B" panose="02020700000000000000" pitchFamily="17" charset="-128"/>
            </a:endParaRPr>
          </a:p>
        </p:txBody>
      </p:sp>
      <p:sp>
        <p:nvSpPr>
          <p:cNvPr id="9" name="テキスト ボックス 8"/>
          <p:cNvSpPr txBox="1"/>
          <p:nvPr/>
        </p:nvSpPr>
        <p:spPr>
          <a:xfrm>
            <a:off x="0" y="0"/>
            <a:ext cx="9906000" cy="307777"/>
          </a:xfrm>
          <a:prstGeom prst="rect">
            <a:avLst/>
          </a:prstGeom>
          <a:solidFill>
            <a:schemeClr val="accent1">
              <a:lumMod val="60000"/>
              <a:lumOff val="40000"/>
            </a:schemeClr>
          </a:solidFill>
        </p:spPr>
        <p:txBody>
          <a:bodyPr wrap="square" rtlCol="0">
            <a:spAutoFit/>
          </a:bodyPr>
          <a:lstStyle/>
          <a:p>
            <a:pPr algn="ctr"/>
            <a:r>
              <a:rPr lang="ja-JP" altLang="en-US" sz="1400" dirty="0" smtClean="0">
                <a:latin typeface="UD デジタル 教科書体 N-B" panose="02020700000000000000" pitchFamily="17" charset="-128"/>
                <a:ea typeface="UD デジタル 教科書体 N-B" panose="02020700000000000000" pitchFamily="17" charset="-128"/>
              </a:rPr>
              <a:t>防災活動体制を確認しよう　　　　　　　　</a:t>
            </a:r>
            <a:endParaRPr lang="en-US" altLang="ja-JP" sz="1400"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4064726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0"/>
            <a:ext cx="9906000" cy="307777"/>
          </a:xfrm>
          <a:prstGeom prst="rect">
            <a:avLst/>
          </a:prstGeom>
          <a:solidFill>
            <a:schemeClr val="accent1">
              <a:lumMod val="60000"/>
              <a:lumOff val="40000"/>
            </a:schemeClr>
          </a:solidFill>
        </p:spPr>
        <p:txBody>
          <a:bodyPr wrap="square" rtlCol="0">
            <a:spAutoFit/>
          </a:bodyPr>
          <a:lstStyle/>
          <a:p>
            <a:pPr algn="ctr"/>
            <a:r>
              <a:rPr lang="ja-JP" altLang="en-US" sz="1351" dirty="0"/>
              <a:t>　</a:t>
            </a:r>
            <a:r>
              <a:rPr lang="ja-JP" altLang="en-US" sz="1400" dirty="0" smtClean="0">
                <a:latin typeface="UD デジタル 教科書体 N-B" panose="02020700000000000000" pitchFamily="17" charset="-128"/>
                <a:ea typeface="UD デジタル 教科書体 N-B" panose="02020700000000000000" pitchFamily="17" charset="-128"/>
              </a:rPr>
              <a:t>防災活動体制を確認しよう　　　　　　　　</a:t>
            </a:r>
            <a:endParaRPr lang="en-US" altLang="ja-JP" sz="1400" dirty="0">
              <a:latin typeface="UD デジタル 教科書体 N-B" panose="02020700000000000000" pitchFamily="17" charset="-128"/>
              <a:ea typeface="UD デジタル 教科書体 N-B" panose="02020700000000000000" pitchFamily="17" charset="-128"/>
            </a:endParaRPr>
          </a:p>
        </p:txBody>
      </p:sp>
      <p:sp>
        <p:nvSpPr>
          <p:cNvPr id="6" name="テキスト ボックス 5"/>
          <p:cNvSpPr txBox="1"/>
          <p:nvPr/>
        </p:nvSpPr>
        <p:spPr>
          <a:xfrm>
            <a:off x="8030095" y="288605"/>
            <a:ext cx="1814945" cy="307777"/>
          </a:xfrm>
          <a:prstGeom prst="rect">
            <a:avLst/>
          </a:prstGeom>
          <a:noFill/>
        </p:spPr>
        <p:txBody>
          <a:bodyPr wrap="square" rtlCol="0">
            <a:spAutoFit/>
          </a:bodyPr>
          <a:lstStyle/>
          <a:p>
            <a:r>
              <a:rPr lang="ja-JP" altLang="en-US" sz="1400" dirty="0" smtClean="0">
                <a:latin typeface="UD デジタル 教科書体 N-B" panose="02020700000000000000" pitchFamily="17" charset="-128"/>
                <a:ea typeface="UD デジタル 教科書体 N-B" panose="02020700000000000000" pitchFamily="17" charset="-128"/>
              </a:rPr>
              <a:t>令和　 年 　月現在</a:t>
            </a:r>
            <a:endParaRPr kumimoji="1" lang="ja-JP" altLang="en-US" sz="1400" dirty="0">
              <a:latin typeface="UD デジタル 教科書体 N-B" panose="02020700000000000000" pitchFamily="17" charset="-128"/>
              <a:ea typeface="UD デジタル 教科書体 N-B" panose="02020700000000000000" pitchFamily="17"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071841741"/>
              </p:ext>
            </p:extLst>
          </p:nvPr>
        </p:nvGraphicFramePr>
        <p:xfrm>
          <a:off x="4025293" y="1488560"/>
          <a:ext cx="5802833" cy="791737"/>
        </p:xfrm>
        <a:graphic>
          <a:graphicData uri="http://schemas.openxmlformats.org/drawingml/2006/table">
            <a:tbl>
              <a:tblPr>
                <a:tableStyleId>{D7AC3CCA-C797-4891-BE02-D94E43425B78}</a:tableStyleId>
              </a:tblPr>
              <a:tblGrid>
                <a:gridCol w="3524597">
                  <a:extLst>
                    <a:ext uri="{9D8B030D-6E8A-4147-A177-3AD203B41FA5}">
                      <a16:colId xmlns:a16="http://schemas.microsoft.com/office/drawing/2014/main" val="3278655113"/>
                    </a:ext>
                  </a:extLst>
                </a:gridCol>
                <a:gridCol w="2278236">
                  <a:extLst>
                    <a:ext uri="{9D8B030D-6E8A-4147-A177-3AD203B41FA5}">
                      <a16:colId xmlns:a16="http://schemas.microsoft.com/office/drawing/2014/main" val="3293322430"/>
                    </a:ext>
                  </a:extLst>
                </a:gridCol>
              </a:tblGrid>
              <a:tr h="186814">
                <a:tc>
                  <a:txBody>
                    <a:bodyPr/>
                    <a:lstStyle/>
                    <a:p>
                      <a:pPr algn="ctr" fontAlgn="b"/>
                      <a:r>
                        <a:rPr lang="ja-JP" altLang="en-US" sz="1050" u="none" strike="noStrike" dirty="0">
                          <a:effectLst/>
                          <a:latin typeface="UD デジタル 教科書体 N-R" panose="02020400000000000000" pitchFamily="17" charset="-128"/>
                          <a:ea typeface="UD デジタル 教科書体 N-R" panose="02020400000000000000" pitchFamily="17" charset="-128"/>
                        </a:rPr>
                        <a:t>警戒班　</a:t>
                      </a:r>
                      <a:r>
                        <a:rPr lang="ja-JP" altLang="en-US" sz="1050" u="none" strike="noStrike" dirty="0" smtClean="0">
                          <a:solidFill>
                            <a:schemeClr val="tx1"/>
                          </a:solidFill>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rowSpan="2">
                  <a:txBody>
                    <a:bodyPr/>
                    <a:lstStyle/>
                    <a:p>
                      <a:pPr algn="l" fontAlgn="ctr"/>
                      <a:r>
                        <a:rPr lang="ja-JP" altLang="en-US" sz="1000" u="none" strike="noStrike" dirty="0">
                          <a:effectLst/>
                          <a:latin typeface="UD デジタル 教科書体 N-R" panose="02020400000000000000" pitchFamily="17" charset="-128"/>
                          <a:ea typeface="UD デジタル 教科書体 N-R" panose="02020400000000000000" pitchFamily="17" charset="-128"/>
                        </a:rPr>
                        <a:t>班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621986928"/>
                  </a:ext>
                </a:extLst>
              </a:tr>
              <a:tr h="169023">
                <a:tc rowSpan="2">
                  <a:txBody>
                    <a:bodyPr/>
                    <a:lstStyle/>
                    <a:p>
                      <a:pPr algn="l" fontAlgn="t"/>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90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平常時：地域内の危険箇所の把握とその</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対策</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にあたる</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災害時：地域内の被害状況や避難状況等</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を把握するため</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パトロールを行う</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a:t>
                      </a:r>
                      <a:endParaRPr lang="en-US" altLang="ja-JP" sz="8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t"/>
                      <a:endParaRPr lang="ja-JP" altLang="en-US" sz="9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vMerge="1">
                  <a:txBody>
                    <a:bodyPr/>
                    <a:lstStyle/>
                    <a:p>
                      <a:pPr algn="l" fontAlgn="ctr"/>
                      <a:endParaRPr lang="ja-JP" altLang="en-US" sz="11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tc>
                <a:extLst>
                  <a:ext uri="{0D108BD9-81ED-4DB2-BD59-A6C34878D82A}">
                    <a16:rowId xmlns:a16="http://schemas.microsoft.com/office/drawing/2014/main" val="1263020106"/>
                  </a:ext>
                </a:extLst>
              </a:tr>
              <a:tr h="435900">
                <a:tc vMerge="1">
                  <a:txBody>
                    <a:bodyPr/>
                    <a:lstStyle/>
                    <a:p>
                      <a:endParaRPr kumimoji="1" lang="ja-JP" altLang="en-US"/>
                    </a:p>
                  </a:txBody>
                  <a:tcPr/>
                </a:tc>
                <a:tc>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副班長（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3242557385"/>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3615896633"/>
              </p:ext>
            </p:extLst>
          </p:nvPr>
        </p:nvGraphicFramePr>
        <p:xfrm>
          <a:off x="4025293" y="577539"/>
          <a:ext cx="5802833" cy="797816"/>
        </p:xfrm>
        <a:graphic>
          <a:graphicData uri="http://schemas.openxmlformats.org/drawingml/2006/table">
            <a:tbl>
              <a:tblPr>
                <a:tableStyleId>{D7AC3CCA-C797-4891-BE02-D94E43425B78}</a:tableStyleId>
              </a:tblPr>
              <a:tblGrid>
                <a:gridCol w="3524597">
                  <a:extLst>
                    <a:ext uri="{9D8B030D-6E8A-4147-A177-3AD203B41FA5}">
                      <a16:colId xmlns:a16="http://schemas.microsoft.com/office/drawing/2014/main" val="3278655113"/>
                    </a:ext>
                  </a:extLst>
                </a:gridCol>
                <a:gridCol w="2278236">
                  <a:extLst>
                    <a:ext uri="{9D8B030D-6E8A-4147-A177-3AD203B41FA5}">
                      <a16:colId xmlns:a16="http://schemas.microsoft.com/office/drawing/2014/main" val="3293322430"/>
                    </a:ext>
                  </a:extLst>
                </a:gridCol>
              </a:tblGrid>
              <a:tr h="192576">
                <a:tc>
                  <a:txBody>
                    <a:bodyPr/>
                    <a:lstStyle/>
                    <a:p>
                      <a:pPr algn="ctr" fontAlgn="b"/>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情報班</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solidFill>
                            <a:schemeClr val="tx1"/>
                          </a:solidFill>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rowSpan="2">
                  <a:txBody>
                    <a:bodyPr/>
                    <a:lstStyle/>
                    <a:p>
                      <a:pPr algn="l" fontAlgn="ctr"/>
                      <a:r>
                        <a:rPr lang="ja-JP" altLang="en-US" sz="1000" u="none" strike="noStrike" dirty="0">
                          <a:effectLst/>
                          <a:latin typeface="UD デジタル 教科書体 N-R" panose="02020400000000000000" pitchFamily="17" charset="-128"/>
                          <a:ea typeface="UD デジタル 教科書体 N-R" panose="02020400000000000000" pitchFamily="17" charset="-128"/>
                        </a:rPr>
                        <a:t>班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621986928"/>
                  </a:ext>
                </a:extLst>
              </a:tr>
              <a:tr h="174235">
                <a:tc rowSpan="2">
                  <a:txBody>
                    <a:bodyPr/>
                    <a:lstStyle/>
                    <a:p>
                      <a:pPr algn="l" fontAlgn="t"/>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90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平常時</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：放送機器等の点検・整備を行い、情報伝達経路を明確にしておく。</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災害時：各班からの情報を収集し、本部へ報告する。放送機器等で住民に</a:t>
                      </a:r>
                      <a:endParaRPr lang="en-US" altLang="ja-JP" sz="8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　　　　周知する。</a:t>
                      </a:r>
                      <a:endParaRPr lang="ja-JP" altLang="en-US" sz="9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vMerge="1">
                  <a:txBody>
                    <a:bodyPr/>
                    <a:lstStyle/>
                    <a:p>
                      <a:pPr algn="l" fontAlgn="ctr"/>
                      <a:endParaRPr lang="ja-JP" altLang="en-US" sz="11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tc>
                <a:extLst>
                  <a:ext uri="{0D108BD9-81ED-4DB2-BD59-A6C34878D82A}">
                    <a16:rowId xmlns:a16="http://schemas.microsoft.com/office/drawing/2014/main" val="1263020106"/>
                  </a:ext>
                </a:extLst>
              </a:tr>
              <a:tr h="431005">
                <a:tc vMerge="1">
                  <a:txBody>
                    <a:bodyPr/>
                    <a:lstStyle/>
                    <a:p>
                      <a:endParaRPr kumimoji="1" lang="ja-JP" altLang="en-US"/>
                    </a:p>
                  </a:txBody>
                  <a:tcPr/>
                </a:tc>
                <a:tc>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副班長（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3242557385"/>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4066716796"/>
              </p:ext>
            </p:extLst>
          </p:nvPr>
        </p:nvGraphicFramePr>
        <p:xfrm>
          <a:off x="4025293" y="5114958"/>
          <a:ext cx="5802833" cy="791737"/>
        </p:xfrm>
        <a:graphic>
          <a:graphicData uri="http://schemas.openxmlformats.org/drawingml/2006/table">
            <a:tbl>
              <a:tblPr>
                <a:tableStyleId>{D7AC3CCA-C797-4891-BE02-D94E43425B78}</a:tableStyleId>
              </a:tblPr>
              <a:tblGrid>
                <a:gridCol w="3532909">
                  <a:extLst>
                    <a:ext uri="{9D8B030D-6E8A-4147-A177-3AD203B41FA5}">
                      <a16:colId xmlns:a16="http://schemas.microsoft.com/office/drawing/2014/main" val="3278655113"/>
                    </a:ext>
                  </a:extLst>
                </a:gridCol>
                <a:gridCol w="2269924">
                  <a:extLst>
                    <a:ext uri="{9D8B030D-6E8A-4147-A177-3AD203B41FA5}">
                      <a16:colId xmlns:a16="http://schemas.microsoft.com/office/drawing/2014/main" val="3293322430"/>
                    </a:ext>
                  </a:extLst>
                </a:gridCol>
              </a:tblGrid>
              <a:tr h="186814">
                <a:tc>
                  <a:txBody>
                    <a:bodyPr/>
                    <a:lstStyle/>
                    <a:p>
                      <a:pPr algn="ctr" fontAlgn="b"/>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物資調達輸送班</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rowSpan="2">
                  <a:txBody>
                    <a:bodyPr/>
                    <a:lstStyle/>
                    <a:p>
                      <a:pPr algn="l" fontAlgn="ctr"/>
                      <a:r>
                        <a:rPr lang="ja-JP" altLang="en-US" sz="1000" u="none" strike="noStrike" dirty="0">
                          <a:effectLst/>
                          <a:latin typeface="UD デジタル 教科書体 N-R" panose="02020400000000000000" pitchFamily="17" charset="-128"/>
                          <a:ea typeface="UD デジタル 教科書体 N-R" panose="02020400000000000000" pitchFamily="17" charset="-128"/>
                        </a:rPr>
                        <a:t>班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621986928"/>
                  </a:ext>
                </a:extLst>
              </a:tr>
              <a:tr h="169023">
                <a:tc rowSpan="2">
                  <a:txBody>
                    <a:bodyPr/>
                    <a:lstStyle/>
                    <a:p>
                      <a:pPr algn="l" fontAlgn="t"/>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90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平常時</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：備蓄品の確認・更新。新たな備蓄品の情報収集。</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災害時：物資ニーズの把握および物資の配布。</a:t>
                      </a:r>
                      <a:endParaRPr lang="en-US" altLang="ja-JP" sz="800" u="none" strike="noStrike" dirty="0" smtClean="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vMerge="1">
                  <a:txBody>
                    <a:bodyPr/>
                    <a:lstStyle/>
                    <a:p>
                      <a:pPr algn="l" fontAlgn="ctr"/>
                      <a:endParaRPr lang="ja-JP" altLang="en-US" sz="11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tc>
                <a:extLst>
                  <a:ext uri="{0D108BD9-81ED-4DB2-BD59-A6C34878D82A}">
                    <a16:rowId xmlns:a16="http://schemas.microsoft.com/office/drawing/2014/main" val="1263020106"/>
                  </a:ext>
                </a:extLst>
              </a:tr>
              <a:tr h="435900">
                <a:tc vMerge="1">
                  <a:txBody>
                    <a:bodyPr/>
                    <a:lstStyle/>
                    <a:p>
                      <a:endParaRPr kumimoji="1" lang="ja-JP" altLang="en-US"/>
                    </a:p>
                  </a:txBody>
                  <a:tcPr/>
                </a:tc>
                <a:tc>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副班長（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3242557385"/>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2021261784"/>
              </p:ext>
            </p:extLst>
          </p:nvPr>
        </p:nvGraphicFramePr>
        <p:xfrm>
          <a:off x="4025293" y="2405872"/>
          <a:ext cx="5802833" cy="1671646"/>
        </p:xfrm>
        <a:graphic>
          <a:graphicData uri="http://schemas.openxmlformats.org/drawingml/2006/table">
            <a:tbl>
              <a:tblPr>
                <a:tableStyleId>{D7AC3CCA-C797-4891-BE02-D94E43425B78}</a:tableStyleId>
              </a:tblPr>
              <a:tblGrid>
                <a:gridCol w="3532909">
                  <a:extLst>
                    <a:ext uri="{9D8B030D-6E8A-4147-A177-3AD203B41FA5}">
                      <a16:colId xmlns:a16="http://schemas.microsoft.com/office/drawing/2014/main" val="3278655113"/>
                    </a:ext>
                  </a:extLst>
                </a:gridCol>
                <a:gridCol w="2269924">
                  <a:extLst>
                    <a:ext uri="{9D8B030D-6E8A-4147-A177-3AD203B41FA5}">
                      <a16:colId xmlns:a16="http://schemas.microsoft.com/office/drawing/2014/main" val="3293322430"/>
                    </a:ext>
                  </a:extLst>
                </a:gridCol>
              </a:tblGrid>
              <a:tr h="186814">
                <a:tc>
                  <a:txBody>
                    <a:bodyPr/>
                    <a:lstStyle/>
                    <a:p>
                      <a:pPr algn="ctr" fontAlgn="b"/>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避難誘導班</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rowSpan="2">
                  <a:txBody>
                    <a:bodyPr/>
                    <a:lstStyle/>
                    <a:p>
                      <a:pPr algn="l" fontAlgn="ctr"/>
                      <a:r>
                        <a:rPr lang="ja-JP" altLang="en-US" sz="1000" u="none" strike="noStrike" dirty="0">
                          <a:effectLst/>
                          <a:latin typeface="UD デジタル 教科書体 N-R" panose="02020400000000000000" pitchFamily="17" charset="-128"/>
                          <a:ea typeface="UD デジタル 教科書体 N-R" panose="02020400000000000000" pitchFamily="17" charset="-128"/>
                        </a:rPr>
                        <a:t>班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621986928"/>
                  </a:ext>
                </a:extLst>
              </a:tr>
              <a:tr h="169022">
                <a:tc rowSpan="2">
                  <a:txBody>
                    <a:bodyPr/>
                    <a:lstStyle/>
                    <a:p>
                      <a:pPr algn="l" fontAlgn="t"/>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90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平常時</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：避難所の確認と要援護者等の把握に努める。</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災害時：要配慮者を中心に避難誘導を行う。</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　　　　その他住民への避難の呼びかけ、避難誘導を行う。</a:t>
                      </a:r>
                      <a:endParaRPr lang="ja-JP" altLang="en-US" sz="9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fontAlgn="ctr"/>
                      <a:endParaRPr lang="ja-JP" altLang="en-US" sz="11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tc>
                <a:extLst>
                  <a:ext uri="{0D108BD9-81ED-4DB2-BD59-A6C34878D82A}">
                    <a16:rowId xmlns:a16="http://schemas.microsoft.com/office/drawing/2014/main" val="1263020106"/>
                  </a:ext>
                </a:extLst>
              </a:tr>
              <a:tr h="418108">
                <a:tc vMerge="1">
                  <a:txBody>
                    <a:bodyPr/>
                    <a:lstStyle/>
                    <a:p>
                      <a:endParaRPr kumimoji="1" lang="ja-JP" altLang="en-US"/>
                    </a:p>
                  </a:txBody>
                  <a:tcPr/>
                </a:tc>
                <a:tc>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副班長（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2557385"/>
                  </a:ext>
                </a:extLst>
              </a:tr>
              <a:tr h="191119">
                <a:tc>
                  <a:txBody>
                    <a:bodyPr/>
                    <a:lstStyle/>
                    <a:p>
                      <a:pPr algn="ctr" fontAlgn="b"/>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（要配慮者支援担当</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rowSpan="2">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班　長（　　　　　　　　）氏名</a:t>
                      </a:r>
                      <a:endParaRPr lang="ja-JP" altLang="en-US" sz="1000" b="0" i="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　　　　　　　　）℡</a:t>
                      </a:r>
                      <a:endParaRPr lang="ja-JP" altLang="en-US" sz="1000" b="1" i="0" u="none" strike="noStrike" dirty="0" smtClean="0">
                        <a:effectLst/>
                        <a:latin typeface="UD デジタル 教科書体 N-R" panose="02020400000000000000" pitchFamily="17" charset="-128"/>
                        <a:ea typeface="UD デジタル 教科書体 N-R" panose="02020400000000000000" pitchFamily="17" charset="-128"/>
                      </a:endParaRPr>
                    </a:p>
                  </a:txBody>
                  <a:tcPr marL="142875"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5297867"/>
                  </a:ext>
                </a:extLst>
              </a:tr>
              <a:tr h="257732">
                <a:tc rowSpan="2">
                  <a:txBody>
                    <a:bodyPr/>
                    <a:lstStyle/>
                    <a:p>
                      <a:pPr algn="l" fontAlgn="t"/>
                      <a:r>
                        <a:rPr lang="en-US" altLang="ja-JP" sz="90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90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平常時</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：避難行動要支援者の個別避難計画の作成、修正。その他要配慮者の</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　　　　確認。</a:t>
                      </a:r>
                      <a:r>
                        <a:rPr lang="ja-JP" altLang="en-US" sz="800" u="none" strike="noStrike" dirty="0" smtClean="0">
                          <a:solidFill>
                            <a:srgbClr val="FF0000"/>
                          </a:solidFill>
                          <a:effectLst/>
                          <a:latin typeface="UD デジタル 教科書体 N-R" panose="02020400000000000000" pitchFamily="17" charset="-128"/>
                          <a:ea typeface="UD デジタル 教科書体 N-R" panose="02020400000000000000" pitchFamily="17" charset="-128"/>
                        </a:rPr>
                        <a:t>（地区内の避難行動要支援者　○名）</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災害時：避難行動要支援者などの要配慮者の避難行動について確認し本部へ</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　　　　報告。</a:t>
                      </a:r>
                      <a:endParaRPr lang="ja-JP" altLang="en-US" sz="9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vMerge="1">
                  <a:txBody>
                    <a:bodyPr/>
                    <a:lstStyle/>
                    <a:p>
                      <a:pPr algn="l" fontAlgn="ctr"/>
                      <a:endParaRPr lang="ja-JP" altLang="en-US" sz="1000" b="1" i="0" u="none" strike="noStrike" dirty="0" smtClean="0">
                        <a:effectLst/>
                        <a:latin typeface="UD デジタル 教科書体 N-R" panose="02020400000000000000" pitchFamily="17" charset="-128"/>
                        <a:ea typeface="UD デジタル 教科書体 N-R" panose="02020400000000000000" pitchFamily="17" charset="-128"/>
                      </a:endParaRPr>
                    </a:p>
                  </a:txBody>
                  <a:tcPr marL="142875"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9807599"/>
                  </a:ext>
                </a:extLst>
              </a:tr>
              <a:tr h="448851">
                <a:tc vMerge="1">
                  <a:txBody>
                    <a:bodyPr/>
                    <a:lstStyle/>
                    <a:p>
                      <a:endParaRPr kumimoji="1" lang="ja-JP" altLang="en-US"/>
                    </a:p>
                  </a:txBody>
                  <a:tcPr/>
                </a:tc>
                <a:tc>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副班長（　　　　　　　　）氏名</a:t>
                      </a:r>
                      <a:endParaRPr lang="ja-JP" altLang="en-US" sz="1000" b="0" i="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　　　　　　　　）℡</a:t>
                      </a:r>
                      <a:endParaRPr lang="ja-JP" altLang="en-US" sz="1000" b="1" i="0" u="none" strike="noStrike" dirty="0" smtClean="0">
                        <a:effectLst/>
                        <a:latin typeface="UD デジタル 教科書体 N-R" panose="02020400000000000000" pitchFamily="17" charset="-128"/>
                        <a:ea typeface="UD デジタル 教科書体 N-R" panose="02020400000000000000" pitchFamily="17" charset="-128"/>
                      </a:endParaRPr>
                    </a:p>
                  </a:txBody>
                  <a:tcPr marL="142875"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1352536"/>
                  </a:ext>
                </a:extLst>
              </a:tr>
            </a:tbl>
          </a:graphicData>
        </a:graphic>
      </p:graphicFrame>
      <p:graphicFrame>
        <p:nvGraphicFramePr>
          <p:cNvPr id="32" name="表 31"/>
          <p:cNvGraphicFramePr>
            <a:graphicFrameLocks noGrp="1"/>
          </p:cNvGraphicFramePr>
          <p:nvPr>
            <p:extLst>
              <p:ext uri="{D42A27DB-BD31-4B8C-83A1-F6EECF244321}">
                <p14:modId xmlns:p14="http://schemas.microsoft.com/office/powerpoint/2010/main" val="1613216970"/>
              </p:ext>
            </p:extLst>
          </p:nvPr>
        </p:nvGraphicFramePr>
        <p:xfrm>
          <a:off x="4015046" y="6044616"/>
          <a:ext cx="5813080" cy="773944"/>
        </p:xfrm>
        <a:graphic>
          <a:graphicData uri="http://schemas.openxmlformats.org/drawingml/2006/table">
            <a:tbl>
              <a:tblPr>
                <a:tableStyleId>{D7AC3CCA-C797-4891-BE02-D94E43425B78}</a:tableStyleId>
              </a:tblPr>
              <a:tblGrid>
                <a:gridCol w="3539147">
                  <a:extLst>
                    <a:ext uri="{9D8B030D-6E8A-4147-A177-3AD203B41FA5}">
                      <a16:colId xmlns:a16="http://schemas.microsoft.com/office/drawing/2014/main" val="3278655113"/>
                    </a:ext>
                  </a:extLst>
                </a:gridCol>
                <a:gridCol w="2273933">
                  <a:extLst>
                    <a:ext uri="{9D8B030D-6E8A-4147-A177-3AD203B41FA5}">
                      <a16:colId xmlns:a16="http://schemas.microsoft.com/office/drawing/2014/main" val="3293322430"/>
                    </a:ext>
                  </a:extLst>
                </a:gridCol>
              </a:tblGrid>
              <a:tr h="186814">
                <a:tc>
                  <a:txBody>
                    <a:bodyPr/>
                    <a:lstStyle/>
                    <a:p>
                      <a:pPr algn="ctr" fontAlgn="b"/>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給食給水班</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○○名　</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rowSpan="2">
                  <a:txBody>
                    <a:bodyPr/>
                    <a:lstStyle/>
                    <a:p>
                      <a:pPr algn="l" fontAlgn="ctr"/>
                      <a:r>
                        <a:rPr lang="ja-JP" altLang="en-US" sz="1000" u="none" strike="noStrike" dirty="0">
                          <a:effectLst/>
                          <a:latin typeface="UD デジタル 教科書体 N-R" panose="02020400000000000000" pitchFamily="17" charset="-128"/>
                          <a:ea typeface="UD デジタル 教科書体 N-R" panose="02020400000000000000" pitchFamily="17" charset="-128"/>
                        </a:rPr>
                        <a:t>班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621986928"/>
                  </a:ext>
                </a:extLst>
              </a:tr>
              <a:tr h="169022">
                <a:tc rowSpan="2">
                  <a:txBody>
                    <a:bodyPr/>
                    <a:lstStyle/>
                    <a:p>
                      <a:pPr algn="l" fontAlgn="t"/>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90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平常時</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：炊き出し設備及び道具等の確認をし、水や非常用保存食を備蓄する</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　　　　とともに湧水箇所の把握を行う。</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災害時：水や食糧を確保し、炊き出しなどを行う。</a:t>
                      </a:r>
                      <a:endParaRPr lang="ja-JP" altLang="en-US" sz="9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vMerge="1">
                  <a:txBody>
                    <a:bodyPr/>
                    <a:lstStyle/>
                    <a:p>
                      <a:pPr algn="l" fontAlgn="ctr"/>
                      <a:endParaRPr lang="ja-JP" altLang="en-US" sz="11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tc>
                <a:extLst>
                  <a:ext uri="{0D108BD9-81ED-4DB2-BD59-A6C34878D82A}">
                    <a16:rowId xmlns:a16="http://schemas.microsoft.com/office/drawing/2014/main" val="1263020106"/>
                  </a:ext>
                </a:extLst>
              </a:tr>
              <a:tr h="418108">
                <a:tc vMerge="1">
                  <a:txBody>
                    <a:bodyPr/>
                    <a:lstStyle/>
                    <a:p>
                      <a:endParaRPr kumimoji="1" lang="ja-JP" altLang="en-US"/>
                    </a:p>
                  </a:txBody>
                  <a:tcPr/>
                </a:tc>
                <a:tc>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副班長（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3242557385"/>
                  </a:ext>
                </a:extLst>
              </a:tr>
            </a:tbl>
          </a:graphicData>
        </a:graphic>
      </p:graphicFrame>
      <p:graphicFrame>
        <p:nvGraphicFramePr>
          <p:cNvPr id="34" name="表 33"/>
          <p:cNvGraphicFramePr>
            <a:graphicFrameLocks noGrp="1"/>
          </p:cNvGraphicFramePr>
          <p:nvPr>
            <p:extLst>
              <p:ext uri="{D42A27DB-BD31-4B8C-83A1-F6EECF244321}">
                <p14:modId xmlns:p14="http://schemas.microsoft.com/office/powerpoint/2010/main" val="510166399"/>
              </p:ext>
            </p:extLst>
          </p:nvPr>
        </p:nvGraphicFramePr>
        <p:xfrm>
          <a:off x="4025293" y="4203094"/>
          <a:ext cx="5802833" cy="773944"/>
        </p:xfrm>
        <a:graphic>
          <a:graphicData uri="http://schemas.openxmlformats.org/drawingml/2006/table">
            <a:tbl>
              <a:tblPr>
                <a:tableStyleId>{D7AC3CCA-C797-4891-BE02-D94E43425B78}</a:tableStyleId>
              </a:tblPr>
              <a:tblGrid>
                <a:gridCol w="3532909">
                  <a:extLst>
                    <a:ext uri="{9D8B030D-6E8A-4147-A177-3AD203B41FA5}">
                      <a16:colId xmlns:a16="http://schemas.microsoft.com/office/drawing/2014/main" val="3278655113"/>
                    </a:ext>
                  </a:extLst>
                </a:gridCol>
                <a:gridCol w="2269924">
                  <a:extLst>
                    <a:ext uri="{9D8B030D-6E8A-4147-A177-3AD203B41FA5}">
                      <a16:colId xmlns:a16="http://schemas.microsoft.com/office/drawing/2014/main" val="3293322430"/>
                    </a:ext>
                  </a:extLst>
                </a:gridCol>
              </a:tblGrid>
              <a:tr h="186814">
                <a:tc>
                  <a:txBody>
                    <a:bodyPr/>
                    <a:lstStyle/>
                    <a:p>
                      <a:pPr algn="ctr" fontAlgn="b"/>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救護班</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rowSpan="2">
                  <a:txBody>
                    <a:bodyPr/>
                    <a:lstStyle/>
                    <a:p>
                      <a:pPr algn="l" fontAlgn="ctr"/>
                      <a:r>
                        <a:rPr lang="ja-JP" altLang="en-US" sz="1000" u="none" strike="noStrike" dirty="0">
                          <a:effectLst/>
                          <a:latin typeface="UD デジタル 教科書体 N-R" panose="02020400000000000000" pitchFamily="17" charset="-128"/>
                          <a:ea typeface="UD デジタル 教科書体 N-R" panose="02020400000000000000" pitchFamily="17" charset="-128"/>
                        </a:rPr>
                        <a:t>班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621986928"/>
                  </a:ext>
                </a:extLst>
              </a:tr>
              <a:tr h="169022">
                <a:tc rowSpan="2">
                  <a:txBody>
                    <a:bodyPr/>
                    <a:lstStyle/>
                    <a:p>
                      <a:pPr algn="l" fontAlgn="t"/>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90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90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8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800" u="none" strike="noStrike" dirty="0">
                          <a:effectLst/>
                          <a:latin typeface="UD デジタル 教科書体 N-R" panose="02020400000000000000" pitchFamily="17" charset="-128"/>
                          <a:ea typeface="UD デジタル 教科書体 N-R" panose="02020400000000000000" pitchFamily="17" charset="-128"/>
                        </a:rPr>
                      </a:br>
                      <a:r>
                        <a:rPr lang="ja-JP" altLang="en-US" sz="800" u="none" strike="noStrike" dirty="0">
                          <a:effectLst/>
                          <a:latin typeface="UD デジタル 教科書体 N-R" panose="02020400000000000000" pitchFamily="17" charset="-128"/>
                          <a:ea typeface="UD デジタル 教科書体 N-R" panose="02020400000000000000" pitchFamily="17" charset="-128"/>
                        </a:rPr>
                        <a:t>平常時</a:t>
                      </a:r>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：救護等の備品の保管を行うとともに、救急救命訓練等を行い、災害</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　　　　時に備える。</a:t>
                      </a:r>
                    </a:p>
                    <a:p>
                      <a:pPr algn="l" fontAlgn="t"/>
                      <a:r>
                        <a:rPr lang="ja-JP" altLang="en-US" sz="800" u="none" strike="noStrike" dirty="0" smtClean="0">
                          <a:effectLst/>
                          <a:latin typeface="UD デジタル 教科書体 N-R" panose="02020400000000000000" pitchFamily="17" charset="-128"/>
                          <a:ea typeface="UD デジタル 教科書体 N-R" panose="02020400000000000000" pitchFamily="17" charset="-128"/>
                        </a:rPr>
                        <a:t>災害時：負傷者の救出・救護及び避難所への搬送等を行う。</a:t>
                      </a:r>
                      <a:endParaRPr lang="ja-JP" altLang="en-US" sz="90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solidFill>
                      <a:schemeClr val="accent4">
                        <a:lumMod val="40000"/>
                        <a:lumOff val="60000"/>
                      </a:schemeClr>
                    </a:solidFill>
                  </a:tcPr>
                </a:tc>
                <a:tc vMerge="1">
                  <a:txBody>
                    <a:bodyPr/>
                    <a:lstStyle/>
                    <a:p>
                      <a:pPr algn="l" fontAlgn="ctr"/>
                      <a:endParaRPr lang="ja-JP" altLang="en-US" sz="11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tc>
                <a:extLst>
                  <a:ext uri="{0D108BD9-81ED-4DB2-BD59-A6C34878D82A}">
                    <a16:rowId xmlns:a16="http://schemas.microsoft.com/office/drawing/2014/main" val="1263020106"/>
                  </a:ext>
                </a:extLst>
              </a:tr>
              <a:tr h="418108">
                <a:tc vMerge="1">
                  <a:txBody>
                    <a:bodyPr/>
                    <a:lstStyle/>
                    <a:p>
                      <a:endParaRPr kumimoji="1" lang="ja-JP" altLang="en-US"/>
                    </a:p>
                  </a:txBody>
                  <a:tcPr/>
                </a:tc>
                <a:tc>
                  <a:txBody>
                    <a:bodyPr/>
                    <a:lstStyle/>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副班長（　　　　　　　　）氏名</a:t>
                      </a:r>
                      <a:endParaRPr lang="ja-JP" altLang="en-US" sz="1000" b="0" i="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t>
                      </a:r>
                      <a:endParaRPr lang="ja-JP" altLang="en-US" sz="1000" b="1" i="0" u="none" strike="noStrike" dirty="0">
                        <a:effectLst/>
                        <a:latin typeface="UD デジタル 教科書体 N-R" panose="02020400000000000000" pitchFamily="17" charset="-128"/>
                        <a:ea typeface="UD デジタル 教科書体 N-R" panose="02020400000000000000" pitchFamily="17" charset="-128"/>
                      </a:endParaRPr>
                    </a:p>
                  </a:txBody>
                  <a:tcPr marL="142875" marR="0" marT="0" marB="0" anchor="ctr">
                    <a:noFill/>
                  </a:tcPr>
                </a:tc>
                <a:extLst>
                  <a:ext uri="{0D108BD9-81ED-4DB2-BD59-A6C34878D82A}">
                    <a16:rowId xmlns:a16="http://schemas.microsoft.com/office/drawing/2014/main" val="3242557385"/>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738867802"/>
              </p:ext>
            </p:extLst>
          </p:nvPr>
        </p:nvGraphicFramePr>
        <p:xfrm>
          <a:off x="122238" y="577210"/>
          <a:ext cx="3610176" cy="6241350"/>
        </p:xfrm>
        <a:graphic>
          <a:graphicData uri="http://schemas.openxmlformats.org/drawingml/2006/table">
            <a:tbl>
              <a:tblPr>
                <a:tableStyleId>{D7AC3CCA-C797-4891-BE02-D94E43425B78}</a:tableStyleId>
              </a:tblPr>
              <a:tblGrid>
                <a:gridCol w="3610176">
                  <a:extLst>
                    <a:ext uri="{9D8B030D-6E8A-4147-A177-3AD203B41FA5}">
                      <a16:colId xmlns:a16="http://schemas.microsoft.com/office/drawing/2014/main" val="472263608"/>
                    </a:ext>
                  </a:extLst>
                </a:gridCol>
              </a:tblGrid>
              <a:tr h="170884">
                <a:tc>
                  <a:txBody>
                    <a:bodyPr/>
                    <a:lstStyle/>
                    <a:p>
                      <a:pPr algn="l" fontAlgn="b"/>
                      <a:r>
                        <a:rPr lang="zh-TW" altLang="en-US" sz="1100" u="none" strike="noStrike" dirty="0" smtClean="0">
                          <a:effectLst/>
                          <a:latin typeface="UD デジタル 教科書体 N-R" panose="02020400000000000000" pitchFamily="17" charset="-128"/>
                          <a:ea typeface="UD デジタル 教科書体 N-R" panose="02020400000000000000" pitchFamily="17" charset="-128"/>
                        </a:rPr>
                        <a:t>本部</a:t>
                      </a:r>
                      <a:r>
                        <a:rPr lang="ja-JP" altLang="en-US" sz="1100" u="none" strike="noStrike" dirty="0" smtClean="0">
                          <a:effectLst/>
                          <a:latin typeface="UD デジタル 教科書体 N-R" panose="02020400000000000000" pitchFamily="17" charset="-128"/>
                          <a:ea typeface="UD デジタル 教科書体 N-R" panose="02020400000000000000" pitchFamily="17" charset="-128"/>
                        </a:rPr>
                        <a:t>　○○名</a:t>
                      </a:r>
                      <a:endParaRPr lang="zh-TW" altLang="en-US" sz="1050" b="0" i="0" u="none" strike="noStrike" dirty="0">
                        <a:effectLst/>
                        <a:latin typeface="UD デジタル 教科書体 N-R" panose="02020400000000000000" pitchFamily="17" charset="-128"/>
                        <a:ea typeface="UD デジタル 教科書体 N-R" panose="02020400000000000000" pitchFamily="17" charset="-128"/>
                      </a:endParaRPr>
                    </a:p>
                  </a:txBody>
                  <a:tcPr marL="0" marR="0" marT="0" marB="0" anchor="ctr">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526624187"/>
                  </a:ext>
                </a:extLst>
              </a:tr>
              <a:tr h="1429207">
                <a:tc>
                  <a:txBody>
                    <a:bodyPr/>
                    <a:lstStyle/>
                    <a:p>
                      <a:pPr algn="l" fontAlgn="t"/>
                      <a:r>
                        <a:rPr lang="en-US" altLang="ja-JP" sz="105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主な活動内容</a:t>
                      </a:r>
                      <a:r>
                        <a:rPr lang="en-US" altLang="ja-JP" sz="105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1000" u="none" strike="noStrike" dirty="0">
                          <a:effectLst/>
                          <a:latin typeface="UD デジタル 教科書体 N-R" panose="02020400000000000000" pitchFamily="17" charset="-128"/>
                          <a:ea typeface="UD デジタル 教科書体 N-R" panose="02020400000000000000" pitchFamily="17" charset="-128"/>
                        </a:rPr>
                      </a:br>
                      <a:r>
                        <a:rPr lang="ja-JP" altLang="en-US" sz="1000" u="none" strike="noStrike" dirty="0">
                          <a:effectLst/>
                          <a:latin typeface="UD デジタル 教科書体 N-R" panose="02020400000000000000" pitchFamily="17" charset="-128"/>
                          <a:ea typeface="UD デジタル 教科書体 N-R" panose="02020400000000000000" pitchFamily="17" charset="-128"/>
                        </a:rPr>
                        <a:t>平常時：会の運営、自主防災訓練、会議</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等を</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行い災害時</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に</a:t>
                      </a:r>
                      <a:endParaRPr lang="en-US" altLang="ja-JP" sz="10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t"/>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　　　　備える。各班</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との連絡体制の確立を図る</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a:t>
                      </a:r>
                      <a:endParaRPr lang="en-US" altLang="ja-JP" sz="10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t"/>
                      <a:r>
                        <a:rPr lang="ja-JP" altLang="en-US" sz="1000" u="none" strike="noStrike" dirty="0">
                          <a:effectLst/>
                          <a:latin typeface="UD デジタル 教科書体 N-R" panose="02020400000000000000" pitchFamily="17" charset="-128"/>
                          <a:ea typeface="UD デジタル 教科書体 N-R" panose="02020400000000000000" pitchFamily="17" charset="-128"/>
                        </a:rPr>
                        <a:t/>
                      </a:r>
                      <a:br>
                        <a:rPr lang="ja-JP" altLang="en-US" sz="1000" u="none" strike="noStrike" dirty="0">
                          <a:effectLst/>
                          <a:latin typeface="UD デジタル 教科書体 N-R" panose="02020400000000000000" pitchFamily="17" charset="-128"/>
                          <a:ea typeface="UD デジタル 教科書体 N-R" panose="02020400000000000000" pitchFamily="17" charset="-128"/>
                        </a:rPr>
                      </a:br>
                      <a:r>
                        <a:rPr lang="ja-JP" altLang="en-US" sz="1000" u="none" strike="noStrike" dirty="0">
                          <a:effectLst/>
                          <a:latin typeface="UD デジタル 教科書体 N-R" panose="02020400000000000000" pitchFamily="17" charset="-128"/>
                          <a:ea typeface="UD デジタル 教科書体 N-R" panose="02020400000000000000" pitchFamily="17" charset="-128"/>
                        </a:rPr>
                        <a:t>災害時：本部を立ち上げ、自主防災会を</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統括</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する。</a:t>
                      </a:r>
                      <a:br>
                        <a:rPr lang="ja-JP" altLang="en-US" sz="1000" u="none" strike="noStrike" dirty="0">
                          <a:effectLst/>
                          <a:latin typeface="UD デジタル 教科書体 N-R" panose="02020400000000000000" pitchFamily="17" charset="-128"/>
                          <a:ea typeface="UD デジタル 教科書体 N-R" panose="02020400000000000000" pitchFamily="17" charset="-128"/>
                        </a:rPr>
                      </a:br>
                      <a:r>
                        <a:rPr lang="ja-JP" altLang="en-US" sz="1000" u="none" strike="noStrike" dirty="0">
                          <a:effectLst/>
                          <a:latin typeface="UD デジタル 教科書体 N-R" panose="02020400000000000000" pitchFamily="17" charset="-128"/>
                          <a:ea typeface="UD デジタル 教科書体 N-R" panose="02020400000000000000" pitchFamily="17" charset="-128"/>
                        </a:rPr>
                        <a:t>　　　　情報班から受けた報告を総括し</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、各班</a:t>
                      </a:r>
                      <a:r>
                        <a:rPr lang="ja-JP" altLang="en-US" sz="1000" u="none" strike="noStrike" dirty="0">
                          <a:effectLst/>
                          <a:latin typeface="UD デジタル 教科書体 N-R" panose="02020400000000000000" pitchFamily="17" charset="-128"/>
                          <a:ea typeface="UD デジタル 教科書体 N-R" panose="02020400000000000000" pitchFamily="17" charset="-128"/>
                        </a:rPr>
                        <a:t>へ指示を</a:t>
                      </a:r>
                      <a:r>
                        <a:rPr lang="ja-JP" altLang="en-US" sz="1000" u="none" strike="noStrike" dirty="0" smtClean="0">
                          <a:effectLst/>
                          <a:latin typeface="UD デジタル 教科書体 N-R" panose="02020400000000000000" pitchFamily="17" charset="-128"/>
                          <a:ea typeface="UD デジタル 教科書体 N-R" panose="02020400000000000000" pitchFamily="17" charset="-128"/>
                        </a:rPr>
                        <a:t>行う。</a:t>
                      </a:r>
                      <a:endParaRPr lang="en-US" altLang="ja-JP" sz="10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t"/>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zh-TW" altLang="en-US" sz="1050" u="none" strike="noStrike" dirty="0">
                          <a:effectLst/>
                          <a:latin typeface="UD デジタル 教科書体 N-R" panose="02020400000000000000" pitchFamily="17" charset="-128"/>
                          <a:ea typeface="UD デジタル 教科書体 N-R" panose="02020400000000000000" pitchFamily="17" charset="-128"/>
                        </a:rPr>
                        <a:t>本部</a:t>
                      </a:r>
                      <a:r>
                        <a:rPr lang="zh-TW" altLang="en-US" sz="1050" u="none" strike="noStrike" dirty="0" smtClean="0">
                          <a:effectLst/>
                          <a:latin typeface="UD デジタル 教科書体 N-R" panose="02020400000000000000" pitchFamily="17" charset="-128"/>
                          <a:ea typeface="UD デジタル 教科書体 N-R" panose="02020400000000000000" pitchFamily="17" charset="-128"/>
                        </a:rPr>
                        <a:t>設置場所</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）名称</a:t>
                      </a: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a:t>
                      </a:r>
                      <a:endParaRPr lang="en-US" altLang="ja-JP" sz="1050" b="0" i="0" u="none" strike="noStrike" dirty="0" smtClean="0">
                        <a:effectLst/>
                        <a:latin typeface="UD デジタル 教科書体 N-R" panose="02020400000000000000" pitchFamily="17" charset="-128"/>
                        <a:ea typeface="UD デジタル 教科書体 N-R" panose="02020400000000000000" pitchFamily="17" charset="-128"/>
                      </a:endParaRPr>
                    </a:p>
                  </a:txBody>
                  <a:tcPr marL="0" marR="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661369974"/>
                  </a:ext>
                </a:extLst>
              </a:tr>
              <a:tr h="417610">
                <a:tc>
                  <a:txBody>
                    <a:bodyPr/>
                    <a:lstStyle/>
                    <a:p>
                      <a:pPr algn="l" fontAlgn="ctr"/>
                      <a:r>
                        <a:rPr lang="ja-JP" altLang="en-US" sz="1050" u="none" strike="noStrike" dirty="0">
                          <a:effectLst/>
                          <a:latin typeface="UD デジタル 教科書体 N-R" panose="02020400000000000000" pitchFamily="17" charset="-128"/>
                          <a:ea typeface="UD デジタル 教科書体 N-R" panose="02020400000000000000" pitchFamily="17" charset="-128"/>
                        </a:rPr>
                        <a:t>会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長</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endParaRPr lang="ja-JP" altLang="en-US" sz="1050" b="0" i="0" u="none" strike="noStrike" dirty="0">
                        <a:effectLst/>
                        <a:latin typeface="UD デジタル 教科書体 N-R" panose="02020400000000000000" pitchFamily="17" charset="-128"/>
                        <a:ea typeface="UD デジタル 教科書体 N-R" panose="02020400000000000000" pitchFamily="17" charset="-128"/>
                      </a:endParaRPr>
                    </a:p>
                  </a:txBody>
                  <a:tcPr marL="69822"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4315500"/>
                  </a:ext>
                </a:extLst>
              </a:tr>
              <a:tr h="417610">
                <a:tc>
                  <a:txBody>
                    <a:bodyPr/>
                    <a:lstStyle/>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副会長</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endParaRPr lang="ja-JP" altLang="en-US" sz="1050" b="0" i="0" u="none" strike="noStrike" dirty="0">
                        <a:effectLst/>
                        <a:latin typeface="UD デジタル 教科書体 N-R" panose="02020400000000000000" pitchFamily="17" charset="-128"/>
                        <a:ea typeface="UD デジタル 教科書体 N-R" panose="02020400000000000000" pitchFamily="17" charset="-128"/>
                      </a:endParaRPr>
                    </a:p>
                  </a:txBody>
                  <a:tcPr marL="69822"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5015655"/>
                  </a:ext>
                </a:extLst>
              </a:tr>
              <a:tr h="1134044">
                <a:tc>
                  <a:txBody>
                    <a:bodyPr/>
                    <a:lstStyle/>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幹　事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）氏名</a:t>
                      </a: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a:t>
                      </a:r>
                      <a:endParaRPr lang="en-US" altLang="ja-JP" sz="105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ja-JP" altLang="en-US" sz="500" u="none" strike="noStrike" dirty="0">
                        <a:effectLst/>
                        <a:latin typeface="UD デジタル 教科書体 N-R" panose="02020400000000000000" pitchFamily="17" charset="-128"/>
                        <a:ea typeface="UD デジタル 教科書体 N-R" panose="02020400000000000000" pitchFamily="17" charset="-128"/>
                      </a:endParaRPr>
                    </a:p>
                    <a:p>
                      <a:pPr algn="ctr"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a:t>
                      </a:r>
                      <a:endParaRPr lang="en-US" altLang="ja-JP" sz="105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ja-JP" altLang="en-US" sz="500" u="none" strike="noStrike" dirty="0">
                        <a:effectLst/>
                        <a:latin typeface="UD デジタル 教科書体 N-R" panose="02020400000000000000" pitchFamily="17" charset="-128"/>
                        <a:ea typeface="UD デジタル 教科書体 N-R" panose="02020400000000000000" pitchFamily="17" charset="-128"/>
                      </a:endParaRPr>
                    </a:p>
                    <a:p>
                      <a:pPr algn="ctr"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a:t>
                      </a:r>
                      <a:endParaRPr lang="ja-JP" altLang="en-US" sz="1050" b="0" i="0" u="none" strike="noStrike" dirty="0">
                        <a:effectLst/>
                        <a:latin typeface="UD デジタル 教科書体 N-R" panose="02020400000000000000" pitchFamily="17" charset="-128"/>
                        <a:ea typeface="UD デジタル 教科書体 N-R" panose="02020400000000000000" pitchFamily="17" charset="-128"/>
                      </a:endParaRPr>
                    </a:p>
                  </a:txBody>
                  <a:tcPr marL="69822"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6851236"/>
                  </a:ext>
                </a:extLst>
              </a:tr>
              <a:tr h="2671995">
                <a:tc>
                  <a:txBody>
                    <a:bodyPr/>
                    <a:lstStyle/>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防災士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endParaRPr lang="en-US" altLang="ja-JP" sz="1050" u="none" strike="noStrike" baseline="0"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en-US" altLang="ja-JP" sz="500" u="none" strike="noStrike" baseline="0" dirty="0" smtClean="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a:t>
                      </a:r>
                      <a:endParaRPr lang="en-US" altLang="ja-JP" sz="105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en-US" altLang="ja-JP" sz="5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　</a:t>
                      </a:r>
                      <a:endParaRPr lang="en-US" altLang="ja-JP" sz="105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en-US" altLang="ja-JP" sz="5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　　　　</a:t>
                      </a:r>
                      <a:endParaRPr lang="en-US" altLang="ja-JP" sz="105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en-US" altLang="ja-JP" sz="50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　　　　　　　　　　　　　）℡</a:t>
                      </a:r>
                      <a:endParaRPr lang="en-US" altLang="ja-JP" sz="105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en-US" altLang="ja-JP" sz="500" u="none" strike="noStrike" dirty="0" smtClean="0">
                        <a:effectLst/>
                        <a:latin typeface="UD デジタル 教科書体 N-R" panose="02020400000000000000" pitchFamily="17" charset="-128"/>
                        <a:ea typeface="UD デジタル 教科書体 N-R" panose="02020400000000000000" pitchFamily="17" charset="-128"/>
                      </a:endParaRPr>
                    </a:p>
                    <a:p>
                      <a:pPr algn="ctr"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）氏名</a:t>
                      </a: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baseline="0" dirty="0" smtClean="0">
                          <a:effectLst/>
                          <a:latin typeface="UD デジタル 教科書体 N-R" panose="02020400000000000000" pitchFamily="17" charset="-128"/>
                          <a:ea typeface="UD デジタル 教科書体 N-R" panose="02020400000000000000" pitchFamily="17" charset="-128"/>
                        </a:rPr>
                        <a:t> </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　　　　　　　　　　　　　）℡</a:t>
                      </a:r>
                      <a:endParaRPr lang="en-US" altLang="ja-JP" sz="1050" u="none" strike="noStrike" dirty="0" smtClean="0">
                        <a:effectLst/>
                        <a:latin typeface="UD デジタル 教科書体 N-R" panose="02020400000000000000" pitchFamily="17" charset="-128"/>
                        <a:ea typeface="UD デジタル 教科書体 N-R" panose="02020400000000000000" pitchFamily="17" charset="-128"/>
                      </a:endParaRPr>
                    </a:p>
                    <a:p>
                      <a:pPr algn="l" fontAlgn="ctr"/>
                      <a:endParaRPr lang="ja-JP" altLang="en-US" sz="1050" u="none" strike="noStrike" dirty="0">
                        <a:effectLst/>
                        <a:latin typeface="UD デジタル 教科書体 N-R" panose="02020400000000000000" pitchFamily="17" charset="-128"/>
                        <a:ea typeface="UD デジタル 教科書体 N-R" panose="02020400000000000000" pitchFamily="17" charset="-128"/>
                      </a:endParaRPr>
                    </a:p>
                    <a:p>
                      <a:pPr algn="l" fontAlgn="ctr"/>
                      <a:r>
                        <a:rPr lang="en-US" altLang="ja-JP" sz="1050" u="none" strike="noStrike" dirty="0">
                          <a:effectLst/>
                          <a:latin typeface="UD デジタル 教科書体 N-R" panose="02020400000000000000" pitchFamily="17" charset="-128"/>
                          <a:ea typeface="UD デジタル 教科書体 N-R" panose="02020400000000000000" pitchFamily="17" charset="-128"/>
                        </a:rPr>
                        <a:t>※</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各班ごとに班員への連絡体制を</a:t>
                      </a:r>
                      <a:r>
                        <a:rPr lang="ja-JP" altLang="en-US" sz="1050" u="none" strike="noStrike" dirty="0" smtClean="0">
                          <a:effectLst/>
                          <a:latin typeface="UD デジタル 教科書体 N-R" panose="02020400000000000000" pitchFamily="17" charset="-128"/>
                          <a:ea typeface="UD デジタル 教科書体 N-R" panose="02020400000000000000" pitchFamily="17" charset="-128"/>
                        </a:rPr>
                        <a:t>整備</a:t>
                      </a:r>
                      <a:r>
                        <a:rPr lang="ja-JP" altLang="en-US" sz="1050" u="none" strike="noStrike" dirty="0">
                          <a:effectLst/>
                          <a:latin typeface="UD デジタル 教科書体 N-R" panose="02020400000000000000" pitchFamily="17" charset="-128"/>
                          <a:ea typeface="UD デジタル 教科書体 N-R" panose="02020400000000000000" pitchFamily="17" charset="-128"/>
                        </a:rPr>
                        <a:t>しておくこと。</a:t>
                      </a:r>
                      <a:endParaRPr lang="ja-JP" altLang="en-US" sz="1050" b="0" i="0" u="none" strike="noStrike" dirty="0">
                        <a:effectLst/>
                        <a:latin typeface="UD デジタル 教科書体 N-R" panose="02020400000000000000" pitchFamily="17" charset="-128"/>
                        <a:ea typeface="UD デジタル 教科書体 N-R" panose="02020400000000000000" pitchFamily="17" charset="-128"/>
                      </a:endParaRPr>
                    </a:p>
                  </a:txBody>
                  <a:tcPr marL="69822" marR="0" marT="0"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655202899"/>
                  </a:ext>
                </a:extLst>
              </a:tr>
            </a:tbl>
          </a:graphicData>
        </a:graphic>
      </p:graphicFrame>
      <p:sp>
        <p:nvSpPr>
          <p:cNvPr id="79" name="右矢印 78"/>
          <p:cNvSpPr/>
          <p:nvPr/>
        </p:nvSpPr>
        <p:spPr>
          <a:xfrm>
            <a:off x="3765661" y="2442343"/>
            <a:ext cx="216131" cy="22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右矢印 79"/>
          <p:cNvSpPr/>
          <p:nvPr/>
        </p:nvSpPr>
        <p:spPr>
          <a:xfrm rot="10800000">
            <a:off x="3765664" y="4558505"/>
            <a:ext cx="216131" cy="225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0" y="292389"/>
            <a:ext cx="8481754" cy="300210"/>
          </a:xfrm>
          <a:prstGeom prst="rect">
            <a:avLst/>
          </a:prstGeom>
          <a:noFill/>
        </p:spPr>
        <p:txBody>
          <a:bodyPr wrap="square" rtlCol="0">
            <a:spAutoFit/>
          </a:bodyPr>
          <a:lstStyle/>
          <a:p>
            <a:r>
              <a:rPr lang="ja-JP" altLang="en-US" sz="1351" dirty="0" smtClean="0">
                <a:latin typeface="UD デジタル 教科書体 N-B" panose="02020700000000000000" pitchFamily="17" charset="-128"/>
                <a:ea typeface="UD デジタル 教科書体 N-B" panose="02020700000000000000" pitchFamily="17" charset="-128"/>
              </a:rPr>
              <a:t>○組織図・活動内容（様式３・記入例） </a:t>
            </a:r>
            <a:r>
              <a:rPr lang="en-US" altLang="ja-JP" sz="1000" dirty="0" smtClean="0">
                <a:latin typeface="UD デジタル 教科書体 N-B" panose="02020700000000000000" pitchFamily="17" charset="-128"/>
                <a:ea typeface="UD デジタル 教科書体 N-B" panose="02020700000000000000" pitchFamily="17" charset="-128"/>
              </a:rPr>
              <a:t>※</a:t>
            </a:r>
            <a:r>
              <a:rPr lang="ja-JP" altLang="en-US" sz="1000" dirty="0" smtClean="0">
                <a:latin typeface="UD デジタル 教科書体 N-B" panose="02020700000000000000" pitchFamily="17" charset="-128"/>
                <a:ea typeface="UD デジタル 教科書体 N-B" panose="02020700000000000000" pitchFamily="17" charset="-128"/>
              </a:rPr>
              <a:t>組織図がない場合は、必要に応じて記載例を加筆・修正してください。</a:t>
            </a:r>
            <a:endParaRPr lang="ja-JP" altLang="en-US" sz="1000" dirty="0">
              <a:solidFill>
                <a:srgbClr val="FF0000"/>
              </a:solidFill>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1034035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20"/>
          <p:cNvGraphicFramePr>
            <a:graphicFrameLocks noGrp="1"/>
          </p:cNvGraphicFramePr>
          <p:nvPr>
            <p:extLst>
              <p:ext uri="{D42A27DB-BD31-4B8C-83A1-F6EECF244321}">
                <p14:modId xmlns:p14="http://schemas.microsoft.com/office/powerpoint/2010/main" val="7480012"/>
              </p:ext>
            </p:extLst>
          </p:nvPr>
        </p:nvGraphicFramePr>
        <p:xfrm>
          <a:off x="8165272" y="2150761"/>
          <a:ext cx="1690956" cy="4299864"/>
        </p:xfrm>
        <a:graphic>
          <a:graphicData uri="http://schemas.openxmlformats.org/drawingml/2006/table">
            <a:tbl>
              <a:tblPr>
                <a:tableStyleId>{5940675A-B579-460E-94D1-54222C63F5DA}</a:tableStyleId>
              </a:tblPr>
              <a:tblGrid>
                <a:gridCol w="1690956">
                  <a:extLst>
                    <a:ext uri="{9D8B030D-6E8A-4147-A177-3AD203B41FA5}">
                      <a16:colId xmlns:a16="http://schemas.microsoft.com/office/drawing/2014/main" val="510742959"/>
                    </a:ext>
                  </a:extLst>
                </a:gridCol>
              </a:tblGrid>
              <a:tr h="537483">
                <a:tc>
                  <a:txBody>
                    <a:bodyPr/>
                    <a:lstStyle/>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1677335045"/>
                  </a:ext>
                </a:extLst>
              </a:tr>
              <a:tr h="537483">
                <a:tc>
                  <a:txBody>
                    <a:bodyPr/>
                    <a:lstStyle/>
                    <a:p>
                      <a:pPr algn="l" fontAlgn="ctr"/>
                      <a:endPar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1832260221"/>
                  </a:ext>
                </a:extLst>
              </a:tr>
              <a:tr h="537483">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2139960873"/>
                  </a:ext>
                </a:extLst>
              </a:tr>
              <a:tr h="537483">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2940455404"/>
                  </a:ext>
                </a:extLst>
              </a:tr>
              <a:tr h="537483">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1827174205"/>
                  </a:ext>
                </a:extLst>
              </a:tr>
              <a:tr h="537483">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2873666390"/>
                  </a:ext>
                </a:extLst>
              </a:tr>
              <a:tr h="537483">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2521288782"/>
                  </a:ext>
                </a:extLst>
              </a:tr>
              <a:tr h="537483">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tc>
                <a:extLst>
                  <a:ext uri="{0D108BD9-81ED-4DB2-BD59-A6C34878D82A}">
                    <a16:rowId xmlns:a16="http://schemas.microsoft.com/office/drawing/2014/main" val="127992376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868143868"/>
              </p:ext>
            </p:extLst>
          </p:nvPr>
        </p:nvGraphicFramePr>
        <p:xfrm>
          <a:off x="51276" y="2150761"/>
          <a:ext cx="8056127" cy="4304384"/>
        </p:xfrm>
        <a:graphic>
          <a:graphicData uri="http://schemas.openxmlformats.org/drawingml/2006/table">
            <a:tbl>
              <a:tblPr>
                <a:tableStyleId>{5940675A-B579-460E-94D1-54222C63F5DA}</a:tableStyleId>
              </a:tblPr>
              <a:tblGrid>
                <a:gridCol w="1032241">
                  <a:extLst>
                    <a:ext uri="{9D8B030D-6E8A-4147-A177-3AD203B41FA5}">
                      <a16:colId xmlns:a16="http://schemas.microsoft.com/office/drawing/2014/main" val="4061973339"/>
                    </a:ext>
                  </a:extLst>
                </a:gridCol>
                <a:gridCol w="2032252">
                  <a:extLst>
                    <a:ext uri="{9D8B030D-6E8A-4147-A177-3AD203B41FA5}">
                      <a16:colId xmlns:a16="http://schemas.microsoft.com/office/drawing/2014/main" val="2867978637"/>
                    </a:ext>
                  </a:extLst>
                </a:gridCol>
                <a:gridCol w="1857895">
                  <a:extLst>
                    <a:ext uri="{9D8B030D-6E8A-4147-A177-3AD203B41FA5}">
                      <a16:colId xmlns:a16="http://schemas.microsoft.com/office/drawing/2014/main" val="563901761"/>
                    </a:ext>
                  </a:extLst>
                </a:gridCol>
                <a:gridCol w="1857895">
                  <a:extLst>
                    <a:ext uri="{9D8B030D-6E8A-4147-A177-3AD203B41FA5}">
                      <a16:colId xmlns:a16="http://schemas.microsoft.com/office/drawing/2014/main" val="1303228115"/>
                    </a:ext>
                  </a:extLst>
                </a:gridCol>
                <a:gridCol w="1275844">
                  <a:extLst>
                    <a:ext uri="{9D8B030D-6E8A-4147-A177-3AD203B41FA5}">
                      <a16:colId xmlns:a16="http://schemas.microsoft.com/office/drawing/2014/main" val="3585090781"/>
                    </a:ext>
                  </a:extLst>
                </a:gridCol>
              </a:tblGrid>
              <a:tr h="538048">
                <a:tc>
                  <a:txBody>
                    <a:bodyPr/>
                    <a:lstStyle/>
                    <a:p>
                      <a:pPr algn="ctr"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2045209781"/>
                  </a:ext>
                </a:extLst>
              </a:tr>
              <a:tr h="538048">
                <a:tc>
                  <a:txBody>
                    <a:bodyPr/>
                    <a:lstStyle/>
                    <a:p>
                      <a:pPr algn="ctr"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316183896"/>
                  </a:ext>
                </a:extLst>
              </a:tr>
              <a:tr h="538048">
                <a:tc>
                  <a:txBody>
                    <a:bodyPr/>
                    <a:lstStyle/>
                    <a:p>
                      <a:pPr algn="ctr"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3682284614"/>
                  </a:ext>
                </a:extLst>
              </a:tr>
              <a:tr h="538048">
                <a:tc>
                  <a:txBody>
                    <a:bodyPr/>
                    <a:lstStyle/>
                    <a:p>
                      <a:pPr algn="ctr"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3721164186"/>
                  </a:ext>
                </a:extLst>
              </a:tr>
              <a:tr h="538048">
                <a:tc>
                  <a:txBody>
                    <a:bodyPr/>
                    <a:lstStyle/>
                    <a:p>
                      <a:pPr algn="ctr"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2587966416"/>
                  </a:ext>
                </a:extLst>
              </a:tr>
              <a:tr h="538048">
                <a:tc>
                  <a:txBody>
                    <a:bodyPr/>
                    <a:lstStyle/>
                    <a:p>
                      <a:pPr algn="ctr"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1473943751"/>
                  </a:ext>
                </a:extLst>
              </a:tr>
              <a:tr h="538048">
                <a:tc>
                  <a:txBody>
                    <a:bodyPr/>
                    <a:lstStyle/>
                    <a:p>
                      <a:pPr algn="ctr"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4030583632"/>
                  </a:ext>
                </a:extLst>
              </a:tr>
              <a:tr h="538048">
                <a:tc>
                  <a:txBody>
                    <a:bodyPr/>
                    <a:lstStyle/>
                    <a:p>
                      <a:pPr algn="ctr"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solidFill>
                      <a:schemeClr val="accent2">
                        <a:lumMod val="20000"/>
                        <a:lumOff val="80000"/>
                      </a:schemeClr>
                    </a:solidFill>
                  </a:tcPr>
                </a:tc>
                <a:tc>
                  <a:txBody>
                    <a:bodyPr/>
                    <a:lstStyle/>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marL="0" marR="0" lvl="0" indent="0" algn="l" defTabSz="914350" rtl="0" eaLnBrk="1" fontAlgn="ctr" latinLnBrk="0" hangingPunct="1">
                        <a:lnSpc>
                          <a:spcPct val="100000"/>
                        </a:lnSpc>
                        <a:spcBef>
                          <a:spcPts val="0"/>
                        </a:spcBef>
                        <a:spcAft>
                          <a:spcPts val="0"/>
                        </a:spcAft>
                        <a:buClrTx/>
                        <a:buSzTx/>
                        <a:buFontTx/>
                        <a:buNone/>
                        <a:tabLst/>
                        <a:defRPr/>
                      </a:pP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marL="0" marR="0" lvl="0" indent="0" algn="l" defTabSz="914350" rtl="0" eaLnBrk="1" fontAlgn="ctr" latinLnBrk="0" hangingPunct="1">
                        <a:lnSpc>
                          <a:spcPct val="100000"/>
                        </a:lnSpc>
                        <a:spcBef>
                          <a:spcPts val="0"/>
                        </a:spcBef>
                        <a:spcAft>
                          <a:spcPts val="0"/>
                        </a:spcAft>
                        <a:buClrTx/>
                        <a:buSzTx/>
                        <a:buFontTx/>
                        <a:buNone/>
                        <a:tabLst/>
                        <a:defRPr/>
                      </a:pPr>
                      <a:endPar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tc>
                  <a:txBody>
                    <a:bodyPr/>
                    <a:lstStyle/>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tc>
                <a:extLst>
                  <a:ext uri="{0D108BD9-81ED-4DB2-BD59-A6C34878D82A}">
                    <a16:rowId xmlns:a16="http://schemas.microsoft.com/office/drawing/2014/main" val="186994099"/>
                  </a:ext>
                </a:extLst>
              </a:tr>
            </a:tbl>
          </a:graphicData>
        </a:graphic>
      </p:graphicFrame>
      <p:sp>
        <p:nvSpPr>
          <p:cNvPr id="4" name="テキスト ボックス 3"/>
          <p:cNvSpPr txBox="1"/>
          <p:nvPr/>
        </p:nvSpPr>
        <p:spPr>
          <a:xfrm>
            <a:off x="0" y="0"/>
            <a:ext cx="9906000" cy="307777"/>
          </a:xfrm>
          <a:prstGeom prst="rect">
            <a:avLst/>
          </a:prstGeom>
          <a:solidFill>
            <a:schemeClr val="accent1">
              <a:lumMod val="60000"/>
              <a:lumOff val="40000"/>
            </a:schemeClr>
          </a:solidFill>
        </p:spPr>
        <p:txBody>
          <a:bodyPr wrap="square" rtlCol="0">
            <a:spAutoFit/>
          </a:bodyPr>
          <a:lstStyle/>
          <a:p>
            <a:pPr algn="ctr"/>
            <a:r>
              <a:rPr lang="ja-JP" altLang="en-US" sz="1351" dirty="0"/>
              <a:t>　</a:t>
            </a:r>
            <a:r>
              <a:rPr lang="ja-JP" altLang="en-US" sz="1400" dirty="0" smtClean="0">
                <a:latin typeface="UD デジタル 教科書体 N-B" panose="02020700000000000000" pitchFamily="17" charset="-128"/>
                <a:ea typeface="UD デジタル 教科書体 N-B" panose="02020700000000000000" pitchFamily="17" charset="-128"/>
              </a:rPr>
              <a:t>災害</a:t>
            </a:r>
            <a:r>
              <a:rPr lang="ja-JP" altLang="en-US" sz="1400" dirty="0">
                <a:latin typeface="UD デジタル 教科書体 N-B" panose="02020700000000000000" pitchFamily="17" charset="-128"/>
                <a:ea typeface="UD デジタル 教科書体 N-B" panose="02020700000000000000" pitchFamily="17" charset="-128"/>
              </a:rPr>
              <a:t>時</a:t>
            </a:r>
            <a:r>
              <a:rPr lang="ja-JP" altLang="en-US" sz="1400" dirty="0" smtClean="0">
                <a:latin typeface="UD デジタル 教科書体 N-B" panose="02020700000000000000" pitchFamily="17" charset="-128"/>
                <a:ea typeface="UD デジタル 教科書体 N-B" panose="02020700000000000000" pitchFamily="17" charset="-128"/>
              </a:rPr>
              <a:t>の防災活動をタイムラインで整理しよう　　　　　　　　</a:t>
            </a:r>
            <a:endParaRPr lang="en-US" altLang="ja-JP" sz="1400" dirty="0">
              <a:latin typeface="UD デジタル 教科書体 N-B" panose="02020700000000000000" pitchFamily="17" charset="-128"/>
              <a:ea typeface="UD デジタル 教科書体 N-B" panose="02020700000000000000" pitchFamily="17" charset="-128"/>
            </a:endParaRPr>
          </a:p>
        </p:txBody>
      </p:sp>
      <p:sp>
        <p:nvSpPr>
          <p:cNvPr id="5" name="テキスト ボックス 4"/>
          <p:cNvSpPr txBox="1"/>
          <p:nvPr/>
        </p:nvSpPr>
        <p:spPr>
          <a:xfrm>
            <a:off x="8192471" y="646775"/>
            <a:ext cx="1736373" cy="430887"/>
          </a:xfrm>
          <a:prstGeom prst="rect">
            <a:avLst/>
          </a:prstGeom>
          <a:noFill/>
        </p:spPr>
        <p:txBody>
          <a:bodyPr wrap="none" rtlCol="0">
            <a:spAutoFit/>
          </a:bodyPr>
          <a:lstStyle/>
          <a:p>
            <a:r>
              <a:rPr lang="ja-JP" altLang="en-US" sz="1100" dirty="0" smtClean="0">
                <a:latin typeface="UD デジタル 教科書体 N-B" panose="02020700000000000000" pitchFamily="17" charset="-128"/>
                <a:ea typeface="UD デジタル 教科書体 N-B" panose="02020700000000000000" pitchFamily="17" charset="-128"/>
              </a:rPr>
              <a:t>おおいたユイ（結）・</a:t>
            </a:r>
            <a:endParaRPr lang="en-US" altLang="ja-JP" sz="1100" dirty="0" smtClean="0">
              <a:latin typeface="UD デジタル 教科書体 N-B" panose="02020700000000000000" pitchFamily="17" charset="-128"/>
              <a:ea typeface="UD デジタル 教科書体 N-B" panose="02020700000000000000" pitchFamily="17" charset="-128"/>
            </a:endParaRPr>
          </a:p>
          <a:p>
            <a:r>
              <a:rPr lang="ja-JP" altLang="en-US" sz="1100" dirty="0" smtClean="0">
                <a:latin typeface="UD デジタル 教科書体 N-B" panose="02020700000000000000" pitchFamily="17" charset="-128"/>
                <a:ea typeface="UD デジタル 教科書体 N-B" panose="02020700000000000000" pitchFamily="17" charset="-128"/>
              </a:rPr>
              <a:t>タイムライン（様式４）</a:t>
            </a:r>
            <a:endParaRPr lang="ja-JP" altLang="en-US" sz="1100" dirty="0">
              <a:solidFill>
                <a:srgbClr val="FF0000"/>
              </a:solidFill>
              <a:latin typeface="UD デジタル 教科書体 N-B" panose="02020700000000000000" pitchFamily="17" charset="-128"/>
              <a:ea typeface="UD デジタル 教科書体 N-B" panose="02020700000000000000" pitchFamily="17" charset="-128"/>
            </a:endParaRPr>
          </a:p>
        </p:txBody>
      </p:sp>
      <p:graphicFrame>
        <p:nvGraphicFramePr>
          <p:cNvPr id="9" name="表 8"/>
          <p:cNvGraphicFramePr>
            <a:graphicFrameLocks noGrp="1"/>
          </p:cNvGraphicFramePr>
          <p:nvPr>
            <p:extLst>
              <p:ext uri="{D42A27DB-BD31-4B8C-83A1-F6EECF244321}">
                <p14:modId xmlns:p14="http://schemas.microsoft.com/office/powerpoint/2010/main" val="687103786"/>
              </p:ext>
            </p:extLst>
          </p:nvPr>
        </p:nvGraphicFramePr>
        <p:xfrm>
          <a:off x="56623" y="321147"/>
          <a:ext cx="8050780" cy="1581774"/>
        </p:xfrm>
        <a:graphic>
          <a:graphicData uri="http://schemas.openxmlformats.org/drawingml/2006/table">
            <a:tbl>
              <a:tblPr/>
              <a:tblGrid>
                <a:gridCol w="1030778">
                  <a:extLst>
                    <a:ext uri="{9D8B030D-6E8A-4147-A177-3AD203B41FA5}">
                      <a16:colId xmlns:a16="http://schemas.microsoft.com/office/drawing/2014/main" val="2206295063"/>
                    </a:ext>
                  </a:extLst>
                </a:gridCol>
                <a:gridCol w="875541">
                  <a:extLst>
                    <a:ext uri="{9D8B030D-6E8A-4147-A177-3AD203B41FA5}">
                      <a16:colId xmlns:a16="http://schemas.microsoft.com/office/drawing/2014/main" val="2640680005"/>
                    </a:ext>
                  </a:extLst>
                </a:gridCol>
                <a:gridCol w="1152827">
                  <a:extLst>
                    <a:ext uri="{9D8B030D-6E8A-4147-A177-3AD203B41FA5}">
                      <a16:colId xmlns:a16="http://schemas.microsoft.com/office/drawing/2014/main" val="3185495331"/>
                    </a:ext>
                  </a:extLst>
                </a:gridCol>
                <a:gridCol w="1853738">
                  <a:extLst>
                    <a:ext uri="{9D8B030D-6E8A-4147-A177-3AD203B41FA5}">
                      <a16:colId xmlns:a16="http://schemas.microsoft.com/office/drawing/2014/main" val="4233012823"/>
                    </a:ext>
                  </a:extLst>
                </a:gridCol>
                <a:gridCol w="1853738">
                  <a:extLst>
                    <a:ext uri="{9D8B030D-6E8A-4147-A177-3AD203B41FA5}">
                      <a16:colId xmlns:a16="http://schemas.microsoft.com/office/drawing/2014/main" val="885051188"/>
                    </a:ext>
                  </a:extLst>
                </a:gridCol>
                <a:gridCol w="1284158">
                  <a:extLst>
                    <a:ext uri="{9D8B030D-6E8A-4147-A177-3AD203B41FA5}">
                      <a16:colId xmlns:a16="http://schemas.microsoft.com/office/drawing/2014/main" val="3880236339"/>
                    </a:ext>
                  </a:extLst>
                </a:gridCol>
              </a:tblGrid>
              <a:tr h="353951">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警戒レベル</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（相当情報）</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警戒レベル１</a:t>
                      </a:r>
                      <a:endParaRPr lang="en-US" altLang="ja-JP"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早期注意情報</a:t>
                      </a:r>
                    </a:p>
                  </a:txBody>
                  <a:tcPr marL="4193" marR="4193" marT="4193"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警戒レベル２</a:t>
                      </a:r>
                      <a:endParaRPr lang="en-US" altLang="ja-JP"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大雨・洪水・高潮注意報</a:t>
                      </a:r>
                      <a:endParaRPr lang="ja-JP" altLang="en-US" sz="7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警戒レベル３</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（大雨・洪水警報、氾濫警戒情報）</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警戒レベル４</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6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 （土砂災害警戒情報、氾濫危険情報、高潮警報）</a:t>
                      </a:r>
                      <a:endParaRPr lang="en-US" altLang="ja-JP" sz="6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警戒レベル５</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（大雨特別警報、氾濫発生情報、</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高潮氾濫発生情報）</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04040"/>
                    </a:solidFill>
                  </a:tcPr>
                </a:tc>
                <a:extLst>
                  <a:ext uri="{0D108BD9-81ED-4DB2-BD59-A6C34878D82A}">
                    <a16:rowId xmlns:a16="http://schemas.microsoft.com/office/drawing/2014/main" val="2463850796"/>
                  </a:ext>
                </a:extLst>
              </a:tr>
              <a:tr h="655841">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市町村の動き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・注意喚起</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注意喚起や避難情報の発令は、</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防災行政無線、メール、ＳＮＳ、ＨＰ等</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で行われます。</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高齢者等避難の発令</a:t>
                      </a:r>
                      <a:endParaRPr lang="en-US" altLang="ja-JP" sz="800" b="1" i="0" u="none" strike="noStrike"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・指定避難所の開設</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避難指示の発令</a:t>
                      </a:r>
                      <a:endParaRPr lang="en-US" altLang="ja-JP"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・指定避難所の開設（追加）</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・緊急安全確保の発令</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37826442"/>
                  </a:ext>
                </a:extLst>
              </a:tr>
              <a:tr h="571982">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住民の避難行動</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□気象状況、非常持出品の確認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□避難先の確認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（安全な親戚、知人宅を含む）</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l" fontAlgn="ctr"/>
                      <a:r>
                        <a:rPr lang="ja-JP" altLang="en-US"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baseline="0"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高齢者等は危険な場所から避難</a:t>
                      </a:r>
                      <a:endParaRPr lang="en-US" altLang="ja-JP" sz="800" b="1" i="0" u="none" strike="noStrike" baseline="0"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□要支援者支援担当に連絡</a:t>
                      </a:r>
                      <a:endParaRPr lang="en-US" altLang="ja-JP"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危険な場所から全員避難</a:t>
                      </a:r>
                      <a:endParaRPr lang="en-US" altLang="ja-JP"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□可能な限り隣近所に避難の声かけ</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□自宅内の安全な場所</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へ避難</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2</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階以上に避難</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ctr" fontAlgn="ct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命を守るための行動</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6226650"/>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170513156"/>
              </p:ext>
            </p:extLst>
          </p:nvPr>
        </p:nvGraphicFramePr>
        <p:xfrm>
          <a:off x="8166024" y="1133934"/>
          <a:ext cx="1689451" cy="766940"/>
        </p:xfrm>
        <a:graphic>
          <a:graphicData uri="http://schemas.openxmlformats.org/drawingml/2006/table">
            <a:tbl>
              <a:tblPr/>
              <a:tblGrid>
                <a:gridCol w="1689451">
                  <a:extLst>
                    <a:ext uri="{9D8B030D-6E8A-4147-A177-3AD203B41FA5}">
                      <a16:colId xmlns:a16="http://schemas.microsoft.com/office/drawing/2014/main" val="1658271798"/>
                    </a:ext>
                  </a:extLst>
                </a:gridCol>
              </a:tblGrid>
              <a:tr h="201675">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平時の備え</a:t>
                      </a: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05891160"/>
                  </a:ext>
                </a:extLst>
              </a:tr>
              <a:tr h="565265">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□非常持出品の準備</a:t>
                      </a: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□おおいたマイ・タイムライン</a:t>
                      </a: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□おおいた支えアイ・タイムライン</a:t>
                      </a:r>
                    </a:p>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17076643"/>
                  </a:ext>
                </a:extLst>
              </a:tr>
            </a:tbl>
          </a:graphicData>
        </a:graphic>
      </p:graphicFrame>
      <p:sp>
        <p:nvSpPr>
          <p:cNvPr id="14" name="テキスト ボックス 13"/>
          <p:cNvSpPr txBox="1"/>
          <p:nvPr/>
        </p:nvSpPr>
        <p:spPr>
          <a:xfrm>
            <a:off x="8312727" y="330184"/>
            <a:ext cx="1593273" cy="276999"/>
          </a:xfrm>
          <a:prstGeom prst="rect">
            <a:avLst/>
          </a:prstGeom>
          <a:noFill/>
        </p:spPr>
        <p:txBody>
          <a:bodyPr wrap="square" rtlCol="0">
            <a:spAutoFit/>
          </a:bodyPr>
          <a:lstStyle/>
          <a:p>
            <a:pPr algn="r"/>
            <a:r>
              <a:rPr lang="ja-JP" altLang="en-US" sz="1200" dirty="0" smtClean="0">
                <a:latin typeface="UD デジタル 教科書体 N-B" panose="02020700000000000000" pitchFamily="17" charset="-128"/>
                <a:ea typeface="UD デジタル 教科書体 N-B" panose="02020700000000000000" pitchFamily="17" charset="-128"/>
              </a:rPr>
              <a:t>令和　 年 　月作成</a:t>
            </a:r>
            <a:endParaRPr kumimoji="1" lang="ja-JP" altLang="en-US" sz="1200" dirty="0">
              <a:latin typeface="UD デジタル 教科書体 N-B" panose="02020700000000000000" pitchFamily="17" charset="-128"/>
              <a:ea typeface="UD デジタル 教科書体 N-B" panose="02020700000000000000" pitchFamily="17" charset="-128"/>
            </a:endParaRPr>
          </a:p>
        </p:txBody>
      </p:sp>
      <p:sp>
        <p:nvSpPr>
          <p:cNvPr id="18" name="テキスト ボックス 17"/>
          <p:cNvSpPr txBox="1"/>
          <p:nvPr/>
        </p:nvSpPr>
        <p:spPr>
          <a:xfrm>
            <a:off x="51276" y="1918758"/>
            <a:ext cx="9803447" cy="215444"/>
          </a:xfrm>
          <a:prstGeom prst="rect">
            <a:avLst/>
          </a:prstGeom>
          <a:solidFill>
            <a:schemeClr val="accent2">
              <a:lumMod val="20000"/>
              <a:lumOff val="80000"/>
            </a:schemeClr>
          </a:solidFill>
          <a:ln w="28575"/>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kumimoji="1" lang="ja-JP" altLang="en-US" sz="800" dirty="0" smtClean="0">
                <a:latin typeface="UD デジタル 教科書体 NP-R" panose="02020400000000000000" pitchFamily="18" charset="-128"/>
                <a:ea typeface="UD デジタル 教科書体 NP-R" panose="02020400000000000000" pitchFamily="18" charset="-128"/>
              </a:rPr>
              <a:t>自主防災組織の防災行動</a:t>
            </a:r>
            <a:r>
              <a:rPr kumimoji="1" lang="en-US" altLang="ja-JP" sz="800" dirty="0" smtClean="0">
                <a:latin typeface="UD デジタル 教科書体 NP-R" panose="02020400000000000000" pitchFamily="18" charset="-128"/>
                <a:ea typeface="UD デジタル 教科書体 NP-R" panose="02020400000000000000" pitchFamily="18" charset="-128"/>
              </a:rPr>
              <a:t>【</a:t>
            </a:r>
            <a:r>
              <a:rPr kumimoji="1" lang="ja-JP" altLang="en-US" sz="800" dirty="0" smtClean="0">
                <a:latin typeface="UD デジタル 教科書体 NP-R" panose="02020400000000000000" pitchFamily="18" charset="-128"/>
                <a:ea typeface="UD デジタル 教科書体 NP-R" panose="02020400000000000000" pitchFamily="18" charset="-128"/>
              </a:rPr>
              <a:t>自由記述式</a:t>
            </a:r>
            <a:r>
              <a:rPr kumimoji="1" lang="en-US" altLang="ja-JP" sz="800" dirty="0" smtClean="0">
                <a:latin typeface="UD デジタル 教科書体 NP-R" panose="02020400000000000000" pitchFamily="18" charset="-128"/>
                <a:ea typeface="UD デジタル 教科書体 NP-R" panose="02020400000000000000" pitchFamily="18" charset="-128"/>
              </a:rPr>
              <a:t>】</a:t>
            </a:r>
            <a:endParaRPr kumimoji="1"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6" name="正方形/長方形 5"/>
          <p:cNvSpPr/>
          <p:nvPr/>
        </p:nvSpPr>
        <p:spPr>
          <a:xfrm>
            <a:off x="6673514" y="328082"/>
            <a:ext cx="149629" cy="1569486"/>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700" b="1" dirty="0" smtClean="0">
                <a:latin typeface="UD デジタル 教科書体 N-B" panose="02020700000000000000" pitchFamily="17" charset="-128"/>
                <a:ea typeface="UD デジタル 教科書体 N-B" panose="02020700000000000000" pitchFamily="17" charset="-128"/>
              </a:rPr>
              <a:t>警戒レベル４までに必ず避難</a:t>
            </a:r>
            <a:endParaRPr kumimoji="1" lang="ja-JP" altLang="en-US" sz="700" b="1" dirty="0">
              <a:latin typeface="UD デジタル 教科書体 N-B" panose="02020700000000000000" pitchFamily="17" charset="-128"/>
              <a:ea typeface="UD デジタル 教科書体 N-B" panose="02020700000000000000" pitchFamily="17" charset="-128"/>
            </a:endParaRPr>
          </a:p>
        </p:txBody>
      </p:sp>
      <p:sp>
        <p:nvSpPr>
          <p:cNvPr id="15" name="正方形/長方形 14"/>
          <p:cNvSpPr/>
          <p:nvPr/>
        </p:nvSpPr>
        <p:spPr>
          <a:xfrm>
            <a:off x="2215973" y="1092520"/>
            <a:ext cx="3499083" cy="200055"/>
          </a:xfrm>
          <a:prstGeom prst="rect">
            <a:avLst/>
          </a:prstGeom>
          <a:solidFill>
            <a:schemeClr val="bg1"/>
          </a:solidFill>
          <a:ln w="3175">
            <a:solidFill>
              <a:schemeClr val="tx1"/>
            </a:solidFill>
            <a:prstDash val="sysDot"/>
          </a:ln>
        </p:spPr>
        <p:txBody>
          <a:bodyPr wrap="square" anchor="ctr">
            <a:spAutoFit/>
          </a:bodyPr>
          <a:lstStyle/>
          <a:p>
            <a:pPr fontAlgn="ctr"/>
            <a:r>
              <a:rPr lang="en-US" altLang="ja-JP" sz="700" b="1" dirty="0" smtClean="0">
                <a:solidFill>
                  <a:srgbClr val="000000"/>
                </a:solidFill>
                <a:latin typeface="UD デジタル 教科書体 N-B" panose="02020700000000000000" pitchFamily="17" charset="-128"/>
                <a:ea typeface="UD デジタル 教科書体 N-B" panose="02020700000000000000" pitchFamily="17" charset="-128"/>
              </a:rPr>
              <a:t>※</a:t>
            </a:r>
            <a:r>
              <a:rPr lang="ja-JP" altLang="en-US" sz="700" b="1" dirty="0">
                <a:solidFill>
                  <a:srgbClr val="000000"/>
                </a:solidFill>
                <a:latin typeface="UD デジタル 教科書体 N-B" panose="02020700000000000000" pitchFamily="17" charset="-128"/>
                <a:ea typeface="UD デジタル 教科書体 N-B" panose="02020700000000000000" pitchFamily="17" charset="-128"/>
              </a:rPr>
              <a:t>市町村からの注意喚起や避難情報の</a:t>
            </a:r>
            <a:r>
              <a:rPr lang="ja-JP" altLang="en-US" sz="700" b="1" dirty="0" smtClean="0">
                <a:solidFill>
                  <a:srgbClr val="000000"/>
                </a:solidFill>
                <a:latin typeface="UD デジタル 教科書体 N-B" panose="02020700000000000000" pitchFamily="17" charset="-128"/>
                <a:ea typeface="UD デジタル 教科書体 N-B" panose="02020700000000000000" pitchFamily="17" charset="-128"/>
              </a:rPr>
              <a:t>発令は</a:t>
            </a:r>
            <a:r>
              <a:rPr lang="ja-JP" altLang="en-US" sz="700" b="1" dirty="0">
                <a:solidFill>
                  <a:srgbClr val="000000"/>
                </a:solidFill>
                <a:latin typeface="UD デジタル 教科書体 N-B" panose="02020700000000000000" pitchFamily="17" charset="-128"/>
                <a:ea typeface="UD デジタル 教科書体 N-B" panose="02020700000000000000" pitchFamily="17" charset="-128"/>
              </a:rPr>
              <a:t>、必ず行われるものでは</a:t>
            </a:r>
            <a:r>
              <a:rPr lang="ja-JP" altLang="en-US" sz="700" b="1" dirty="0" smtClean="0">
                <a:solidFill>
                  <a:srgbClr val="000000"/>
                </a:solidFill>
                <a:latin typeface="UD デジタル 教科書体 N-B" panose="02020700000000000000" pitchFamily="17" charset="-128"/>
                <a:ea typeface="UD デジタル 教科書体 N-B" panose="02020700000000000000" pitchFamily="17" charset="-128"/>
              </a:rPr>
              <a:t>ありません</a:t>
            </a:r>
            <a:endParaRPr lang="en-US" altLang="ja-JP" sz="700" b="1" dirty="0">
              <a:solidFill>
                <a:srgbClr val="000000"/>
              </a:solidFill>
              <a:latin typeface="UD デジタル 教科書体 N-B" panose="02020700000000000000" pitchFamily="17" charset="-128"/>
              <a:ea typeface="UD デジタル 教科書体 N-B" panose="02020700000000000000" pitchFamily="17" charset="-128"/>
            </a:endParaRPr>
          </a:p>
        </p:txBody>
      </p:sp>
      <p:sp>
        <p:nvSpPr>
          <p:cNvPr id="22" name="テキスト ボックス 21"/>
          <p:cNvSpPr txBox="1"/>
          <p:nvPr/>
        </p:nvSpPr>
        <p:spPr>
          <a:xfrm>
            <a:off x="51275" y="6523208"/>
            <a:ext cx="607859" cy="261610"/>
          </a:xfrm>
          <a:prstGeom prst="rect">
            <a:avLst/>
          </a:prstGeom>
          <a:noFill/>
        </p:spPr>
        <p:txBody>
          <a:bodyPr wrap="none" rtlCol="0">
            <a:spAutoFit/>
          </a:bodyPr>
          <a:lstStyle/>
          <a:p>
            <a:r>
              <a:rPr lang="ja-JP" altLang="en-US" sz="1100" dirty="0">
                <a:latin typeface="UD デジタル 教科書体 N-B" panose="02020700000000000000" pitchFamily="17" charset="-128"/>
                <a:ea typeface="UD デジタル 教科書体 N-B" panose="02020700000000000000" pitchFamily="17" charset="-128"/>
              </a:rPr>
              <a:t>●地震</a:t>
            </a:r>
            <a:endParaRPr lang="en-US" altLang="ja-JP" sz="1100" dirty="0">
              <a:latin typeface="UD デジタル 教科書体 N-B" panose="02020700000000000000" pitchFamily="17" charset="-128"/>
              <a:ea typeface="UD デジタル 教科書体 N-B" panose="02020700000000000000" pitchFamily="17" charset="-128"/>
            </a:endParaRPr>
          </a:p>
        </p:txBody>
      </p:sp>
      <p:sp>
        <p:nvSpPr>
          <p:cNvPr id="23" name="テキスト ボックス 22"/>
          <p:cNvSpPr txBox="1"/>
          <p:nvPr/>
        </p:nvSpPr>
        <p:spPr>
          <a:xfrm>
            <a:off x="564619" y="6523207"/>
            <a:ext cx="3736920" cy="261610"/>
          </a:xfrm>
          <a:prstGeom prst="rect">
            <a:avLst/>
          </a:prstGeom>
          <a:noFill/>
        </p:spPr>
        <p:txBody>
          <a:bodyPr wrap="none" rtlCol="0">
            <a:spAutoFit/>
          </a:bodyPr>
          <a:lstStyle/>
          <a:p>
            <a:r>
              <a:rPr lang="ja-JP" altLang="en-US" sz="1100" dirty="0" smtClean="0">
                <a:latin typeface="UD デジタル 教科書体 N-B" panose="02020700000000000000" pitchFamily="17" charset="-128"/>
                <a:ea typeface="UD デジタル 教科書体 N-B" panose="02020700000000000000" pitchFamily="17" charset="-128"/>
              </a:rPr>
              <a:t>防災</a:t>
            </a:r>
            <a:r>
              <a:rPr lang="ja-JP" altLang="en-US" sz="1100" dirty="0">
                <a:latin typeface="UD デジタル 教科書体 N-B" panose="02020700000000000000" pitchFamily="17" charset="-128"/>
                <a:ea typeface="UD デジタル 教科書体 N-B" panose="02020700000000000000" pitchFamily="17" charset="-128"/>
              </a:rPr>
              <a:t>体制の基準</a:t>
            </a:r>
            <a:r>
              <a:rPr lang="ja-JP" altLang="en-US" sz="900" dirty="0" smtClean="0">
                <a:latin typeface="UD デジタル 教科書体 N-B" panose="02020700000000000000" pitchFamily="17" charset="-128"/>
                <a:ea typeface="UD デジタル 教科書体 N-B" panose="02020700000000000000" pitchFamily="17" charset="-128"/>
              </a:rPr>
              <a:t>（本部設置のタイミングに○を付けましょう）</a:t>
            </a:r>
            <a:endParaRPr lang="en-US" altLang="ja-JP" sz="900" dirty="0">
              <a:latin typeface="UD デジタル 教科書体 N-B" panose="02020700000000000000" pitchFamily="17" charset="-128"/>
              <a:ea typeface="UD デジタル 教科書体 N-B" panose="02020700000000000000" pitchFamily="17" charset="-128"/>
            </a:endParaRPr>
          </a:p>
        </p:txBody>
      </p:sp>
      <p:sp>
        <p:nvSpPr>
          <p:cNvPr id="24" name="テキスト ボックス 23"/>
          <p:cNvSpPr txBox="1"/>
          <p:nvPr/>
        </p:nvSpPr>
        <p:spPr>
          <a:xfrm>
            <a:off x="4168778" y="6515512"/>
            <a:ext cx="5647700" cy="276999"/>
          </a:xfrm>
          <a:prstGeom prst="rect">
            <a:avLst/>
          </a:prstGeom>
          <a:noFill/>
        </p:spPr>
        <p:txBody>
          <a:bodyPr wrap="none" rtlCol="0">
            <a:spAutoFit/>
          </a:bodyPr>
          <a:lstStyle/>
          <a:p>
            <a:pPr fontAlgn="ctr"/>
            <a:r>
              <a:rPr lang="ja-JP" altLang="en-US" sz="1200" dirty="0">
                <a:latin typeface="UD デジタル 教科書体 N-B" panose="02020700000000000000" pitchFamily="17" charset="-128"/>
                <a:ea typeface="UD デジタル 教科書体 N-B" panose="02020700000000000000" pitchFamily="17" charset="-128"/>
              </a:rPr>
              <a:t>０　</a:t>
            </a:r>
            <a:r>
              <a:rPr lang="ja-JP" altLang="en-US" sz="1200" dirty="0" smtClean="0">
                <a:latin typeface="UD デジタル 教科書体 N-B" panose="02020700000000000000" pitchFamily="17" charset="-128"/>
                <a:ea typeface="UD デジタル 教科書体 N-B" panose="02020700000000000000" pitchFamily="17" charset="-128"/>
              </a:rPr>
              <a:t> 　１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２</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３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４</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５</a:t>
            </a:r>
            <a:r>
              <a:rPr lang="ja-JP" altLang="en-US" sz="1200" dirty="0">
                <a:latin typeface="UD デジタル 教科書体 N-B" panose="02020700000000000000" pitchFamily="17" charset="-128"/>
                <a:ea typeface="UD デジタル 教科書体 N-B" panose="02020700000000000000" pitchFamily="17" charset="-128"/>
              </a:rPr>
              <a:t>弱　　</a:t>
            </a:r>
            <a:r>
              <a:rPr lang="ja-JP" altLang="en-US" sz="1200" dirty="0" smtClean="0">
                <a:latin typeface="UD デジタル 教科書体 N-B" panose="02020700000000000000" pitchFamily="17" charset="-128"/>
                <a:ea typeface="UD デジタル 教科書体 N-B" panose="02020700000000000000" pitchFamily="17" charset="-128"/>
              </a:rPr>
              <a:t> ５</a:t>
            </a:r>
            <a:r>
              <a:rPr lang="ja-JP" altLang="en-US" sz="1200" dirty="0">
                <a:latin typeface="UD デジタル 教科書体 N-B" panose="02020700000000000000" pitchFamily="17" charset="-128"/>
                <a:ea typeface="UD デジタル 教科書体 N-B" panose="02020700000000000000" pitchFamily="17" charset="-128"/>
              </a:rPr>
              <a:t>強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６</a:t>
            </a:r>
            <a:r>
              <a:rPr lang="ja-JP" altLang="en-US" sz="1200" dirty="0">
                <a:latin typeface="UD デジタル 教科書体 N-B" panose="02020700000000000000" pitchFamily="17" charset="-128"/>
                <a:ea typeface="UD デジタル 教科書体 N-B" panose="02020700000000000000" pitchFamily="17" charset="-128"/>
              </a:rPr>
              <a:t>弱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６</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７</a:t>
            </a:r>
            <a:endParaRPr lang="en-US" altLang="ja-JP" sz="1200" dirty="0">
              <a:latin typeface="UD デジタル 教科書体 N-B" panose="02020700000000000000" pitchFamily="17" charset="-128"/>
              <a:ea typeface="UD デジタル 教科書体 N-B" panose="02020700000000000000" pitchFamily="17" charset="-128"/>
            </a:endParaRPr>
          </a:p>
        </p:txBody>
      </p:sp>
      <p:sp>
        <p:nvSpPr>
          <p:cNvPr id="25" name="角丸四角形 24"/>
          <p:cNvSpPr/>
          <p:nvPr/>
        </p:nvSpPr>
        <p:spPr>
          <a:xfrm>
            <a:off x="52780" y="6484584"/>
            <a:ext cx="9803448" cy="3471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520"/>
          </a:p>
        </p:txBody>
      </p:sp>
      <p:sp>
        <p:nvSpPr>
          <p:cNvPr id="34" name="テキスト ボックス 33"/>
          <p:cNvSpPr txBox="1"/>
          <p:nvPr/>
        </p:nvSpPr>
        <p:spPr>
          <a:xfrm>
            <a:off x="51275" y="1941842"/>
            <a:ext cx="2882520" cy="192360"/>
          </a:xfrm>
          <a:prstGeom prst="rect">
            <a:avLst/>
          </a:prstGeom>
          <a:noFill/>
        </p:spPr>
        <p:txBody>
          <a:bodyPr wrap="none" rtlCol="0">
            <a:spAutoFit/>
          </a:bodyPr>
          <a:lstStyle/>
          <a:p>
            <a:r>
              <a:rPr kumimoji="1" lang="en-US" altLang="ja-JP" sz="650" dirty="0" smtClean="0">
                <a:latin typeface="UD デジタル 教科書体 NK-R" panose="02020400000000000000" pitchFamily="18" charset="-128"/>
                <a:ea typeface="UD デジタル 教科書体 NK-R" panose="02020400000000000000" pitchFamily="18" charset="-128"/>
              </a:rPr>
              <a:t>※</a:t>
            </a:r>
            <a:r>
              <a:rPr kumimoji="1" lang="ja-JP" altLang="en-US" sz="650" dirty="0" smtClean="0">
                <a:latin typeface="UD デジタル 教科書体 NK-R" panose="02020400000000000000" pitchFamily="18" charset="-128"/>
                <a:ea typeface="UD デジタル 教科書体 NK-R" panose="02020400000000000000" pitchFamily="18" charset="-128"/>
              </a:rPr>
              <a:t>様式３（組織図・活動内容）をもとに、警戒レベルに応じた各班の行動を記入</a:t>
            </a:r>
            <a:endParaRPr kumimoji="1" lang="ja-JP" altLang="en-US" sz="65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305051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20"/>
          <p:cNvGraphicFramePr>
            <a:graphicFrameLocks noGrp="1"/>
          </p:cNvGraphicFramePr>
          <p:nvPr>
            <p:extLst/>
          </p:nvPr>
        </p:nvGraphicFramePr>
        <p:xfrm>
          <a:off x="8165272" y="2150761"/>
          <a:ext cx="1690956" cy="4299867"/>
        </p:xfrm>
        <a:graphic>
          <a:graphicData uri="http://schemas.openxmlformats.org/drawingml/2006/table">
            <a:tbl>
              <a:tblPr/>
              <a:tblGrid>
                <a:gridCol w="1690956">
                  <a:extLst>
                    <a:ext uri="{9D8B030D-6E8A-4147-A177-3AD203B41FA5}">
                      <a16:colId xmlns:a16="http://schemas.microsoft.com/office/drawing/2014/main" val="510742959"/>
                    </a:ext>
                  </a:extLst>
                </a:gridCol>
              </a:tblGrid>
              <a:tr h="537663">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□各班長との連携強化</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□避難訓練、防災学習会の実施</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□タイムラインの見直し</a:t>
                      </a: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rgbClr val="FFFFFF"/>
                    </a:solidFill>
                  </a:tcPr>
                </a:tc>
                <a:extLst>
                  <a:ext uri="{0D108BD9-81ED-4DB2-BD59-A6C34878D82A}">
                    <a16:rowId xmlns:a16="http://schemas.microsoft.com/office/drawing/2014/main" val="1677335045"/>
                  </a:ext>
                </a:extLst>
              </a:tr>
              <a:tr h="537663">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□会長等との連絡方法の確認（情報</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伝達経路の確認）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□メール、</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SNS</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等の発信方法の確認</a:t>
                      </a: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32260221"/>
                  </a:ext>
                </a:extLst>
              </a:tr>
              <a:tr h="537663">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□地域内の危険個所の確認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□避難所までの経路の確認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39960873"/>
                  </a:ext>
                </a:extLst>
              </a:tr>
              <a:tr h="611361">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□本部や要支援者担当と</a:t>
                      </a:r>
                      <a:r>
                        <a:rPr lang="ja-JP" altLang="en-US"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避難誘導が</a:t>
                      </a:r>
                      <a:endParaRPr lang="en-US" altLang="ja-JP"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　必要な住民</a:t>
                      </a:r>
                      <a:r>
                        <a:rPr lang="en-US" altLang="ja-JP"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要支援者、要配慮者</a:t>
                      </a:r>
                      <a:r>
                        <a:rPr lang="en-US" altLang="ja-JP"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a:t>
                      </a:r>
                    </a:p>
                    <a:p>
                      <a:pPr algn="l" fontAlgn="ctr"/>
                      <a:r>
                        <a:rPr lang="ja-JP" altLang="en-US"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　の確認</a:t>
                      </a:r>
                      <a:endParaRPr lang="en-US" altLang="ja-JP"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□避難誘導方法や避難所の確認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rgbClr val="FFFFFF"/>
                    </a:solidFill>
                  </a:tcPr>
                </a:tc>
                <a:extLst>
                  <a:ext uri="{0D108BD9-81ED-4DB2-BD59-A6C34878D82A}">
                    <a16:rowId xmlns:a16="http://schemas.microsoft.com/office/drawing/2014/main" val="2940455404"/>
                  </a:ext>
                </a:extLst>
              </a:tr>
              <a:tr h="465513">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□避難行動要支援者の個別避難計画</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の作成・修正</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27174205"/>
                  </a:ext>
                </a:extLst>
              </a:tr>
              <a:tr h="532014">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□救護等の備品整備</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□救急救命訓練の実施</a:t>
                      </a:r>
                    </a:p>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3666390"/>
                  </a:ext>
                </a:extLst>
              </a:tr>
              <a:tr h="540327">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□備蓄品の確認・更新</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□新たな備蓄品情報の収集</a:t>
                      </a:r>
                    </a:p>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21288782"/>
                  </a:ext>
                </a:extLst>
              </a:tr>
              <a:tr h="537663">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□炊き出し設備および道具等の確認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7992376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441116454"/>
              </p:ext>
            </p:extLst>
          </p:nvPr>
        </p:nvGraphicFramePr>
        <p:xfrm>
          <a:off x="51276" y="2150761"/>
          <a:ext cx="8056127" cy="4304387"/>
        </p:xfrm>
        <a:graphic>
          <a:graphicData uri="http://schemas.openxmlformats.org/drawingml/2006/table">
            <a:tbl>
              <a:tblPr/>
              <a:tblGrid>
                <a:gridCol w="1032241">
                  <a:extLst>
                    <a:ext uri="{9D8B030D-6E8A-4147-A177-3AD203B41FA5}">
                      <a16:colId xmlns:a16="http://schemas.microsoft.com/office/drawing/2014/main" val="4061973339"/>
                    </a:ext>
                  </a:extLst>
                </a:gridCol>
                <a:gridCol w="2032252">
                  <a:extLst>
                    <a:ext uri="{9D8B030D-6E8A-4147-A177-3AD203B41FA5}">
                      <a16:colId xmlns:a16="http://schemas.microsoft.com/office/drawing/2014/main" val="2867978637"/>
                    </a:ext>
                  </a:extLst>
                </a:gridCol>
                <a:gridCol w="1857895">
                  <a:extLst>
                    <a:ext uri="{9D8B030D-6E8A-4147-A177-3AD203B41FA5}">
                      <a16:colId xmlns:a16="http://schemas.microsoft.com/office/drawing/2014/main" val="563901761"/>
                    </a:ext>
                  </a:extLst>
                </a:gridCol>
                <a:gridCol w="1857895">
                  <a:extLst>
                    <a:ext uri="{9D8B030D-6E8A-4147-A177-3AD203B41FA5}">
                      <a16:colId xmlns:a16="http://schemas.microsoft.com/office/drawing/2014/main" val="1303228115"/>
                    </a:ext>
                  </a:extLst>
                </a:gridCol>
                <a:gridCol w="1275844">
                  <a:extLst>
                    <a:ext uri="{9D8B030D-6E8A-4147-A177-3AD203B41FA5}">
                      <a16:colId xmlns:a16="http://schemas.microsoft.com/office/drawing/2014/main" val="3585090781"/>
                    </a:ext>
                  </a:extLst>
                </a:gridCol>
              </a:tblGrid>
              <a:tr h="538394">
                <a:tc>
                  <a:txBody>
                    <a:bodyPr/>
                    <a:lstStyle/>
                    <a:p>
                      <a:pPr algn="ctr"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本部</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□自主防災組織の今後の動きを確認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□必要に応じ各役員に連絡</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□必要に応じ自主避難所の開設</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rgbClr val="FFFFFF"/>
                    </a:solid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□役員の招集、各対策班へ指示</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□自主避難所の開設（受入準備）</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□要支援者、要配慮者の避難状況確認</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□各対策班へ指示、</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安全確保</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の指示</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□避難が必要な方の避難状況確認</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□逃げ遅れた方の救援要請</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□各班長と今後の対応に</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ついて協議</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extLst>
                  <a:ext uri="{0D108BD9-81ED-4DB2-BD59-A6C34878D82A}">
                    <a16:rowId xmlns:a16="http://schemas.microsoft.com/office/drawing/2014/main" val="2045209781"/>
                  </a:ext>
                </a:extLst>
              </a:tr>
              <a:tr h="538394">
                <a:tc>
                  <a:txBody>
                    <a:bodyPr/>
                    <a:lstStyle/>
                    <a:p>
                      <a:pPr algn="ctr"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情報班</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□本部、各班、住民との連絡体制確認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（連絡網・手段）</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□情報収集、発信</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baseline="0" dirty="0" smtClean="0">
                          <a:solidFill>
                            <a:srgbClr val="000000"/>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（気象、避難所開設、避難状況、被害）</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□情報収集、</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本部報告、住民周知</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□情報収集、</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本部報告、住民周知</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□地域の被害情報や避難</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状況などを取りまとめ、</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本部に連絡</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183896"/>
                  </a:ext>
                </a:extLst>
              </a:tr>
              <a:tr h="538394">
                <a:tc>
                  <a:txBody>
                    <a:bodyPr/>
                    <a:lstStyle/>
                    <a:p>
                      <a:pPr algn="ctr"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警戒班</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□ヘルメットや懐中電灯等警戒時に使用</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する資機材の確認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□地域内の被害状況の確認</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□自主避難所の被害状況確認</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□情報班に報告</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□地域内の被害状況の確認</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□情報班に報告</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□危険な場所から退避</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安全確保</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□避難所内の巡回</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2284614"/>
                  </a:ext>
                </a:extLst>
              </a:tr>
              <a:tr h="615016">
                <a:tc>
                  <a:txBody>
                    <a:bodyPr/>
                    <a:lstStyle/>
                    <a:p>
                      <a:pPr algn="ctr"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避難誘導班</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□本部や要支援者担当と避難誘導が必要な</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方（要支援者、要配慮者）の確認</a:t>
                      </a: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solidFill>
                      <a:srgbClr val="FFFFFF"/>
                    </a:solid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高齢者等は危険な場所から避難</a:t>
                      </a:r>
                      <a:endParaRPr lang="en-US" altLang="ja-JP"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□見回り、避難の呼びかけ、避難誘導</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□要支援者、要配慮者の避難状況確認</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□情報班に報告</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危険な場所から全員避難</a:t>
                      </a:r>
                      <a:endParaRPr lang="en-US" altLang="ja-JP"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□見回り、避難の呼びかけ、避難誘導</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□住民の避難状況の確認、情報班に報告</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□危険な場所から退避</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安全確保</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□在宅で避難している方の</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状況を確認（メール、</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SNS</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等）</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□情報班に報告</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50000"/>
                          <a:lumOff val="50000"/>
                        </a:schemeClr>
                      </a:solidFill>
                      <a:prstDash val="sysDash"/>
                      <a:round/>
                      <a:headEnd type="none" w="med" len="med"/>
                      <a:tailEnd type="none" w="med" len="med"/>
                    </a:lnB>
                    <a:noFill/>
                  </a:tcPr>
                </a:tc>
                <a:extLst>
                  <a:ext uri="{0D108BD9-81ED-4DB2-BD59-A6C34878D82A}">
                    <a16:rowId xmlns:a16="http://schemas.microsoft.com/office/drawing/2014/main" val="3721164186"/>
                  </a:ext>
                </a:extLst>
              </a:tr>
              <a:tr h="459007">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（要支援者担当）</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□避難行動要支援者の個別避難計画を確認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□要支援者への注意喚起等</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□避難行動要支援者の避難完了の連絡を</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受け、情報班に報告</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□避難完了報告のない避難行動要支援者</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の報告</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□避難行動要支援者の　</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避難先での要望確認</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ysDash"/>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87966416"/>
                  </a:ext>
                </a:extLst>
              </a:tr>
              <a:tr h="538394">
                <a:tc>
                  <a:txBody>
                    <a:bodyPr/>
                    <a:lstStyle/>
                    <a:p>
                      <a:pPr algn="ctr"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救護班</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□救護等の備品確認</a:t>
                      </a: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□避難所に救護スペースを設置</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□負傷者の把握</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□避難者の体調確認</a:t>
                      </a:r>
                    </a:p>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負傷者の救護</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□避難者の体調確認</a:t>
                      </a:r>
                    </a:p>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□負傷者の救護</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□避難者の体調確認</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3943751"/>
                  </a:ext>
                </a:extLst>
              </a:tr>
              <a:tr h="538394">
                <a:tc>
                  <a:txBody>
                    <a:bodyPr/>
                    <a:lstStyle/>
                    <a:p>
                      <a:pPr algn="ctr"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物資調達輸送班</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□備蓄品（水・食料・ベッド・毛布）確認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□備蓄品の配布</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□物資ニーズの把握・要請</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特に高齢者、</a:t>
                      </a:r>
                      <a:r>
                        <a:rPr lang="ja-JP" altLang="en-US" sz="800" b="1" i="0" u="none" strike="noStrike" dirty="0" err="1"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障がい</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者、女性、子ども</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などのニーズに留意　</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□備蓄品の配布</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□物資ニーズの把握・要請</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□備蓄品の配布</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□避難の長期化に備え、</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物資ニーズの把握・要請</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0583632"/>
                  </a:ext>
                </a:extLst>
              </a:tr>
              <a:tr h="538394">
                <a:tc>
                  <a:txBody>
                    <a:bodyPr/>
                    <a:lstStyle/>
                    <a:p>
                      <a:pPr algn="ctr"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給食給水班</a:t>
                      </a: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□食料品等の買い出し</a:t>
                      </a: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□水や食料を確保</a:t>
                      </a: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□水や食料を配布</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□災害状況に応じて炊出し</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marL="0" marR="0" lvl="0" indent="0" algn="l" defTabSz="914350" rtl="0" eaLnBrk="1" fontAlgn="ctr" latinLnBrk="0" hangingPunct="1">
                        <a:lnSpc>
                          <a:spcPct val="100000"/>
                        </a:lnSpc>
                        <a:spcBef>
                          <a:spcPts val="0"/>
                        </a:spcBef>
                        <a:spcAft>
                          <a:spcPts val="0"/>
                        </a:spcAft>
                        <a:buClrTx/>
                        <a:buSzTx/>
                        <a:buFontTx/>
                        <a:buNone/>
                        <a:tabLst/>
                        <a:defRPr/>
                      </a:pP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などを行う</a:t>
                      </a:r>
                    </a:p>
                    <a:p>
                      <a:pPr algn="l" fontAlgn="ctr"/>
                      <a:endParaRPr lang="ja-JP" altLang="en-US" sz="800" b="1" i="0" u="none" strike="noStrike" dirty="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6994099"/>
                  </a:ext>
                </a:extLst>
              </a:tr>
            </a:tbl>
          </a:graphicData>
        </a:graphic>
      </p:graphicFrame>
      <p:sp>
        <p:nvSpPr>
          <p:cNvPr id="4" name="テキスト ボックス 3"/>
          <p:cNvSpPr txBox="1"/>
          <p:nvPr/>
        </p:nvSpPr>
        <p:spPr>
          <a:xfrm>
            <a:off x="0" y="0"/>
            <a:ext cx="9906000" cy="307777"/>
          </a:xfrm>
          <a:prstGeom prst="rect">
            <a:avLst/>
          </a:prstGeom>
          <a:solidFill>
            <a:schemeClr val="accent1">
              <a:lumMod val="60000"/>
              <a:lumOff val="40000"/>
            </a:schemeClr>
          </a:solidFill>
        </p:spPr>
        <p:txBody>
          <a:bodyPr wrap="square" rtlCol="0">
            <a:spAutoFit/>
          </a:bodyPr>
          <a:lstStyle/>
          <a:p>
            <a:pPr algn="ctr"/>
            <a:r>
              <a:rPr lang="ja-JP" altLang="en-US" sz="1351" dirty="0"/>
              <a:t>　</a:t>
            </a:r>
            <a:r>
              <a:rPr lang="ja-JP" altLang="en-US" sz="1400" dirty="0" smtClean="0">
                <a:latin typeface="UD デジタル 教科書体 N-B" panose="02020700000000000000" pitchFamily="17" charset="-128"/>
                <a:ea typeface="UD デジタル 教科書体 N-B" panose="02020700000000000000" pitchFamily="17" charset="-128"/>
              </a:rPr>
              <a:t>災害</a:t>
            </a:r>
            <a:r>
              <a:rPr lang="ja-JP" altLang="en-US" sz="1400" dirty="0">
                <a:latin typeface="UD デジタル 教科書体 N-B" panose="02020700000000000000" pitchFamily="17" charset="-128"/>
                <a:ea typeface="UD デジタル 教科書体 N-B" panose="02020700000000000000" pitchFamily="17" charset="-128"/>
              </a:rPr>
              <a:t>時</a:t>
            </a:r>
            <a:r>
              <a:rPr lang="ja-JP" altLang="en-US" sz="1400" dirty="0" smtClean="0">
                <a:latin typeface="UD デジタル 教科書体 N-B" panose="02020700000000000000" pitchFamily="17" charset="-128"/>
                <a:ea typeface="UD デジタル 教科書体 N-B" panose="02020700000000000000" pitchFamily="17" charset="-128"/>
              </a:rPr>
              <a:t>の防災活動をタイムラインで整理しよう　　　　　　　　</a:t>
            </a:r>
            <a:endParaRPr lang="en-US" altLang="ja-JP" sz="1400" dirty="0">
              <a:latin typeface="UD デジタル 教科書体 N-B" panose="02020700000000000000" pitchFamily="17" charset="-128"/>
              <a:ea typeface="UD デジタル 教科書体 N-B" panose="02020700000000000000" pitchFamily="17" charset="-128"/>
            </a:endParaRPr>
          </a:p>
        </p:txBody>
      </p:sp>
      <p:sp>
        <p:nvSpPr>
          <p:cNvPr id="5" name="テキスト ボックス 4"/>
          <p:cNvSpPr txBox="1"/>
          <p:nvPr/>
        </p:nvSpPr>
        <p:spPr>
          <a:xfrm>
            <a:off x="8192471" y="646775"/>
            <a:ext cx="1736373" cy="430887"/>
          </a:xfrm>
          <a:prstGeom prst="rect">
            <a:avLst/>
          </a:prstGeom>
          <a:noFill/>
        </p:spPr>
        <p:txBody>
          <a:bodyPr wrap="none" rtlCol="0">
            <a:spAutoFit/>
          </a:bodyPr>
          <a:lstStyle/>
          <a:p>
            <a:r>
              <a:rPr lang="ja-JP" altLang="en-US" sz="1100" dirty="0" smtClean="0">
                <a:latin typeface="UD デジタル 教科書体 N-B" panose="02020700000000000000" pitchFamily="17" charset="-128"/>
                <a:ea typeface="UD デジタル 教科書体 N-B" panose="02020700000000000000" pitchFamily="17" charset="-128"/>
              </a:rPr>
              <a:t>おおいたユイ（結）・</a:t>
            </a:r>
            <a:endParaRPr lang="en-US" altLang="ja-JP" sz="1100" dirty="0" smtClean="0">
              <a:latin typeface="UD デジタル 教科書体 N-B" panose="02020700000000000000" pitchFamily="17" charset="-128"/>
              <a:ea typeface="UD デジタル 教科書体 N-B" panose="02020700000000000000" pitchFamily="17" charset="-128"/>
            </a:endParaRPr>
          </a:p>
          <a:p>
            <a:r>
              <a:rPr lang="ja-JP" altLang="en-US" sz="1100" dirty="0" smtClean="0">
                <a:latin typeface="UD デジタル 教科書体 N-B" panose="02020700000000000000" pitchFamily="17" charset="-128"/>
                <a:ea typeface="UD デジタル 教科書体 N-B" panose="02020700000000000000" pitchFamily="17" charset="-128"/>
              </a:rPr>
              <a:t>タイムライン（様式４）</a:t>
            </a:r>
            <a:endParaRPr lang="ja-JP" altLang="en-US" sz="1100" dirty="0">
              <a:solidFill>
                <a:srgbClr val="FF0000"/>
              </a:solidFill>
              <a:latin typeface="UD デジタル 教科書体 N-B" panose="02020700000000000000" pitchFamily="17" charset="-128"/>
              <a:ea typeface="UD デジタル 教科書体 N-B" panose="02020700000000000000" pitchFamily="17" charset="-128"/>
            </a:endParaRPr>
          </a:p>
        </p:txBody>
      </p:sp>
      <p:graphicFrame>
        <p:nvGraphicFramePr>
          <p:cNvPr id="9" name="表 8"/>
          <p:cNvGraphicFramePr>
            <a:graphicFrameLocks noGrp="1"/>
          </p:cNvGraphicFramePr>
          <p:nvPr>
            <p:extLst>
              <p:ext uri="{D42A27DB-BD31-4B8C-83A1-F6EECF244321}">
                <p14:modId xmlns:p14="http://schemas.microsoft.com/office/powerpoint/2010/main" val="816972260"/>
              </p:ext>
            </p:extLst>
          </p:nvPr>
        </p:nvGraphicFramePr>
        <p:xfrm>
          <a:off x="56623" y="321147"/>
          <a:ext cx="8050780" cy="1581774"/>
        </p:xfrm>
        <a:graphic>
          <a:graphicData uri="http://schemas.openxmlformats.org/drawingml/2006/table">
            <a:tbl>
              <a:tblPr/>
              <a:tblGrid>
                <a:gridCol w="1030778">
                  <a:extLst>
                    <a:ext uri="{9D8B030D-6E8A-4147-A177-3AD203B41FA5}">
                      <a16:colId xmlns:a16="http://schemas.microsoft.com/office/drawing/2014/main" val="2206295063"/>
                    </a:ext>
                  </a:extLst>
                </a:gridCol>
                <a:gridCol w="875541">
                  <a:extLst>
                    <a:ext uri="{9D8B030D-6E8A-4147-A177-3AD203B41FA5}">
                      <a16:colId xmlns:a16="http://schemas.microsoft.com/office/drawing/2014/main" val="2640680005"/>
                    </a:ext>
                  </a:extLst>
                </a:gridCol>
                <a:gridCol w="1152827">
                  <a:extLst>
                    <a:ext uri="{9D8B030D-6E8A-4147-A177-3AD203B41FA5}">
                      <a16:colId xmlns:a16="http://schemas.microsoft.com/office/drawing/2014/main" val="3185495331"/>
                    </a:ext>
                  </a:extLst>
                </a:gridCol>
                <a:gridCol w="1853738">
                  <a:extLst>
                    <a:ext uri="{9D8B030D-6E8A-4147-A177-3AD203B41FA5}">
                      <a16:colId xmlns:a16="http://schemas.microsoft.com/office/drawing/2014/main" val="4233012823"/>
                    </a:ext>
                  </a:extLst>
                </a:gridCol>
                <a:gridCol w="1853738">
                  <a:extLst>
                    <a:ext uri="{9D8B030D-6E8A-4147-A177-3AD203B41FA5}">
                      <a16:colId xmlns:a16="http://schemas.microsoft.com/office/drawing/2014/main" val="885051188"/>
                    </a:ext>
                  </a:extLst>
                </a:gridCol>
                <a:gridCol w="1284158">
                  <a:extLst>
                    <a:ext uri="{9D8B030D-6E8A-4147-A177-3AD203B41FA5}">
                      <a16:colId xmlns:a16="http://schemas.microsoft.com/office/drawing/2014/main" val="3880236339"/>
                    </a:ext>
                  </a:extLst>
                </a:gridCol>
              </a:tblGrid>
              <a:tr h="353951">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警戒レベル</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（相当情報）</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警戒レベル１</a:t>
                      </a:r>
                      <a:endParaRPr lang="en-US" altLang="ja-JP"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早期注意情報</a:t>
                      </a:r>
                    </a:p>
                  </a:txBody>
                  <a:tcPr marL="4193" marR="4193" marT="4193"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警戒レベル２</a:t>
                      </a:r>
                      <a:endParaRPr lang="en-US" altLang="ja-JP"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大雨・洪水・高潮注意報</a:t>
                      </a:r>
                      <a:endParaRPr lang="ja-JP" altLang="en-US" sz="7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警戒レベル３</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（大雨・洪水警報、氾濫警戒情報）</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警戒レベル４</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6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 （土砂災害警戒情報、氾濫危険情報、高潮警報）</a:t>
                      </a:r>
                      <a:endParaRPr lang="en-US" altLang="ja-JP" sz="6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警戒レベル５</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（大雨特別警報、氾濫発生情報、</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p>
                      <a:pPr algn="ctr" fontAlgn="ctr"/>
                      <a:r>
                        <a:rPr lang="ja-JP" altLang="en-US"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rPr>
                        <a:t>高潮氾濫発生情報）</a:t>
                      </a:r>
                      <a:endParaRPr lang="en-US" altLang="ja-JP" sz="700" b="1" i="0" u="none" strike="noStrike" dirty="0" smtClean="0">
                        <a:solidFill>
                          <a:srgbClr val="FFFFFF"/>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04040"/>
                    </a:solidFill>
                  </a:tcPr>
                </a:tc>
                <a:extLst>
                  <a:ext uri="{0D108BD9-81ED-4DB2-BD59-A6C34878D82A}">
                    <a16:rowId xmlns:a16="http://schemas.microsoft.com/office/drawing/2014/main" val="2463850796"/>
                  </a:ext>
                </a:extLst>
              </a:tr>
              <a:tr h="655841">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市町村の動き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・注意喚起</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注意喚起や避難情報の発令は、</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防災行政無線、メール、ＳＮＳ、ＨＰ等</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で行われます。</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高齢者等避難の発令</a:t>
                      </a:r>
                      <a:endParaRPr lang="en-US" altLang="ja-JP" sz="800" b="1" i="0" u="none" strike="noStrike"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・指定避難所の開設</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避難指示の発令</a:t>
                      </a:r>
                      <a:endParaRPr lang="en-US" altLang="ja-JP"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・指定避難所の開設（追加）</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・緊急安全確保の発令</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37826442"/>
                  </a:ext>
                </a:extLst>
              </a:tr>
              <a:tr h="571982">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住民の避難行動</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□気象状況、非常持出品の確認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□避難先の確認</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 （安全な親戚、知人宅を含む）</a:t>
                      </a:r>
                      <a:endParaRPr lang="en-US" altLang="ja-JP"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l" fontAlgn="ctr"/>
                      <a:r>
                        <a:rPr lang="ja-JP" altLang="en-US"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baseline="0"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高齢者等は危険な場所から避難</a:t>
                      </a:r>
                      <a:endParaRPr lang="en-US" altLang="ja-JP" sz="800" b="1" i="0" u="none" strike="noStrike" baseline="0"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□要支援者支援担当に連絡</a:t>
                      </a:r>
                      <a:endParaRPr lang="en-US" altLang="ja-JP" sz="800" b="1" i="0" u="none" strike="noStrike" baseline="0"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a:t>
                      </a:r>
                      <a:r>
                        <a:rPr lang="ja-JP" altLang="en-US"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rPr>
                        <a:t>危険な場所から全員避難</a:t>
                      </a:r>
                      <a:endParaRPr lang="en-US" altLang="ja-JP" sz="800" b="1" i="0" u="none" strike="noStrike" dirty="0" smtClean="0">
                        <a:ln>
                          <a:noFill/>
                        </a:ln>
                        <a:solidFill>
                          <a:srgbClr val="FF0000"/>
                        </a:solidFill>
                        <a:effectLst/>
                        <a:latin typeface="UD デジタル 教科書体 N-B" panose="02020700000000000000" pitchFamily="17" charset="-128"/>
                        <a:ea typeface="UD デジタル 教科書体 N-B" panose="02020700000000000000" pitchFamily="17" charset="-128"/>
                      </a:endParaRPr>
                    </a:p>
                    <a:p>
                      <a:pPr algn="l" fontAlgn="ct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□可能な限り隣近所に避難の声かけ</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□自宅内の安全な場所</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　へ避難</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l" fontAlgn="ct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2</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階以上に避難</a:t>
                      </a:r>
                      <a:endPar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endParaRPr>
                    </a:p>
                    <a:p>
                      <a:pPr algn="ctr" fontAlgn="ct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r>
                        <a:rPr lang="ja-JP" altLang="en-US"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命を守るための行動</a:t>
                      </a:r>
                      <a:r>
                        <a:rPr lang="en-US" altLang="ja-JP" sz="800" b="1" i="0" u="none" strike="noStrike" dirty="0" smtClean="0">
                          <a:ln>
                            <a:noFill/>
                          </a:ln>
                          <a:solidFill>
                            <a:schemeClr val="tx1"/>
                          </a:solidFill>
                          <a:effectLst/>
                          <a:latin typeface="UD デジタル 教科書体 N-B" panose="02020700000000000000" pitchFamily="17" charset="-128"/>
                          <a:ea typeface="UD デジタル 教科書体 N-B" panose="02020700000000000000" pitchFamily="17" charset="-128"/>
                        </a:rPr>
                        <a:t>】</a:t>
                      </a:r>
                    </a:p>
                  </a:txBody>
                  <a:tcPr marL="4193" marR="4193" marT="419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6226650"/>
                  </a:ext>
                </a:extLst>
              </a:tr>
            </a:tbl>
          </a:graphicData>
        </a:graphic>
      </p:graphicFrame>
      <p:graphicFrame>
        <p:nvGraphicFramePr>
          <p:cNvPr id="12" name="表 11"/>
          <p:cNvGraphicFramePr>
            <a:graphicFrameLocks noGrp="1"/>
          </p:cNvGraphicFramePr>
          <p:nvPr>
            <p:extLst/>
          </p:nvPr>
        </p:nvGraphicFramePr>
        <p:xfrm>
          <a:off x="8166024" y="1133934"/>
          <a:ext cx="1689451" cy="766940"/>
        </p:xfrm>
        <a:graphic>
          <a:graphicData uri="http://schemas.openxmlformats.org/drawingml/2006/table">
            <a:tbl>
              <a:tblPr/>
              <a:tblGrid>
                <a:gridCol w="1689451">
                  <a:extLst>
                    <a:ext uri="{9D8B030D-6E8A-4147-A177-3AD203B41FA5}">
                      <a16:colId xmlns:a16="http://schemas.microsoft.com/office/drawing/2014/main" val="1658271798"/>
                    </a:ext>
                  </a:extLst>
                </a:gridCol>
              </a:tblGrid>
              <a:tr h="201675">
                <a:tc>
                  <a:txBody>
                    <a:bodyPr/>
                    <a:lstStyle/>
                    <a:p>
                      <a:pPr algn="ctr"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平時の備え</a:t>
                      </a: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05891160"/>
                  </a:ext>
                </a:extLst>
              </a:tr>
              <a:tr h="565265">
                <a:tc>
                  <a:txBody>
                    <a:bodyPr/>
                    <a:lstStyle/>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□非常持出品の準備</a:t>
                      </a: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□おおいたマイ・タイムライン</a:t>
                      </a:r>
                    </a:p>
                    <a:p>
                      <a:pPr algn="l" fontAlgn="ctr"/>
                      <a:r>
                        <a:rPr lang="ja-JP" altLang="en-US" sz="800" b="1" i="0" u="none" strike="noStrike" dirty="0" smtClean="0">
                          <a:solidFill>
                            <a:srgbClr val="000000"/>
                          </a:solidFill>
                          <a:effectLst/>
                          <a:latin typeface="UD デジタル 教科書体 N-B" panose="02020700000000000000" pitchFamily="17" charset="-128"/>
                          <a:ea typeface="UD デジタル 教科書体 N-B" panose="02020700000000000000" pitchFamily="17" charset="-128"/>
                        </a:rPr>
                        <a:t>□おおいた支えアイ・タイムライン</a:t>
                      </a:r>
                    </a:p>
                    <a:p>
                      <a:pPr algn="l" fontAlgn="ctr"/>
                      <a:endParaRPr lang="ja-JP" altLang="en-US" sz="800" b="1" i="0" u="none" strike="noStrike" dirty="0">
                        <a:solidFill>
                          <a:srgbClr val="000000"/>
                        </a:solidFill>
                        <a:effectLst/>
                        <a:latin typeface="UD デジタル 教科書体 N-B" panose="02020700000000000000" pitchFamily="17" charset="-128"/>
                        <a:ea typeface="UD デジタル 教科書体 N-B" panose="02020700000000000000" pitchFamily="17" charset="-128"/>
                      </a:endParaRPr>
                    </a:p>
                  </a:txBody>
                  <a:tcPr marL="5591" marR="5591" marT="559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17076643"/>
                  </a:ext>
                </a:extLst>
              </a:tr>
            </a:tbl>
          </a:graphicData>
        </a:graphic>
      </p:graphicFrame>
      <p:sp>
        <p:nvSpPr>
          <p:cNvPr id="14" name="テキスト ボックス 13"/>
          <p:cNvSpPr txBox="1"/>
          <p:nvPr/>
        </p:nvSpPr>
        <p:spPr>
          <a:xfrm>
            <a:off x="8271165" y="330184"/>
            <a:ext cx="1634836" cy="276999"/>
          </a:xfrm>
          <a:prstGeom prst="rect">
            <a:avLst/>
          </a:prstGeom>
          <a:noFill/>
        </p:spPr>
        <p:txBody>
          <a:bodyPr wrap="square" rtlCol="0">
            <a:spAutoFit/>
          </a:bodyPr>
          <a:lstStyle/>
          <a:p>
            <a:pPr algn="r"/>
            <a:r>
              <a:rPr lang="ja-JP" altLang="en-US" sz="1200" dirty="0" smtClean="0">
                <a:latin typeface="UD デジタル 教科書体 N-B" panose="02020700000000000000" pitchFamily="17" charset="-128"/>
                <a:ea typeface="UD デジタル 教科書体 N-B" panose="02020700000000000000" pitchFamily="17" charset="-128"/>
              </a:rPr>
              <a:t>令和　 年 　月作成</a:t>
            </a:r>
            <a:endParaRPr kumimoji="1" lang="ja-JP" altLang="en-US" sz="1200" dirty="0">
              <a:latin typeface="UD デジタル 教科書体 N-B" panose="02020700000000000000" pitchFamily="17" charset="-128"/>
              <a:ea typeface="UD デジタル 教科書体 N-B" panose="02020700000000000000" pitchFamily="17" charset="-128"/>
            </a:endParaRPr>
          </a:p>
        </p:txBody>
      </p:sp>
      <p:sp>
        <p:nvSpPr>
          <p:cNvPr id="18" name="テキスト ボックス 17"/>
          <p:cNvSpPr txBox="1"/>
          <p:nvPr/>
        </p:nvSpPr>
        <p:spPr>
          <a:xfrm>
            <a:off x="51276" y="1918758"/>
            <a:ext cx="9803447" cy="215444"/>
          </a:xfrm>
          <a:prstGeom prst="rect">
            <a:avLst/>
          </a:prstGeom>
          <a:solidFill>
            <a:schemeClr val="accent2">
              <a:lumMod val="20000"/>
              <a:lumOff val="80000"/>
            </a:schemeClr>
          </a:solidFill>
          <a:ln w="28575"/>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kumimoji="1" lang="ja-JP" altLang="en-US" sz="800" dirty="0" smtClean="0">
                <a:latin typeface="UD デジタル 教科書体 NP-R" panose="02020400000000000000" pitchFamily="18" charset="-128"/>
                <a:ea typeface="UD デジタル 教科書体 NP-R" panose="02020400000000000000" pitchFamily="18" charset="-128"/>
              </a:rPr>
              <a:t>自主防災組織の防災行動</a:t>
            </a:r>
            <a:r>
              <a:rPr kumimoji="1" lang="en-US" altLang="ja-JP" sz="800" dirty="0" smtClean="0">
                <a:latin typeface="UD デジタル 教科書体 NP-R" panose="02020400000000000000" pitchFamily="18" charset="-128"/>
                <a:ea typeface="UD デジタル 教科書体 NP-R" panose="02020400000000000000" pitchFamily="18" charset="-128"/>
              </a:rPr>
              <a:t>【</a:t>
            </a:r>
            <a:r>
              <a:rPr kumimoji="1" lang="ja-JP" altLang="en-US" sz="800" dirty="0" smtClean="0">
                <a:latin typeface="UD デジタル 教科書体 NP-R" panose="02020400000000000000" pitchFamily="18" charset="-128"/>
                <a:ea typeface="UD デジタル 教科書体 NP-R" panose="02020400000000000000" pitchFamily="18" charset="-128"/>
              </a:rPr>
              <a:t>チェックボックス式</a:t>
            </a:r>
            <a:r>
              <a:rPr kumimoji="1" lang="en-US" altLang="ja-JP" sz="800" dirty="0" smtClean="0">
                <a:latin typeface="UD デジタル 教科書体 NP-R" panose="02020400000000000000" pitchFamily="18" charset="-128"/>
                <a:ea typeface="UD デジタル 教科書体 NP-R" panose="02020400000000000000" pitchFamily="18" charset="-128"/>
              </a:rPr>
              <a:t>】</a:t>
            </a:r>
            <a:endParaRPr kumimoji="1" lang="ja-JP" altLang="en-US" sz="800" dirty="0">
              <a:latin typeface="UD デジタル 教科書体 NP-R" panose="02020400000000000000" pitchFamily="18" charset="-128"/>
              <a:ea typeface="UD デジタル 教科書体 NP-R" panose="02020400000000000000" pitchFamily="18" charset="-128"/>
            </a:endParaRPr>
          </a:p>
        </p:txBody>
      </p:sp>
      <p:sp>
        <p:nvSpPr>
          <p:cNvPr id="6" name="正方形/長方形 5"/>
          <p:cNvSpPr/>
          <p:nvPr/>
        </p:nvSpPr>
        <p:spPr>
          <a:xfrm>
            <a:off x="6673514" y="328082"/>
            <a:ext cx="149629" cy="1569486"/>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700" b="1" dirty="0" smtClean="0">
                <a:latin typeface="UD デジタル 教科書体 N-B" panose="02020700000000000000" pitchFamily="17" charset="-128"/>
                <a:ea typeface="UD デジタル 教科書体 N-B" panose="02020700000000000000" pitchFamily="17" charset="-128"/>
              </a:rPr>
              <a:t>警戒レベル４までに必ず避難</a:t>
            </a:r>
            <a:endParaRPr kumimoji="1" lang="ja-JP" altLang="en-US" sz="700" b="1" dirty="0">
              <a:latin typeface="UD デジタル 教科書体 N-B" panose="02020700000000000000" pitchFamily="17" charset="-128"/>
              <a:ea typeface="UD デジタル 教科書体 N-B" panose="02020700000000000000" pitchFamily="17" charset="-128"/>
            </a:endParaRPr>
          </a:p>
        </p:txBody>
      </p:sp>
      <p:sp>
        <p:nvSpPr>
          <p:cNvPr id="15" name="正方形/長方形 14"/>
          <p:cNvSpPr/>
          <p:nvPr/>
        </p:nvSpPr>
        <p:spPr>
          <a:xfrm>
            <a:off x="2215973" y="1092520"/>
            <a:ext cx="3499083" cy="200055"/>
          </a:xfrm>
          <a:prstGeom prst="rect">
            <a:avLst/>
          </a:prstGeom>
          <a:solidFill>
            <a:schemeClr val="bg1"/>
          </a:solidFill>
          <a:ln w="3175">
            <a:solidFill>
              <a:schemeClr val="tx1"/>
            </a:solidFill>
            <a:prstDash val="sysDot"/>
          </a:ln>
        </p:spPr>
        <p:txBody>
          <a:bodyPr wrap="square" anchor="ctr">
            <a:spAutoFit/>
          </a:bodyPr>
          <a:lstStyle/>
          <a:p>
            <a:pPr fontAlgn="ctr"/>
            <a:r>
              <a:rPr lang="en-US" altLang="ja-JP" sz="700" b="1" dirty="0" smtClean="0">
                <a:solidFill>
                  <a:srgbClr val="000000"/>
                </a:solidFill>
                <a:latin typeface="UD デジタル 教科書体 N-B" panose="02020700000000000000" pitchFamily="17" charset="-128"/>
                <a:ea typeface="UD デジタル 教科書体 N-B" panose="02020700000000000000" pitchFamily="17" charset="-128"/>
              </a:rPr>
              <a:t>※</a:t>
            </a:r>
            <a:r>
              <a:rPr lang="ja-JP" altLang="en-US" sz="700" b="1" dirty="0">
                <a:solidFill>
                  <a:srgbClr val="000000"/>
                </a:solidFill>
                <a:latin typeface="UD デジタル 教科書体 N-B" panose="02020700000000000000" pitchFamily="17" charset="-128"/>
                <a:ea typeface="UD デジタル 教科書体 N-B" panose="02020700000000000000" pitchFamily="17" charset="-128"/>
              </a:rPr>
              <a:t>市町村からの注意喚起や避難情報の</a:t>
            </a:r>
            <a:r>
              <a:rPr lang="ja-JP" altLang="en-US" sz="700" b="1" dirty="0" smtClean="0">
                <a:solidFill>
                  <a:srgbClr val="000000"/>
                </a:solidFill>
                <a:latin typeface="UD デジタル 教科書体 N-B" panose="02020700000000000000" pitchFamily="17" charset="-128"/>
                <a:ea typeface="UD デジタル 教科書体 N-B" panose="02020700000000000000" pitchFamily="17" charset="-128"/>
              </a:rPr>
              <a:t>発令は</a:t>
            </a:r>
            <a:r>
              <a:rPr lang="ja-JP" altLang="en-US" sz="700" b="1" dirty="0">
                <a:solidFill>
                  <a:srgbClr val="000000"/>
                </a:solidFill>
                <a:latin typeface="UD デジタル 教科書体 N-B" panose="02020700000000000000" pitchFamily="17" charset="-128"/>
                <a:ea typeface="UD デジタル 教科書体 N-B" panose="02020700000000000000" pitchFamily="17" charset="-128"/>
              </a:rPr>
              <a:t>、必ず行われるものでは</a:t>
            </a:r>
            <a:r>
              <a:rPr lang="ja-JP" altLang="en-US" sz="700" b="1" dirty="0" smtClean="0">
                <a:solidFill>
                  <a:srgbClr val="000000"/>
                </a:solidFill>
                <a:latin typeface="UD デジタル 教科書体 N-B" panose="02020700000000000000" pitchFamily="17" charset="-128"/>
                <a:ea typeface="UD デジタル 教科書体 N-B" panose="02020700000000000000" pitchFamily="17" charset="-128"/>
              </a:rPr>
              <a:t>ありません</a:t>
            </a:r>
            <a:endParaRPr lang="en-US" altLang="ja-JP" sz="700" b="1" dirty="0">
              <a:solidFill>
                <a:srgbClr val="000000"/>
              </a:solidFill>
              <a:latin typeface="UD デジタル 教科書体 N-B" panose="02020700000000000000" pitchFamily="17" charset="-128"/>
              <a:ea typeface="UD デジタル 教科書体 N-B" panose="02020700000000000000" pitchFamily="17" charset="-128"/>
            </a:endParaRPr>
          </a:p>
        </p:txBody>
      </p:sp>
      <p:sp>
        <p:nvSpPr>
          <p:cNvPr id="45" name="正方形/長方形 44"/>
          <p:cNvSpPr/>
          <p:nvPr/>
        </p:nvSpPr>
        <p:spPr>
          <a:xfrm>
            <a:off x="51275" y="3762627"/>
            <a:ext cx="9803447" cy="107553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1275" y="6523208"/>
            <a:ext cx="607859" cy="261610"/>
          </a:xfrm>
          <a:prstGeom prst="rect">
            <a:avLst/>
          </a:prstGeom>
          <a:noFill/>
        </p:spPr>
        <p:txBody>
          <a:bodyPr wrap="none" rtlCol="0">
            <a:spAutoFit/>
          </a:bodyPr>
          <a:lstStyle/>
          <a:p>
            <a:r>
              <a:rPr lang="ja-JP" altLang="en-US" sz="1100" dirty="0">
                <a:latin typeface="UD デジタル 教科書体 N-B" panose="02020700000000000000" pitchFamily="17" charset="-128"/>
                <a:ea typeface="UD デジタル 教科書体 N-B" panose="02020700000000000000" pitchFamily="17" charset="-128"/>
              </a:rPr>
              <a:t>●地震</a:t>
            </a:r>
            <a:endParaRPr lang="en-US" altLang="ja-JP" sz="1100" dirty="0">
              <a:latin typeface="UD デジタル 教科書体 N-B" panose="02020700000000000000" pitchFamily="17" charset="-128"/>
              <a:ea typeface="UD デジタル 教科書体 N-B" panose="02020700000000000000" pitchFamily="17" charset="-128"/>
            </a:endParaRPr>
          </a:p>
        </p:txBody>
      </p:sp>
      <p:sp>
        <p:nvSpPr>
          <p:cNvPr id="23" name="テキスト ボックス 22"/>
          <p:cNvSpPr txBox="1"/>
          <p:nvPr/>
        </p:nvSpPr>
        <p:spPr>
          <a:xfrm>
            <a:off x="564619" y="6523207"/>
            <a:ext cx="3736920" cy="261610"/>
          </a:xfrm>
          <a:prstGeom prst="rect">
            <a:avLst/>
          </a:prstGeom>
          <a:noFill/>
        </p:spPr>
        <p:txBody>
          <a:bodyPr wrap="none" rtlCol="0">
            <a:spAutoFit/>
          </a:bodyPr>
          <a:lstStyle/>
          <a:p>
            <a:r>
              <a:rPr lang="ja-JP" altLang="en-US" sz="1100" dirty="0" smtClean="0">
                <a:latin typeface="UD デジタル 教科書体 N-B" panose="02020700000000000000" pitchFamily="17" charset="-128"/>
                <a:ea typeface="UD デジタル 教科書体 N-B" panose="02020700000000000000" pitchFamily="17" charset="-128"/>
              </a:rPr>
              <a:t>防災</a:t>
            </a:r>
            <a:r>
              <a:rPr lang="ja-JP" altLang="en-US" sz="1100" dirty="0">
                <a:latin typeface="UD デジタル 教科書体 N-B" panose="02020700000000000000" pitchFamily="17" charset="-128"/>
                <a:ea typeface="UD デジタル 教科書体 N-B" panose="02020700000000000000" pitchFamily="17" charset="-128"/>
              </a:rPr>
              <a:t>体制の基準</a:t>
            </a:r>
            <a:r>
              <a:rPr lang="ja-JP" altLang="en-US" sz="900" dirty="0" smtClean="0">
                <a:latin typeface="UD デジタル 教科書体 N-B" panose="02020700000000000000" pitchFamily="17" charset="-128"/>
                <a:ea typeface="UD デジタル 教科書体 N-B" panose="02020700000000000000" pitchFamily="17" charset="-128"/>
              </a:rPr>
              <a:t>（本部設置のタイミングに○を付けましょう）</a:t>
            </a:r>
            <a:endParaRPr lang="en-US" altLang="ja-JP" sz="900" dirty="0">
              <a:latin typeface="UD デジタル 教科書体 N-B" panose="02020700000000000000" pitchFamily="17" charset="-128"/>
              <a:ea typeface="UD デジタル 教科書体 N-B" panose="02020700000000000000" pitchFamily="17" charset="-128"/>
            </a:endParaRPr>
          </a:p>
        </p:txBody>
      </p:sp>
      <p:sp>
        <p:nvSpPr>
          <p:cNvPr id="24" name="テキスト ボックス 23"/>
          <p:cNvSpPr txBox="1"/>
          <p:nvPr/>
        </p:nvSpPr>
        <p:spPr>
          <a:xfrm>
            <a:off x="4168778" y="6515512"/>
            <a:ext cx="5647700" cy="276999"/>
          </a:xfrm>
          <a:prstGeom prst="rect">
            <a:avLst/>
          </a:prstGeom>
          <a:noFill/>
        </p:spPr>
        <p:txBody>
          <a:bodyPr wrap="none" rtlCol="0">
            <a:spAutoFit/>
          </a:bodyPr>
          <a:lstStyle/>
          <a:p>
            <a:pPr fontAlgn="ctr"/>
            <a:r>
              <a:rPr lang="ja-JP" altLang="en-US" sz="1200" dirty="0">
                <a:latin typeface="UD デジタル 教科書体 N-B" panose="02020700000000000000" pitchFamily="17" charset="-128"/>
                <a:ea typeface="UD デジタル 教科書体 N-B" panose="02020700000000000000" pitchFamily="17" charset="-128"/>
              </a:rPr>
              <a:t>０　</a:t>
            </a:r>
            <a:r>
              <a:rPr lang="ja-JP" altLang="en-US" sz="1200" dirty="0" smtClean="0">
                <a:latin typeface="UD デジタル 教科書体 N-B" panose="02020700000000000000" pitchFamily="17" charset="-128"/>
                <a:ea typeface="UD デジタル 教科書体 N-B" panose="02020700000000000000" pitchFamily="17" charset="-128"/>
              </a:rPr>
              <a:t> 　１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２</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３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４</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５</a:t>
            </a:r>
            <a:r>
              <a:rPr lang="ja-JP" altLang="en-US" sz="1200" dirty="0">
                <a:latin typeface="UD デジタル 教科書体 N-B" panose="02020700000000000000" pitchFamily="17" charset="-128"/>
                <a:ea typeface="UD デジタル 教科書体 N-B" panose="02020700000000000000" pitchFamily="17" charset="-128"/>
              </a:rPr>
              <a:t>弱　　</a:t>
            </a:r>
            <a:r>
              <a:rPr lang="ja-JP" altLang="en-US" sz="1200" dirty="0" smtClean="0">
                <a:latin typeface="UD デジタル 教科書体 N-B" panose="02020700000000000000" pitchFamily="17" charset="-128"/>
                <a:ea typeface="UD デジタル 教科書体 N-B" panose="02020700000000000000" pitchFamily="17" charset="-128"/>
              </a:rPr>
              <a:t> ５</a:t>
            </a:r>
            <a:r>
              <a:rPr lang="ja-JP" altLang="en-US" sz="1200" dirty="0">
                <a:latin typeface="UD デジタル 教科書体 N-B" panose="02020700000000000000" pitchFamily="17" charset="-128"/>
                <a:ea typeface="UD デジタル 教科書体 N-B" panose="02020700000000000000" pitchFamily="17" charset="-128"/>
              </a:rPr>
              <a:t>強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６</a:t>
            </a:r>
            <a:r>
              <a:rPr lang="ja-JP" altLang="en-US" sz="1200" dirty="0">
                <a:latin typeface="UD デジタル 教科書体 N-B" panose="02020700000000000000" pitchFamily="17" charset="-128"/>
                <a:ea typeface="UD デジタル 教科書体 N-B" panose="02020700000000000000" pitchFamily="17" charset="-128"/>
              </a:rPr>
              <a:t>弱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６</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 </a:t>
            </a:r>
            <a:r>
              <a:rPr lang="ja-JP" altLang="en-US" sz="1200" dirty="0">
                <a:latin typeface="UD デジタル 教科書体 N-B" panose="02020700000000000000" pitchFamily="17" charset="-128"/>
                <a:ea typeface="UD デジタル 教科書体 N-B" panose="02020700000000000000" pitchFamily="17" charset="-128"/>
              </a:rPr>
              <a:t>　</a:t>
            </a:r>
            <a:r>
              <a:rPr lang="ja-JP" altLang="en-US" sz="1200" dirty="0" smtClean="0">
                <a:latin typeface="UD デジタル 教科書体 N-B" panose="02020700000000000000" pitchFamily="17" charset="-128"/>
                <a:ea typeface="UD デジタル 教科書体 N-B" panose="02020700000000000000" pitchFamily="17" charset="-128"/>
              </a:rPr>
              <a:t>７</a:t>
            </a:r>
            <a:endParaRPr lang="en-US" altLang="ja-JP" sz="1200" dirty="0">
              <a:latin typeface="UD デジタル 教科書体 N-B" panose="02020700000000000000" pitchFamily="17" charset="-128"/>
              <a:ea typeface="UD デジタル 教科書体 N-B" panose="02020700000000000000" pitchFamily="17" charset="-128"/>
            </a:endParaRPr>
          </a:p>
        </p:txBody>
      </p:sp>
      <p:sp>
        <p:nvSpPr>
          <p:cNvPr id="25" name="角丸四角形 24"/>
          <p:cNvSpPr/>
          <p:nvPr/>
        </p:nvSpPr>
        <p:spPr>
          <a:xfrm>
            <a:off x="52780" y="6484584"/>
            <a:ext cx="9803448" cy="3471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520"/>
          </a:p>
        </p:txBody>
      </p:sp>
      <p:sp>
        <p:nvSpPr>
          <p:cNvPr id="17" name="テキスト ボックス 16"/>
          <p:cNvSpPr txBox="1"/>
          <p:nvPr/>
        </p:nvSpPr>
        <p:spPr>
          <a:xfrm>
            <a:off x="51275" y="1941842"/>
            <a:ext cx="2882520" cy="192360"/>
          </a:xfrm>
          <a:prstGeom prst="rect">
            <a:avLst/>
          </a:prstGeom>
          <a:noFill/>
        </p:spPr>
        <p:txBody>
          <a:bodyPr wrap="none" rtlCol="0">
            <a:spAutoFit/>
          </a:bodyPr>
          <a:lstStyle/>
          <a:p>
            <a:r>
              <a:rPr kumimoji="1" lang="en-US" altLang="ja-JP" sz="650" dirty="0" smtClean="0">
                <a:latin typeface="UD デジタル 教科書体 NK-R" panose="02020400000000000000" pitchFamily="18" charset="-128"/>
                <a:ea typeface="UD デジタル 教科書体 NK-R" panose="02020400000000000000" pitchFamily="18" charset="-128"/>
              </a:rPr>
              <a:t>※</a:t>
            </a:r>
            <a:r>
              <a:rPr kumimoji="1" lang="ja-JP" altLang="en-US" sz="650" dirty="0" smtClean="0">
                <a:latin typeface="UD デジタル 教科書体 NK-R" panose="02020400000000000000" pitchFamily="18" charset="-128"/>
                <a:ea typeface="UD デジタル 教科書体 NK-R" panose="02020400000000000000" pitchFamily="18" charset="-128"/>
              </a:rPr>
              <a:t>様式３（組織図・活動内容）をもとに、警戒レベルに応じた各班の行動を記入</a:t>
            </a:r>
            <a:endParaRPr kumimoji="1" lang="ja-JP" altLang="en-US" sz="65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4236829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945B214B-2827-417F-AAD3-0B36C4717410}" vid="{F3177F42-1D9E-41C0-878D-79D532828771}"/>
    </a:ext>
  </a:extLst>
</a:theme>
</file>

<file path=docProps/app.xml><?xml version="1.0" encoding="utf-8"?>
<Properties xmlns="http://schemas.openxmlformats.org/officeDocument/2006/extended-properties" xmlns:vt="http://schemas.openxmlformats.org/officeDocument/2006/docPropsVTypes">
  <Template>blank</Template>
  <TotalTime>3313</TotalTime>
  <Words>2934</Words>
  <Application>Microsoft Office PowerPoint</Application>
  <PresentationFormat>A4 210 x 297 mm</PresentationFormat>
  <Paragraphs>311</Paragraphs>
  <Slides>5</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ＭＳ Ｐゴシック</vt:lpstr>
      <vt:lpstr>UD デジタル 教科書体 N-B</vt:lpstr>
      <vt:lpstr>UD デジタル 教科書体 NK-R</vt:lpstr>
      <vt:lpstr>UD デジタル 教科書体 NP-R</vt:lpstr>
      <vt:lpstr>UD デジタル 教科書体 N-R</vt:lpstr>
      <vt:lpstr>Arial</vt:lpstr>
      <vt:lpstr>Calibri</vt:lpstr>
      <vt:lpstr>Cambria</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oitapref</dc:creator>
  <cp:lastModifiedBy>oitapref</cp:lastModifiedBy>
  <cp:revision>255</cp:revision>
  <cp:lastPrinted>2023-03-10T03:04:42Z</cp:lastPrinted>
  <dcterms:created xsi:type="dcterms:W3CDTF">2022-06-22T00:05:24Z</dcterms:created>
  <dcterms:modified xsi:type="dcterms:W3CDTF">2023-03-30T07:00:14Z</dcterms:modified>
</cp:coreProperties>
</file>