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15119350" cy="10799763"/>
  <p:notesSz cx="6735763" cy="9866313"/>
  <p:defaultTextStyle>
    <a:defPPr>
      <a:defRPr lang="ja-JP"/>
    </a:defPPr>
    <a:lvl1pPr marL="0" algn="l" defTabSz="1207353" rtl="0" eaLnBrk="1" latinLnBrk="0" hangingPunct="1">
      <a:defRPr kumimoji="1" sz="2377" kern="1200">
        <a:solidFill>
          <a:schemeClr val="tx1"/>
        </a:solidFill>
        <a:latin typeface="+mn-lt"/>
        <a:ea typeface="+mn-ea"/>
        <a:cs typeface="+mn-cs"/>
      </a:defRPr>
    </a:lvl1pPr>
    <a:lvl2pPr marL="603677" algn="l" defTabSz="1207353" rtl="0" eaLnBrk="1" latinLnBrk="0" hangingPunct="1">
      <a:defRPr kumimoji="1" sz="2377" kern="1200">
        <a:solidFill>
          <a:schemeClr val="tx1"/>
        </a:solidFill>
        <a:latin typeface="+mn-lt"/>
        <a:ea typeface="+mn-ea"/>
        <a:cs typeface="+mn-cs"/>
      </a:defRPr>
    </a:lvl2pPr>
    <a:lvl3pPr marL="1207353" algn="l" defTabSz="1207353" rtl="0" eaLnBrk="1" latinLnBrk="0" hangingPunct="1">
      <a:defRPr kumimoji="1" sz="2377" kern="1200">
        <a:solidFill>
          <a:schemeClr val="tx1"/>
        </a:solidFill>
        <a:latin typeface="+mn-lt"/>
        <a:ea typeface="+mn-ea"/>
        <a:cs typeface="+mn-cs"/>
      </a:defRPr>
    </a:lvl3pPr>
    <a:lvl4pPr marL="1811029" algn="l" defTabSz="1207353" rtl="0" eaLnBrk="1" latinLnBrk="0" hangingPunct="1">
      <a:defRPr kumimoji="1" sz="2377" kern="1200">
        <a:solidFill>
          <a:schemeClr val="tx1"/>
        </a:solidFill>
        <a:latin typeface="+mn-lt"/>
        <a:ea typeface="+mn-ea"/>
        <a:cs typeface="+mn-cs"/>
      </a:defRPr>
    </a:lvl4pPr>
    <a:lvl5pPr marL="2414705" algn="l" defTabSz="1207353" rtl="0" eaLnBrk="1" latinLnBrk="0" hangingPunct="1">
      <a:defRPr kumimoji="1" sz="2377" kern="1200">
        <a:solidFill>
          <a:schemeClr val="tx1"/>
        </a:solidFill>
        <a:latin typeface="+mn-lt"/>
        <a:ea typeface="+mn-ea"/>
        <a:cs typeface="+mn-cs"/>
      </a:defRPr>
    </a:lvl5pPr>
    <a:lvl6pPr marL="3018382" algn="l" defTabSz="1207353" rtl="0" eaLnBrk="1" latinLnBrk="0" hangingPunct="1">
      <a:defRPr kumimoji="1" sz="2377" kern="1200">
        <a:solidFill>
          <a:schemeClr val="tx1"/>
        </a:solidFill>
        <a:latin typeface="+mn-lt"/>
        <a:ea typeface="+mn-ea"/>
        <a:cs typeface="+mn-cs"/>
      </a:defRPr>
    </a:lvl6pPr>
    <a:lvl7pPr marL="3622058" algn="l" defTabSz="1207353" rtl="0" eaLnBrk="1" latinLnBrk="0" hangingPunct="1">
      <a:defRPr kumimoji="1" sz="2377" kern="1200">
        <a:solidFill>
          <a:schemeClr val="tx1"/>
        </a:solidFill>
        <a:latin typeface="+mn-lt"/>
        <a:ea typeface="+mn-ea"/>
        <a:cs typeface="+mn-cs"/>
      </a:defRPr>
    </a:lvl7pPr>
    <a:lvl8pPr marL="4225734" algn="l" defTabSz="1207353" rtl="0" eaLnBrk="1" latinLnBrk="0" hangingPunct="1">
      <a:defRPr kumimoji="1" sz="2377" kern="1200">
        <a:solidFill>
          <a:schemeClr val="tx1"/>
        </a:solidFill>
        <a:latin typeface="+mn-lt"/>
        <a:ea typeface="+mn-ea"/>
        <a:cs typeface="+mn-cs"/>
      </a:defRPr>
    </a:lvl8pPr>
    <a:lvl9pPr marL="4829410" algn="l" defTabSz="1207353" rtl="0" eaLnBrk="1" latinLnBrk="0" hangingPunct="1">
      <a:defRPr kumimoji="1" sz="237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99FF"/>
    <a:srgbClr val="E3DE00"/>
    <a:srgbClr val="99CC00"/>
    <a:srgbClr val="CC0000"/>
    <a:srgbClr val="CC3300"/>
    <a:srgbClr val="FFCCFF"/>
    <a:srgbClr val="FFF90D"/>
    <a:srgbClr val="80008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391" autoAdjust="0"/>
  </p:normalViewPr>
  <p:slideViewPr>
    <p:cSldViewPr snapToGrid="0">
      <p:cViewPr varScale="1">
        <p:scale>
          <a:sx n="70" d="100"/>
          <a:sy n="70" d="100"/>
        </p:scale>
        <p:origin x="125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19413" cy="495300"/>
          </a:xfrm>
          <a:prstGeom prst="rect">
            <a:avLst/>
          </a:prstGeom>
        </p:spPr>
        <p:txBody>
          <a:bodyPr vert="horz" lIns="91405" tIns="45704" rIns="91405" bIns="4570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5" y="3"/>
            <a:ext cx="2919412" cy="495300"/>
          </a:xfrm>
          <a:prstGeom prst="rect">
            <a:avLst/>
          </a:prstGeom>
        </p:spPr>
        <p:txBody>
          <a:bodyPr vert="horz" lIns="91405" tIns="45704" rIns="91405" bIns="45704" rtlCol="0"/>
          <a:lstStyle>
            <a:lvl1pPr algn="r">
              <a:defRPr sz="1200"/>
            </a:lvl1pPr>
          </a:lstStyle>
          <a:p>
            <a:fld id="{65CC809F-246F-497E-8F47-BAD58D3342D5}" type="datetimeFigureOut">
              <a:rPr kumimoji="1" lang="ja-JP" altLang="en-US" smtClean="0"/>
              <a:t>2023/4/5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6638" y="1231900"/>
            <a:ext cx="46624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5" tIns="45704" rIns="91405" bIns="4570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2" y="4748214"/>
            <a:ext cx="5389563" cy="3884612"/>
          </a:xfrm>
          <a:prstGeom prst="rect">
            <a:avLst/>
          </a:prstGeom>
        </p:spPr>
        <p:txBody>
          <a:bodyPr vert="horz" lIns="91405" tIns="45704" rIns="91405" bIns="4570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371016"/>
            <a:ext cx="2919413" cy="495300"/>
          </a:xfrm>
          <a:prstGeom prst="rect">
            <a:avLst/>
          </a:prstGeom>
        </p:spPr>
        <p:txBody>
          <a:bodyPr vert="horz" lIns="91405" tIns="45704" rIns="91405" bIns="4570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5" y="9371016"/>
            <a:ext cx="2919412" cy="495300"/>
          </a:xfrm>
          <a:prstGeom prst="rect">
            <a:avLst/>
          </a:prstGeom>
        </p:spPr>
        <p:txBody>
          <a:bodyPr vert="horz" lIns="91405" tIns="45704" rIns="91405" bIns="45704" rtlCol="0" anchor="b"/>
          <a:lstStyle>
            <a:lvl1pPr algn="r">
              <a:defRPr sz="1200"/>
            </a:lvl1pPr>
          </a:lstStyle>
          <a:p>
            <a:fld id="{9769A164-B653-471C-80F9-921858D0AA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174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07353" rtl="0" eaLnBrk="1" latinLnBrk="0" hangingPunct="1">
      <a:defRPr kumimoji="1" sz="1585" kern="1200">
        <a:solidFill>
          <a:schemeClr val="tx1"/>
        </a:solidFill>
        <a:latin typeface="+mn-lt"/>
        <a:ea typeface="+mn-ea"/>
        <a:cs typeface="+mn-cs"/>
      </a:defRPr>
    </a:lvl1pPr>
    <a:lvl2pPr marL="603677" algn="l" defTabSz="1207353" rtl="0" eaLnBrk="1" latinLnBrk="0" hangingPunct="1">
      <a:defRPr kumimoji="1" sz="1585" kern="1200">
        <a:solidFill>
          <a:schemeClr val="tx1"/>
        </a:solidFill>
        <a:latin typeface="+mn-lt"/>
        <a:ea typeface="+mn-ea"/>
        <a:cs typeface="+mn-cs"/>
      </a:defRPr>
    </a:lvl2pPr>
    <a:lvl3pPr marL="1207353" algn="l" defTabSz="1207353" rtl="0" eaLnBrk="1" latinLnBrk="0" hangingPunct="1">
      <a:defRPr kumimoji="1" sz="1585" kern="1200">
        <a:solidFill>
          <a:schemeClr val="tx1"/>
        </a:solidFill>
        <a:latin typeface="+mn-lt"/>
        <a:ea typeface="+mn-ea"/>
        <a:cs typeface="+mn-cs"/>
      </a:defRPr>
    </a:lvl3pPr>
    <a:lvl4pPr marL="1811029" algn="l" defTabSz="1207353" rtl="0" eaLnBrk="1" latinLnBrk="0" hangingPunct="1">
      <a:defRPr kumimoji="1" sz="1585" kern="1200">
        <a:solidFill>
          <a:schemeClr val="tx1"/>
        </a:solidFill>
        <a:latin typeface="+mn-lt"/>
        <a:ea typeface="+mn-ea"/>
        <a:cs typeface="+mn-cs"/>
      </a:defRPr>
    </a:lvl4pPr>
    <a:lvl5pPr marL="2414705" algn="l" defTabSz="1207353" rtl="0" eaLnBrk="1" latinLnBrk="0" hangingPunct="1">
      <a:defRPr kumimoji="1" sz="1585" kern="1200">
        <a:solidFill>
          <a:schemeClr val="tx1"/>
        </a:solidFill>
        <a:latin typeface="+mn-lt"/>
        <a:ea typeface="+mn-ea"/>
        <a:cs typeface="+mn-cs"/>
      </a:defRPr>
    </a:lvl5pPr>
    <a:lvl6pPr marL="3018382" algn="l" defTabSz="1207353" rtl="0" eaLnBrk="1" latinLnBrk="0" hangingPunct="1">
      <a:defRPr kumimoji="1" sz="1585" kern="1200">
        <a:solidFill>
          <a:schemeClr val="tx1"/>
        </a:solidFill>
        <a:latin typeface="+mn-lt"/>
        <a:ea typeface="+mn-ea"/>
        <a:cs typeface="+mn-cs"/>
      </a:defRPr>
    </a:lvl6pPr>
    <a:lvl7pPr marL="3622058" algn="l" defTabSz="1207353" rtl="0" eaLnBrk="1" latinLnBrk="0" hangingPunct="1">
      <a:defRPr kumimoji="1" sz="1585" kern="1200">
        <a:solidFill>
          <a:schemeClr val="tx1"/>
        </a:solidFill>
        <a:latin typeface="+mn-lt"/>
        <a:ea typeface="+mn-ea"/>
        <a:cs typeface="+mn-cs"/>
      </a:defRPr>
    </a:lvl7pPr>
    <a:lvl8pPr marL="4225734" algn="l" defTabSz="1207353" rtl="0" eaLnBrk="1" latinLnBrk="0" hangingPunct="1">
      <a:defRPr kumimoji="1" sz="1585" kern="1200">
        <a:solidFill>
          <a:schemeClr val="tx1"/>
        </a:solidFill>
        <a:latin typeface="+mn-lt"/>
        <a:ea typeface="+mn-ea"/>
        <a:cs typeface="+mn-cs"/>
      </a:defRPr>
    </a:lvl8pPr>
    <a:lvl9pPr marL="4829410" algn="l" defTabSz="1207353" rtl="0" eaLnBrk="1" latinLnBrk="0" hangingPunct="1">
      <a:defRPr kumimoji="1" sz="158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36638" y="1231900"/>
            <a:ext cx="4662487" cy="3330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69A164-B653-471C-80F9-921858D0AAC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354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89919" y="1767462"/>
            <a:ext cx="11339513" cy="375991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89919" y="5672377"/>
            <a:ext cx="11339513" cy="260744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1538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159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819784" y="574989"/>
            <a:ext cx="3260110" cy="9152299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039457" y="574989"/>
            <a:ext cx="9591338" cy="915229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796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603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31583" y="2692442"/>
            <a:ext cx="13040439" cy="4492401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31583" y="7227344"/>
            <a:ext cx="13040439" cy="236244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0836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039456" y="2874937"/>
            <a:ext cx="6425723" cy="685235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654171" y="2874937"/>
            <a:ext cx="6425723" cy="685235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502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41427" y="574988"/>
            <a:ext cx="13040439" cy="208745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41425" y="2647444"/>
            <a:ext cx="6396193" cy="12974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041425" y="3944913"/>
            <a:ext cx="6396193" cy="580237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654171" y="2647444"/>
            <a:ext cx="6427693" cy="12974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7654171" y="3944913"/>
            <a:ext cx="6427693" cy="580237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839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625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7954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41426" y="719984"/>
            <a:ext cx="4876384" cy="251994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27694" y="1554969"/>
            <a:ext cx="7654171" cy="76748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41426" y="3239929"/>
            <a:ext cx="4876384" cy="600237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589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41426" y="719984"/>
            <a:ext cx="4876384" cy="251994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6427694" y="1554969"/>
            <a:ext cx="7654171" cy="767483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dirty="0" smtClean="0"/>
              <a:t>図を追加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41426" y="3239929"/>
            <a:ext cx="4876384" cy="600237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758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039457" y="574988"/>
            <a:ext cx="13040439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39457" y="2874937"/>
            <a:ext cx="13040439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039456" y="10009782"/>
            <a:ext cx="3401854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5CE67-E885-4BA4-9EE7-F2F65288342D}" type="datetimeFigureOut">
              <a:rPr kumimoji="1" lang="ja-JP" altLang="en-US" smtClean="0"/>
              <a:t>2023/4/5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5008286" y="10009782"/>
            <a:ext cx="5102781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678041" y="10009782"/>
            <a:ext cx="3401854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3209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microsoft.com/office/2007/relationships/hdphoto" Target="../media/hdphoto5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4.png"/><Relationship Id="rId14" Type="http://schemas.microsoft.com/office/2007/relationships/hdphoto" Target="../media/hdphoto6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330146"/>
              </p:ext>
            </p:extLst>
          </p:nvPr>
        </p:nvGraphicFramePr>
        <p:xfrm>
          <a:off x="30312" y="1147644"/>
          <a:ext cx="15048094" cy="2122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1189">
                  <a:extLst>
                    <a:ext uri="{9D8B030D-6E8A-4147-A177-3AD203B41FA5}">
                      <a16:colId xmlns:a16="http://schemas.microsoft.com/office/drawing/2014/main" val="4276615527"/>
                    </a:ext>
                  </a:extLst>
                </a:gridCol>
                <a:gridCol w="2470245">
                  <a:extLst>
                    <a:ext uri="{9D8B030D-6E8A-4147-A177-3AD203B41FA5}">
                      <a16:colId xmlns:a16="http://schemas.microsoft.com/office/drawing/2014/main" val="2654354404"/>
                    </a:ext>
                  </a:extLst>
                </a:gridCol>
                <a:gridCol w="444989">
                  <a:extLst>
                    <a:ext uri="{9D8B030D-6E8A-4147-A177-3AD203B41FA5}">
                      <a16:colId xmlns:a16="http://schemas.microsoft.com/office/drawing/2014/main" val="665167796"/>
                    </a:ext>
                  </a:extLst>
                </a:gridCol>
                <a:gridCol w="3336878">
                  <a:extLst>
                    <a:ext uri="{9D8B030D-6E8A-4147-A177-3AD203B41FA5}">
                      <a16:colId xmlns:a16="http://schemas.microsoft.com/office/drawing/2014/main" val="1159567190"/>
                    </a:ext>
                  </a:extLst>
                </a:gridCol>
                <a:gridCol w="3309581">
                  <a:extLst>
                    <a:ext uri="{9D8B030D-6E8A-4147-A177-3AD203B41FA5}">
                      <a16:colId xmlns:a16="http://schemas.microsoft.com/office/drawing/2014/main" val="3035823021"/>
                    </a:ext>
                  </a:extLst>
                </a:gridCol>
                <a:gridCol w="518615">
                  <a:extLst>
                    <a:ext uri="{9D8B030D-6E8A-4147-A177-3AD203B41FA5}">
                      <a16:colId xmlns:a16="http://schemas.microsoft.com/office/drawing/2014/main" val="1149848920"/>
                    </a:ext>
                  </a:extLst>
                </a:gridCol>
                <a:gridCol w="2456597">
                  <a:extLst>
                    <a:ext uri="{9D8B030D-6E8A-4147-A177-3AD203B41FA5}">
                      <a16:colId xmlns:a16="http://schemas.microsoft.com/office/drawing/2014/main" val="3092410709"/>
                    </a:ext>
                  </a:extLst>
                </a:gridCol>
              </a:tblGrid>
              <a:tr h="11951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警戒レベル１</a:t>
                      </a:r>
                      <a:endParaRPr kumimoji="1" lang="en-US" altLang="ja-JP" sz="24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早期注意情報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（気象庁が発表）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en-US" altLang="ja-JP" sz="10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今後、気象状況悪化のおそれあり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警戒レベル２</a:t>
                      </a:r>
                      <a:endParaRPr kumimoji="1" lang="en-US" altLang="ja-JP" sz="24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大雨・洪水・高潮注意報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（気象庁が発表）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en-US" altLang="ja-JP" sz="10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気象状況が悪化</a:t>
                      </a:r>
                      <a:endParaRPr kumimoji="1" lang="en-US" altLang="ja-JP" sz="13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警戒レベル３</a:t>
                      </a:r>
                      <a:endParaRPr kumimoji="1" lang="en-US" altLang="ja-JP" sz="24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高齢者等避難</a:t>
                      </a:r>
                      <a:endParaRPr kumimoji="1" lang="en-US" altLang="ja-JP" sz="16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（市町村が発令）</a:t>
                      </a:r>
                      <a:endParaRPr kumimoji="1" lang="en-US" altLang="ja-JP" sz="16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en-US" altLang="ja-JP" sz="10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災害のおそれあり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警戒レベル４</a:t>
                      </a:r>
                      <a:endParaRPr kumimoji="1" lang="en-US" altLang="ja-JP" sz="24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避難指示</a:t>
                      </a:r>
                      <a:endParaRPr kumimoji="1" lang="en-US" altLang="ja-JP" sz="16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（市町村が発令）</a:t>
                      </a:r>
                      <a:endParaRPr kumimoji="1" lang="en-US" altLang="ja-JP" sz="16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en-US" altLang="ja-JP" sz="10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災害のおそれが高まっている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警 戒 レ </a:t>
                      </a:r>
                      <a:r>
                        <a:rPr kumimoji="1" lang="ja-JP" altLang="en-US" sz="1400" dirty="0" err="1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ベ</a:t>
                      </a:r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ル ４ ま で に</a:t>
                      </a:r>
                      <a:endParaRPr kumimoji="1" lang="en-US" altLang="ja-JP" sz="14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必 ず 避 難</a:t>
                      </a:r>
                      <a:endParaRPr kumimoji="1" lang="ja-JP" altLang="en-US" sz="24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警戒レベル５</a:t>
                      </a:r>
                      <a:endParaRPr kumimoji="1" lang="en-US" altLang="ja-JP" sz="24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緊急安全確保</a:t>
                      </a:r>
                      <a:endParaRPr kumimoji="1" lang="en-US" altLang="ja-JP" sz="16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（市町村が発令）</a:t>
                      </a:r>
                      <a:endParaRPr kumimoji="1" lang="en-US" altLang="ja-JP" sz="16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en-US" altLang="ja-JP" sz="100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災害発生または切迫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670095"/>
                  </a:ext>
                </a:extLst>
              </a:tr>
              <a:tr h="81169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</a:t>
                      </a:r>
                      <a:r>
                        <a:rPr kumimoji="1" lang="ja-JP" altLang="en-US" dirty="0" err="1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ー</a:t>
                      </a:r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</a:t>
                      </a:r>
                      <a:r>
                        <a:rPr kumimoji="1" lang="ja-JP" altLang="en-US" sz="140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氾濫注意情報</a:t>
                      </a:r>
                      <a:endParaRPr kumimoji="1" lang="ja-JP" altLang="en-US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　　</a:t>
                      </a:r>
                      <a:r>
                        <a:rPr kumimoji="1" lang="ja-JP" altLang="en-US" sz="140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大雨・洪水警報</a:t>
                      </a:r>
                      <a:endParaRPr kumimoji="1" lang="en-US" altLang="ja-JP" sz="140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　　氾濫警戒情報</a:t>
                      </a:r>
                      <a:endParaRPr kumimoji="1" lang="ja-JP" altLang="en-US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　　　</a:t>
                      </a:r>
                      <a:r>
                        <a:rPr kumimoji="1" lang="ja-JP" altLang="en-US" sz="140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土砂災害警戒情報</a:t>
                      </a:r>
                      <a:endParaRPr kumimoji="1" lang="en-US" altLang="ja-JP" sz="140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　　　氾濫危険情報</a:t>
                      </a:r>
                      <a:endParaRPr kumimoji="1" lang="en-US" altLang="ja-JP" sz="140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　　　高潮警報</a:t>
                      </a:r>
                      <a:endParaRPr kumimoji="1" lang="en-US" altLang="ja-JP" sz="140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 b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</a:t>
                      </a:r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大雨特別警報</a:t>
                      </a:r>
                      <a:endParaRPr lang="en-US" altLang="ja-JP" sz="1400" b="1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氾濫発生情報</a:t>
                      </a:r>
                      <a:endParaRPr lang="en-US" altLang="ja-JP" sz="1400" b="1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高潮氾濫発生情報</a:t>
                      </a:r>
                      <a:endParaRPr lang="en-US" altLang="ja-JP" sz="1400" b="1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826054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0" y="1920"/>
            <a:ext cx="15086669" cy="64633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ja-JP" altLang="en-US" sz="3600" b="1" dirty="0" smtClean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おおいたマイ・タイムライン ～わが家の避難計画～　　</a:t>
            </a:r>
            <a:endParaRPr lang="ja-JP" altLang="en-US" sz="2400" b="1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716" y="0"/>
            <a:ext cx="872365" cy="862286"/>
          </a:xfrm>
          <a:prstGeom prst="rect">
            <a:avLst/>
          </a:prstGeom>
          <a:ln w="3175">
            <a:noFill/>
          </a:ln>
        </p:spPr>
      </p:pic>
      <p:sp>
        <p:nvSpPr>
          <p:cNvPr id="15" name="角丸四角形 14"/>
          <p:cNvSpPr/>
          <p:nvPr/>
        </p:nvSpPr>
        <p:spPr>
          <a:xfrm>
            <a:off x="0" y="7274054"/>
            <a:ext cx="15086669" cy="437371"/>
          </a:xfrm>
          <a:prstGeom prst="roundRect">
            <a:avLst/>
          </a:prstGeom>
          <a:pattFill prst="narHorz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日頃から調べておくこと、備えておくこと</a:t>
            </a:r>
            <a:endParaRPr kumimoji="1" lang="ja-JP" altLang="en-US" sz="2800" b="1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0" y="3338217"/>
            <a:ext cx="15086669" cy="447183"/>
          </a:xfrm>
          <a:prstGeom prst="roundRect">
            <a:avLst/>
          </a:prstGeom>
          <a:pattFill prst="narHorz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警戒レベルに応じた家族の行動　</a:t>
            </a:r>
            <a:endParaRPr kumimoji="1" lang="ja-JP" altLang="en-US" sz="2800" b="1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06011" y="12946"/>
            <a:ext cx="612497" cy="679525"/>
          </a:xfrm>
          <a:prstGeom prst="rect">
            <a:avLst/>
          </a:prstGeom>
        </p:spPr>
      </p:pic>
      <p:sp>
        <p:nvSpPr>
          <p:cNvPr id="21" name="角丸四角形 20"/>
          <p:cNvSpPr/>
          <p:nvPr/>
        </p:nvSpPr>
        <p:spPr>
          <a:xfrm>
            <a:off x="-1" y="719024"/>
            <a:ext cx="15086669" cy="437371"/>
          </a:xfrm>
          <a:prstGeom prst="roundRect">
            <a:avLst/>
          </a:prstGeom>
          <a:pattFill prst="narHorz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b="1" dirty="0" smtClean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警戒レベルと警戒レベル相当情報（防災気象情報）　</a:t>
            </a:r>
            <a:endParaRPr kumimoji="1" lang="ja-JP" altLang="en-US" sz="1200" b="1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3293979" y="372145"/>
            <a:ext cx="1987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Ver.3</a:t>
            </a:r>
            <a:r>
              <a:rPr kumimoji="1"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en-US" altLang="ja-JP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R3.5.20</a:t>
            </a:r>
            <a:r>
              <a:rPr kumimoji="1"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改訂）</a:t>
            </a:r>
            <a:endParaRPr kumimoji="1" lang="ja-JP" altLang="en-US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09193" y="2838867"/>
            <a:ext cx="641809" cy="294777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70C0"/>
            </a:outerShdw>
          </a:effectLst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74746" y="2836501"/>
            <a:ext cx="641809" cy="299511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70C0"/>
            </a:outerShdw>
          </a:effectLst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harpenSoften amoun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62431" y="2833435"/>
            <a:ext cx="641809" cy="293478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70C0"/>
            </a:outerShdw>
          </a:effectLst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266758" y="2843697"/>
            <a:ext cx="636965" cy="285118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70C0"/>
            </a:outerShdw>
          </a:effectLst>
        </p:spPr>
      </p:pic>
      <p:sp>
        <p:nvSpPr>
          <p:cNvPr id="5" name="楕円 4"/>
          <p:cNvSpPr/>
          <p:nvPr/>
        </p:nvSpPr>
        <p:spPr>
          <a:xfrm>
            <a:off x="5481919" y="2500857"/>
            <a:ext cx="1120587" cy="685681"/>
          </a:xfrm>
          <a:prstGeom prst="ellipse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5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警戒</a:t>
            </a:r>
            <a:endParaRPr kumimoji="1" lang="en-US" altLang="ja-JP" sz="1150" b="1" dirty="0" smtClean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5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レベル３</a:t>
            </a:r>
            <a:endParaRPr kumimoji="1" lang="en-US" altLang="ja-JP" sz="1150" b="1" dirty="0" smtClean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5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相当情報</a:t>
            </a:r>
            <a:endParaRPr kumimoji="1" lang="ja-JP" altLang="en-US" sz="115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楕円 24"/>
          <p:cNvSpPr/>
          <p:nvPr/>
        </p:nvSpPr>
        <p:spPr>
          <a:xfrm>
            <a:off x="8807824" y="2507234"/>
            <a:ext cx="1169893" cy="685681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50" b="1" dirty="0" smtClean="0">
                <a:solidFill>
                  <a:srgbClr val="7030A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警戒</a:t>
            </a:r>
            <a:endParaRPr kumimoji="1" lang="en-US" altLang="ja-JP" sz="1150" b="1" dirty="0" smtClean="0">
              <a:solidFill>
                <a:srgbClr val="7030A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50" b="1" dirty="0" smtClean="0">
                <a:solidFill>
                  <a:srgbClr val="7030A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レベル４</a:t>
            </a:r>
            <a:endParaRPr kumimoji="1" lang="en-US" altLang="ja-JP" sz="1150" b="1" dirty="0" smtClean="0">
              <a:solidFill>
                <a:srgbClr val="7030A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50" b="1" dirty="0" smtClean="0">
                <a:solidFill>
                  <a:srgbClr val="7030A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相当情報</a:t>
            </a:r>
            <a:endParaRPr kumimoji="1" lang="ja-JP" altLang="en-US" sz="1150" b="1" dirty="0">
              <a:solidFill>
                <a:srgbClr val="7030A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楕円 25"/>
          <p:cNvSpPr/>
          <p:nvPr/>
        </p:nvSpPr>
        <p:spPr>
          <a:xfrm>
            <a:off x="12640235" y="2493783"/>
            <a:ext cx="884144" cy="679304"/>
          </a:xfrm>
          <a:prstGeom prst="ellipse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警戒</a:t>
            </a:r>
            <a:endParaRPr kumimoji="1" lang="en-US" altLang="ja-JP" sz="900" b="1" dirty="0" smtClean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レベル５</a:t>
            </a:r>
            <a:endParaRPr kumimoji="1" lang="en-US" altLang="ja-JP" sz="900" b="1" dirty="0" smtClean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相当</a:t>
            </a:r>
            <a:endParaRPr kumimoji="1" lang="en-US" altLang="ja-JP" sz="900" b="1" dirty="0" smtClean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</a:t>
            </a:r>
            <a:endParaRPr kumimoji="1" lang="ja-JP" altLang="en-US" sz="900" b="1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980063" y="705801"/>
            <a:ext cx="4192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警戒レベルと警戒レベル相当</a:t>
            </a:r>
            <a:r>
              <a:rPr lang="ja-JP" altLang="en-US" sz="1200" b="1" dirty="0" smtClean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情報が発令・発表される</a:t>
            </a:r>
            <a:endParaRPr lang="en-US" altLang="ja-JP" sz="1200" b="1" dirty="0" smtClean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 smtClean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タイミングと対象地域は、必ず</a:t>
            </a:r>
            <a:r>
              <a:rPr lang="ja-JP" altLang="en-US" sz="12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しも</a:t>
            </a:r>
            <a:r>
              <a:rPr lang="ja-JP" altLang="en-US" sz="1200" b="1" dirty="0" smtClean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一致しないことに注意</a:t>
            </a:r>
            <a:endParaRPr lang="ja-JP" altLang="en-US" sz="1200" b="1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761317"/>
              </p:ext>
            </p:extLst>
          </p:nvPr>
        </p:nvGraphicFramePr>
        <p:xfrm>
          <a:off x="32682" y="3774676"/>
          <a:ext cx="15048094" cy="345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3097">
                  <a:extLst>
                    <a:ext uri="{9D8B030D-6E8A-4147-A177-3AD203B41FA5}">
                      <a16:colId xmlns:a16="http://schemas.microsoft.com/office/drawing/2014/main" val="4276615527"/>
                    </a:ext>
                  </a:extLst>
                </a:gridCol>
                <a:gridCol w="2470245">
                  <a:extLst>
                    <a:ext uri="{9D8B030D-6E8A-4147-A177-3AD203B41FA5}">
                      <a16:colId xmlns:a16="http://schemas.microsoft.com/office/drawing/2014/main" val="2654354404"/>
                    </a:ext>
                  </a:extLst>
                </a:gridCol>
                <a:gridCol w="423081">
                  <a:extLst>
                    <a:ext uri="{9D8B030D-6E8A-4147-A177-3AD203B41FA5}">
                      <a16:colId xmlns:a16="http://schemas.microsoft.com/office/drawing/2014/main" val="665167796"/>
                    </a:ext>
                  </a:extLst>
                </a:gridCol>
                <a:gridCol w="3336878">
                  <a:extLst>
                    <a:ext uri="{9D8B030D-6E8A-4147-A177-3AD203B41FA5}">
                      <a16:colId xmlns:a16="http://schemas.microsoft.com/office/drawing/2014/main" val="1159567190"/>
                    </a:ext>
                  </a:extLst>
                </a:gridCol>
                <a:gridCol w="3336877">
                  <a:extLst>
                    <a:ext uri="{9D8B030D-6E8A-4147-A177-3AD203B41FA5}">
                      <a16:colId xmlns:a16="http://schemas.microsoft.com/office/drawing/2014/main" val="3035823021"/>
                    </a:ext>
                  </a:extLst>
                </a:gridCol>
                <a:gridCol w="491319">
                  <a:extLst>
                    <a:ext uri="{9D8B030D-6E8A-4147-A177-3AD203B41FA5}">
                      <a16:colId xmlns:a16="http://schemas.microsoft.com/office/drawing/2014/main" val="1149848920"/>
                    </a:ext>
                  </a:extLst>
                </a:gridCol>
                <a:gridCol w="2456597">
                  <a:extLst>
                    <a:ext uri="{9D8B030D-6E8A-4147-A177-3AD203B41FA5}">
                      <a16:colId xmlns:a16="http://schemas.microsoft.com/office/drawing/2014/main" val="3092410709"/>
                    </a:ext>
                  </a:extLst>
                </a:gridCol>
              </a:tblGrid>
              <a:tr h="3441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災害への心構えを高める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自分や家族の避難行動を確認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もうすぐ避難開始！</a:t>
                      </a:r>
                      <a:endParaRPr kumimoji="1" lang="ja-JP" altLang="en-US" sz="24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高齢者等は危険な場所から避難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危険な場所から全員避難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全員避難完了！</a:t>
                      </a:r>
                      <a:endParaRPr kumimoji="1" lang="ja-JP" altLang="en-US" sz="24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命の危険、直ちに安全確保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670095"/>
                  </a:ext>
                </a:extLst>
              </a:tr>
              <a:tr h="311009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1" dirty="0" smtClean="0">
                          <a:solidFill>
                            <a:srgbClr val="FFFF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⚠</a:t>
                      </a:r>
                      <a:endParaRPr lang="en-US" altLang="ja-JP" sz="2800" b="1" dirty="0" smtClean="0">
                        <a:solidFill>
                          <a:srgbClr val="FFFF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自宅内の安全な</a:t>
                      </a:r>
                      <a:endParaRPr kumimoji="1" lang="en-US" altLang="ja-JP" sz="1800" b="1" dirty="0" smtClean="0">
                        <a:solidFill>
                          <a:schemeClr val="bg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場所へ避難</a:t>
                      </a:r>
                      <a:endParaRPr lang="en-US" altLang="ja-JP" sz="1800" b="1" dirty="0" smtClean="0">
                        <a:solidFill>
                          <a:schemeClr val="bg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2800" b="1" dirty="0" smtClean="0">
                          <a:solidFill>
                            <a:srgbClr val="FFFF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⚠</a:t>
                      </a:r>
                      <a:endParaRPr kumimoji="1" lang="en-US" altLang="ja-JP" sz="2800" b="1" dirty="0" smtClean="0">
                        <a:solidFill>
                          <a:srgbClr val="FFFF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２階以上に避難</a:t>
                      </a:r>
                    </a:p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826054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797140"/>
              </p:ext>
            </p:extLst>
          </p:nvPr>
        </p:nvGraphicFramePr>
        <p:xfrm>
          <a:off x="16340" y="7711425"/>
          <a:ext cx="15080778" cy="308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5970">
                  <a:extLst>
                    <a:ext uri="{9D8B030D-6E8A-4147-A177-3AD203B41FA5}">
                      <a16:colId xmlns:a16="http://schemas.microsoft.com/office/drawing/2014/main" val="518028637"/>
                    </a:ext>
                  </a:extLst>
                </a:gridCol>
                <a:gridCol w="6005015">
                  <a:extLst>
                    <a:ext uri="{9D8B030D-6E8A-4147-A177-3AD203B41FA5}">
                      <a16:colId xmlns:a16="http://schemas.microsoft.com/office/drawing/2014/main" val="3069489543"/>
                    </a:ext>
                  </a:extLst>
                </a:gridCol>
                <a:gridCol w="3059793">
                  <a:extLst>
                    <a:ext uri="{9D8B030D-6E8A-4147-A177-3AD203B41FA5}">
                      <a16:colId xmlns:a16="http://schemas.microsoft.com/office/drawing/2014/main" val="19100229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わが家の災害リスク・避難先</a:t>
                      </a:r>
                      <a:endParaRPr kumimoji="1" lang="en-US" altLang="ja-JP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非 常 持 出 品</a:t>
                      </a:r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情報収集ツール</a:t>
                      </a:r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840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□浸水する深さ　想定　（　　　　）</a:t>
                      </a:r>
                      <a:r>
                        <a:rPr kumimoji="1" lang="ja-JP" altLang="en-US" sz="1800" dirty="0" err="1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ｍ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□近隣河川までの距離 （　　　　）</a:t>
                      </a:r>
                      <a:r>
                        <a:rPr kumimoji="1" lang="ja-JP" altLang="en-US" sz="1800" dirty="0" err="1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ｍ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□土砂災害警戒区域に入って（ いる</a:t>
                      </a:r>
                      <a:r>
                        <a:rPr kumimoji="1" lang="en-US" altLang="ja-JP" sz="1800" baseline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 いない ）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0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□避難先①（　　　　　　　　　　　）まで、徒歩・車で（　　）分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 避難先②（　　　　　　　　　　　）まで、徒歩・車で（　　）分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自宅が危険な区域ではない場合や、マンションなど頑丈な建物の場合は、屋内待機や垂直避難（建物内の２階以上）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□避難先までの危険な場所・特徴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　　　　　　　　　　　　　　　　　　　　　　　　　　　　　　）</a:t>
                      </a:r>
                      <a:endParaRPr kumimoji="1" lang="ja-JP" altLang="en-US" sz="1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□食料品　　　 □飲料水　　□貴重品　　□着替え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□懐中電灯　　□毛布　　</a:t>
                      </a:r>
                      <a:r>
                        <a:rPr kumimoji="1" lang="en-US" altLang="ja-JP" sz="1800" baseline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□携帯電話の充電器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□電池　　　　　□マスク 　　□アルコール消毒液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□体温計　　　</a:t>
                      </a:r>
                      <a:r>
                        <a:rPr kumimoji="1" lang="ja-JP" altLang="en-US" sz="1800" baseline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□ハザードマップ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800" dirty="0" smtClean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800" dirty="0" smtClean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忘れてませんか？　　□常備薬　　□お薬手帳</a:t>
                      </a:r>
                      <a:endParaRPr kumimoji="1" lang="en-US" altLang="ja-JP" sz="1800" dirty="0" smtClean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↓その他に準備する物も書いておこう！</a:t>
                      </a:r>
                      <a:endParaRPr kumimoji="1" lang="ja-JP" altLang="en-US" sz="18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□おおいた防災アプリ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□県民安全・安心メール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□市町村防災メール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□テレビ</a:t>
                      </a:r>
                      <a:endParaRPr kumimoji="1" lang="en-US" altLang="ja-JP" sz="180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□防災ラジオ</a:t>
                      </a:r>
                      <a:endParaRPr kumimoji="1" lang="ja-JP" altLang="en-US" sz="1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062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41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945B214B-2827-417F-AAD3-0B36C4717410}" vid="{F3177F42-1D9E-41C0-878D-79D53282877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9847</TotalTime>
  <Words>644</Words>
  <Application>Microsoft Office PowerPoint</Application>
  <PresentationFormat>ユーザー設定</PresentationFormat>
  <Paragraphs>90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HG丸ｺﾞｼｯｸM-PRO</vt:lpstr>
      <vt:lpstr>ＭＳ Ｐゴシック</vt:lpstr>
      <vt:lpstr>游ゴシック</vt:lpstr>
      <vt:lpstr>Arial</vt:lpstr>
      <vt:lpstr>Calibri</vt:lpstr>
      <vt:lpstr>Cambria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oitapref</dc:creator>
  <cp:lastModifiedBy>大藏　崇宏</cp:lastModifiedBy>
  <cp:revision>431</cp:revision>
  <cp:lastPrinted>2022-10-20T02:02:57Z</cp:lastPrinted>
  <dcterms:created xsi:type="dcterms:W3CDTF">2020-02-21T04:39:52Z</dcterms:created>
  <dcterms:modified xsi:type="dcterms:W3CDTF">2023-04-05T08:35:43Z</dcterms:modified>
</cp:coreProperties>
</file>