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7"/>
  </p:notesMasterIdLst>
  <p:handoutMasterIdLst>
    <p:handoutMasterId r:id="rId38"/>
  </p:handoutMasterIdLst>
  <p:sldIdLst>
    <p:sldId id="292" r:id="rId2"/>
    <p:sldId id="308" r:id="rId3"/>
    <p:sldId id="307" r:id="rId4"/>
    <p:sldId id="299" r:id="rId5"/>
    <p:sldId id="313" r:id="rId6"/>
    <p:sldId id="309" r:id="rId7"/>
    <p:sldId id="260" r:id="rId8"/>
    <p:sldId id="263" r:id="rId9"/>
    <p:sldId id="275" r:id="rId10"/>
    <p:sldId id="268" r:id="rId11"/>
    <p:sldId id="285" r:id="rId12"/>
    <p:sldId id="286" r:id="rId13"/>
    <p:sldId id="290" r:id="rId14"/>
    <p:sldId id="276" r:id="rId15"/>
    <p:sldId id="296" r:id="rId16"/>
    <p:sldId id="301" r:id="rId17"/>
    <p:sldId id="281" r:id="rId18"/>
    <p:sldId id="294" r:id="rId19"/>
    <p:sldId id="284" r:id="rId20"/>
    <p:sldId id="293" r:id="rId21"/>
    <p:sldId id="273" r:id="rId22"/>
    <p:sldId id="272" r:id="rId23"/>
    <p:sldId id="291" r:id="rId24"/>
    <p:sldId id="310" r:id="rId25"/>
    <p:sldId id="280" r:id="rId26"/>
    <p:sldId id="311" r:id="rId27"/>
    <p:sldId id="289" r:id="rId28"/>
    <p:sldId id="266" r:id="rId29"/>
    <p:sldId id="265" r:id="rId30"/>
    <p:sldId id="270" r:id="rId31"/>
    <p:sldId id="298" r:id="rId32"/>
    <p:sldId id="312" r:id="rId33"/>
    <p:sldId id="314" r:id="rId34"/>
    <p:sldId id="274" r:id="rId35"/>
    <p:sldId id="288" r:id="rId3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guide id="3" pos="4040"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7" autoAdjust="0"/>
    <p:restoredTop sz="94660"/>
  </p:normalViewPr>
  <p:slideViewPr>
    <p:cSldViewPr snapToGrid="0">
      <p:cViewPr varScale="1">
        <p:scale>
          <a:sx n="79" d="100"/>
          <a:sy n="79" d="100"/>
        </p:scale>
        <p:origin x="72" y="72"/>
      </p:cViewPr>
      <p:guideLst>
        <p:guide pos="3840"/>
        <p:guide pos="3940"/>
        <p:guide pos="4040"/>
        <p:guide orient="horz" pos="2160"/>
      </p:guideLst>
    </p:cSldViewPr>
  </p:slideViewPr>
  <p:notesTextViewPr>
    <p:cViewPr>
      <p:scale>
        <a:sx n="1" d="1"/>
        <a:sy n="1" d="1"/>
      </p:scale>
      <p:origin x="0" y="0"/>
    </p:cViewPr>
  </p:notesTextViewPr>
  <p:notesViewPr>
    <p:cSldViewPr snapToGrid="0">
      <p:cViewPr varScale="1">
        <p:scale>
          <a:sx n="81" d="100"/>
          <a:sy n="81" d="100"/>
        </p:scale>
        <p:origin x="400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3508"/>
          </a:xfrm>
          <a:prstGeom prst="rect">
            <a:avLst/>
          </a:prstGeom>
        </p:spPr>
        <p:txBody>
          <a:bodyPr vert="horz" lIns="99032" tIns="49516" rIns="99032" bIns="49516" rtlCol="0"/>
          <a:lstStyle>
            <a:lvl1pPr algn="l">
              <a:defRPr sz="1300"/>
            </a:lvl1pPr>
          </a:lstStyle>
          <a:p>
            <a:endParaRPr kumimoji="1" lang="ja-JP" altLang="en-US"/>
          </a:p>
        </p:txBody>
      </p:sp>
      <p:sp>
        <p:nvSpPr>
          <p:cNvPr id="4" name="フッター プレースホルダー 3"/>
          <p:cNvSpPr>
            <a:spLocks noGrp="1"/>
          </p:cNvSpPr>
          <p:nvPr>
            <p:ph type="ftr" sz="quarter" idx="2"/>
          </p:nvPr>
        </p:nvSpPr>
        <p:spPr>
          <a:xfrm>
            <a:off x="1" y="9721107"/>
            <a:ext cx="3076363" cy="513507"/>
          </a:xfrm>
          <a:prstGeom prst="rect">
            <a:avLst/>
          </a:prstGeom>
        </p:spPr>
        <p:txBody>
          <a:bodyPr vert="horz" lIns="99032" tIns="49516" rIns="99032" bIns="49516" rtlCol="0" anchor="b"/>
          <a:lstStyle>
            <a:lvl1pPr algn="l">
              <a:defRPr sz="1300"/>
            </a:lvl1pPr>
          </a:lstStyle>
          <a:p>
            <a:endParaRPr kumimoji="1" lang="ja-JP" altLang="en-US"/>
          </a:p>
        </p:txBody>
      </p:sp>
    </p:spTree>
    <p:extLst>
      <p:ext uri="{BB962C8B-B14F-4D97-AF65-F5344CB8AC3E}">
        <p14:creationId xmlns:p14="http://schemas.microsoft.com/office/powerpoint/2010/main" val="205150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3508"/>
          </a:xfrm>
          <a:prstGeom prst="rect">
            <a:avLst/>
          </a:prstGeom>
        </p:spPr>
        <p:txBody>
          <a:bodyPr vert="horz" lIns="99032" tIns="49516" rIns="99032" bIns="4951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32" tIns="49516" rIns="99032" bIns="49516" rtlCol="0"/>
          <a:lstStyle>
            <a:lvl1pPr algn="r">
              <a:defRPr sz="1300"/>
            </a:lvl1pPr>
          </a:lstStyle>
          <a:p>
            <a:fld id="{3343A784-117F-4E3D-B205-2484755793AC}" type="datetimeFigureOut">
              <a:rPr kumimoji="1" lang="ja-JP" altLang="en-US" smtClean="0"/>
              <a:t>2022/2/2</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2" tIns="49516" rIns="99032" bIns="49516" rtlCol="0" anchor="ctr"/>
          <a:lstStyle/>
          <a:p>
            <a:endParaRPr lang="ja-JP" altLang="en-US"/>
          </a:p>
        </p:txBody>
      </p:sp>
      <p:sp>
        <p:nvSpPr>
          <p:cNvPr id="5" name="ノート プレースホルダー 4"/>
          <p:cNvSpPr>
            <a:spLocks noGrp="1"/>
          </p:cNvSpPr>
          <p:nvPr>
            <p:ph type="body" sz="quarter" idx="3"/>
          </p:nvPr>
        </p:nvSpPr>
        <p:spPr>
          <a:xfrm>
            <a:off x="709931" y="4925408"/>
            <a:ext cx="5679440" cy="4029879"/>
          </a:xfrm>
          <a:prstGeom prst="rect">
            <a:avLst/>
          </a:prstGeom>
        </p:spPr>
        <p:txBody>
          <a:bodyPr vert="horz" lIns="99032" tIns="49516" rIns="99032" bIns="495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21107"/>
            <a:ext cx="3076363" cy="513507"/>
          </a:xfrm>
          <a:prstGeom prst="rect">
            <a:avLst/>
          </a:prstGeom>
        </p:spPr>
        <p:txBody>
          <a:bodyPr vert="horz" lIns="99032" tIns="49516" rIns="99032" bIns="4951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32" tIns="49516" rIns="99032" bIns="49516" rtlCol="0" anchor="b"/>
          <a:lstStyle>
            <a:lvl1pPr algn="r">
              <a:defRPr sz="1300"/>
            </a:lvl1pPr>
          </a:lstStyle>
          <a:p>
            <a:fld id="{CD01B0F6-1C7A-4318-B408-7F057929096E}" type="slidenum">
              <a:rPr kumimoji="1" lang="ja-JP" altLang="en-US" smtClean="0"/>
              <a:t>‹#›</a:t>
            </a:fld>
            <a:endParaRPr kumimoji="1" lang="ja-JP" altLang="en-US"/>
          </a:p>
        </p:txBody>
      </p:sp>
    </p:spTree>
    <p:extLst>
      <p:ext uri="{BB962C8B-B14F-4D97-AF65-F5344CB8AC3E}">
        <p14:creationId xmlns:p14="http://schemas.microsoft.com/office/powerpoint/2010/main" val="17407383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9451AFE-A190-4145-AC4E-225FA5CD1E8A}"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10758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71C21C8-C7C5-4C88-B278-1D619D8868CA}"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362571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8867BFB-678B-441F-8B1C-7CB3EAA38753}"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291398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F219372-4A08-4B94-9EF2-5F2E5687B640}"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376538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95DE2FE-A552-45AC-B864-2852CB5C3862}" type="datetime1">
              <a:rPr kumimoji="1" lang="ja-JP" altLang="en-US" smtClean="0"/>
              <a:t>2022/2/2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391983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512B0AC-828C-4819-9078-6957195402E9}" type="datetime1">
              <a:rPr kumimoji="1" lang="ja-JP" altLang="en-US" smtClean="0"/>
              <a:t>2022/2/2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268504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540167D9-253F-4E5A-916F-C6717A1C8E07}" type="datetime1">
              <a:rPr kumimoji="1" lang="ja-JP" altLang="en-US" smtClean="0"/>
              <a:t>2022/2/2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144530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50629D-3716-4E96-87BA-63F4A959F673}" type="datetime1">
              <a:rPr kumimoji="1" lang="ja-JP" altLang="en-US" smtClean="0"/>
              <a:t>2022/2/2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32650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78174-535D-4458-809C-F28660B48F81}" type="datetime1">
              <a:rPr kumimoji="1" lang="ja-JP" altLang="en-US" smtClean="0"/>
              <a:t>2022/2/2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359038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40D7DD7-6E76-4FAB-853D-2BBCE7E26AD9}" type="datetime1">
              <a:rPr kumimoji="1" lang="ja-JP" altLang="en-US" smtClean="0"/>
              <a:t>2022/2/2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256229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4D265A4-8538-40DA-8A6B-740D50E627E1}" type="datetime1">
              <a:rPr kumimoji="1" lang="ja-JP" altLang="en-US" smtClean="0"/>
              <a:t>2022/2/2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316980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A1CB7A8-3622-4026-9F0B-5686B7CC1647}" type="datetime1">
              <a:rPr kumimoji="1" lang="ja-JP" altLang="en-US" smtClean="0"/>
              <a:t>2022/2/2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F85B8EC-2C46-4A7B-917D-B6D93DDB42BE}" type="slidenum">
              <a:rPr kumimoji="1" lang="ja-JP" altLang="en-US" smtClean="0"/>
              <a:t>‹#›</a:t>
            </a:fld>
            <a:endParaRPr kumimoji="1" lang="ja-JP" altLang="en-US"/>
          </a:p>
        </p:txBody>
      </p:sp>
    </p:spTree>
    <p:extLst>
      <p:ext uri="{BB962C8B-B14F-4D97-AF65-F5344CB8AC3E}">
        <p14:creationId xmlns:p14="http://schemas.microsoft.com/office/powerpoint/2010/main" val="12144455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dcs.bodik.jp/282090/"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icrosoft-edge:http://10.2.0.160/YouPHPTube/video/53/%E3%82%AA%E3%83%BC%E3%83%97%E3%83%B3%E3%83%87%E3%83%BC%E3%82%BF%E6%B4%BB%E7%94%A8%E4%BA%8B%E4%BE%8B%EF%BC%91%EF%BC%88%E6%B6%88%E7%81%AB%E6%A0%93%E3%83%87%E3%83%BC%E3%82%BF%E7%B7%A8%EF%BC%89?channelName=%E6%83%85%E5%A0%B1%E6%8E%A8%E9%80%B2%E8%AA%B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5374.j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dcs.bodik.jp/282090/"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icrosoft-edge:http://10.2.0.160/YouPHPTube/video/50/%E3%82%AA%E3%83%BC%E3%83%97%E3%83%B3%E3%83%87%E3%83%BC%E3%82%BF%E6%B4%BB%E7%94%A8%E3%80%80%E4%BA%BA%E5%8F%A3%E6%8E%A8%E7%A7%BB%E5%8F%AF%E8%A6%96%E5%8C%96?channelName=%E6%83%85%E5%A0%B1%E6%8E%A8%E9%80%B2%E8%AA%B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oumu.go.jp/menu_news/s-news/01toukatsu01_02000186.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5374.j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icrosoft-edge:http://10.2.0.160/YouPHPTube/video/50/%E3%82%AA%E3%83%BC%E3%83%97%E3%83%B3%E3%83%87%E3%83%BC%E3%82%BF%E6%B4%BB%E7%94%A8%E3%80%80%E4%BA%BA%E5%8F%A3%E6%8E%A8%E7%A7%BB%E5%8F%AF%E8%A6%96%E5%8C%96?channelName=%E6%83%85%E5%A0%B1%E6%8E%A8%E9%80%B2%E8%AA%B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5tVVYrcaT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96741" y="1395662"/>
            <a:ext cx="10035940" cy="2650641"/>
          </a:xfrm>
        </p:spPr>
        <p:txBody>
          <a:bodyPr>
            <a:normAutofit/>
          </a:bodyPr>
          <a:lstStyle/>
          <a:p>
            <a:pPr>
              <a:lnSpc>
                <a:spcPct val="150000"/>
              </a:lnSpc>
            </a:pPr>
            <a:r>
              <a:rPr kumimoji="1" lang="ja-JP" altLang="en-US" sz="4000" b="1" dirty="0" smtClean="0">
                <a:solidFill>
                  <a:schemeClr val="bg1"/>
                </a:solidFill>
                <a:latin typeface="BIZ UDPゴシック" panose="020B0400000000000000" pitchFamily="50" charset="-128"/>
                <a:ea typeface="BIZ UDPゴシック" panose="020B0400000000000000" pitchFamily="50" charset="-128"/>
              </a:rPr>
              <a:t>豊　岡　市</a:t>
            </a:r>
            <a:r>
              <a:rPr kumimoji="1" lang="en-US" altLang="ja-JP" sz="4000" b="1" dirty="0" smtClean="0">
                <a:solidFill>
                  <a:schemeClr val="bg1"/>
                </a:solidFill>
                <a:latin typeface="BIZ UDPゴシック" panose="020B0400000000000000" pitchFamily="50" charset="-128"/>
                <a:ea typeface="BIZ UDPゴシック" panose="020B0400000000000000" pitchFamily="50" charset="-128"/>
              </a:rPr>
              <a:t/>
            </a:r>
            <a:br>
              <a:rPr kumimoji="1" lang="en-US" altLang="ja-JP" sz="4000" b="1" dirty="0" smtClean="0">
                <a:solidFill>
                  <a:schemeClr val="bg1"/>
                </a:solidFill>
                <a:latin typeface="BIZ UDPゴシック" panose="020B0400000000000000" pitchFamily="50" charset="-128"/>
                <a:ea typeface="BIZ UDPゴシック" panose="020B0400000000000000" pitchFamily="50" charset="-128"/>
              </a:rPr>
            </a:br>
            <a:r>
              <a:rPr kumimoji="1" lang="ja-JP" altLang="en-US" sz="4000" b="1" dirty="0" smtClean="0">
                <a:solidFill>
                  <a:schemeClr val="bg1"/>
                </a:solidFill>
                <a:latin typeface="BIZ UDPゴシック" panose="020B0400000000000000" pitchFamily="50" charset="-128"/>
                <a:ea typeface="BIZ UDPゴシック" panose="020B0400000000000000" pitchFamily="50" charset="-128"/>
              </a:rPr>
              <a:t>オープンデータハンドブック</a:t>
            </a:r>
            <a:endParaRPr kumimoji="1" lang="ja-JP" altLang="en-US" sz="4000" b="1" dirty="0">
              <a:solidFill>
                <a:schemeClr val="bg1"/>
              </a:solidFill>
              <a:latin typeface="BIZ UDPゴシック" panose="020B0400000000000000" pitchFamily="50" charset="-128"/>
              <a:ea typeface="BIZ UDPゴシック" panose="020B0400000000000000" pitchFamily="50" charset="-128"/>
            </a:endParaRPr>
          </a:p>
        </p:txBody>
      </p:sp>
      <p:sp>
        <p:nvSpPr>
          <p:cNvPr id="4" name="タイトル 1"/>
          <p:cNvSpPr txBox="1">
            <a:spLocks/>
          </p:cNvSpPr>
          <p:nvPr/>
        </p:nvSpPr>
        <p:spPr>
          <a:xfrm>
            <a:off x="3147461" y="3735129"/>
            <a:ext cx="6108834" cy="13163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400" b="1" dirty="0" smtClean="0">
                <a:solidFill>
                  <a:schemeClr val="bg1"/>
                </a:solidFill>
                <a:latin typeface="BIZ UDPゴシック" panose="020B0400000000000000" pitchFamily="50" charset="-128"/>
                <a:ea typeface="BIZ UDPゴシック" panose="020B0400000000000000" pitchFamily="50" charset="-128"/>
              </a:rPr>
              <a:t>Toyooka </a:t>
            </a:r>
          </a:p>
          <a:p>
            <a:r>
              <a:rPr lang="en-US" altLang="ja-JP" sz="1400" b="1" dirty="0" smtClean="0">
                <a:solidFill>
                  <a:schemeClr val="bg1"/>
                </a:solidFill>
                <a:latin typeface="BIZ UDPゴシック" panose="020B0400000000000000" pitchFamily="50" charset="-128"/>
                <a:ea typeface="BIZ UDPゴシック" panose="020B0400000000000000" pitchFamily="50" charset="-128"/>
              </a:rPr>
              <a:t>Open-Data Hand Book</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grpSp>
        <p:nvGrpSpPr>
          <p:cNvPr id="7" name="グループ化 6"/>
          <p:cNvGrpSpPr/>
          <p:nvPr/>
        </p:nvGrpSpPr>
        <p:grpSpPr>
          <a:xfrm>
            <a:off x="7753150" y="4678195"/>
            <a:ext cx="428323" cy="418047"/>
            <a:chOff x="7753150" y="4678195"/>
            <a:chExt cx="428323" cy="418047"/>
          </a:xfrm>
        </p:grpSpPr>
        <p:sp>
          <p:nvSpPr>
            <p:cNvPr id="6" name="楕円 5"/>
            <p:cNvSpPr/>
            <p:nvPr/>
          </p:nvSpPr>
          <p:spPr>
            <a:xfrm>
              <a:off x="7895924" y="4807484"/>
              <a:ext cx="285549" cy="28875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7753150" y="4678195"/>
              <a:ext cx="285549" cy="288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フレーム 12"/>
          <p:cNvSpPr/>
          <p:nvPr/>
        </p:nvSpPr>
        <p:spPr>
          <a:xfrm>
            <a:off x="186612" y="195943"/>
            <a:ext cx="11793894" cy="6475445"/>
          </a:xfrm>
          <a:prstGeom prst="frame">
            <a:avLst>
              <a:gd name="adj1" fmla="val 6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563945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1259743" cy="793315"/>
          </a:xfrm>
        </p:spPr>
        <p:txBody>
          <a:bodyPr>
            <a:normAutofit fontScale="90000"/>
          </a:bodyPr>
          <a:lstStyle/>
          <a:p>
            <a:r>
              <a:rPr lang="ja-JP" altLang="en-US" sz="48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豊岡市はどんなオープンデータを公開中</a:t>
            </a:r>
            <a:r>
              <a:rPr kumimoji="1" lang="ja-JP" altLang="en-US" sz="48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コンテンツ プレースホルダー 3"/>
          <p:cNvSpPr>
            <a:spLocks noGrp="1"/>
          </p:cNvSpPr>
          <p:nvPr>
            <p:ph idx="1"/>
          </p:nvPr>
        </p:nvSpPr>
        <p:spPr>
          <a:xfrm>
            <a:off x="845127" y="1828801"/>
            <a:ext cx="10515600" cy="4314304"/>
          </a:xfrm>
        </p:spPr>
        <p:txBody>
          <a:bodyPr>
            <a:normAutofit/>
          </a:bodyPr>
          <a:lstStyle/>
          <a:p>
            <a:pPr marL="0" indent="0">
              <a:buNone/>
            </a:pPr>
            <a:endParaRPr lang="en-US" altLang="ja-JP" sz="3600" smtClean="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360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rotWithShape="1">
          <a:blip r:embed="rId2"/>
          <a:srcRect l="12912" r="9615" b="6472"/>
          <a:stretch/>
        </p:blipFill>
        <p:spPr>
          <a:xfrm>
            <a:off x="845127" y="2002272"/>
            <a:ext cx="5710843" cy="4520929"/>
          </a:xfrm>
          <a:prstGeom prst="rect">
            <a:avLst/>
          </a:prstGeom>
        </p:spPr>
      </p:pic>
      <p:sp>
        <p:nvSpPr>
          <p:cNvPr id="6" name="コンテンツ プレースホルダー 3"/>
          <p:cNvSpPr txBox="1">
            <a:spLocks/>
          </p:cNvSpPr>
          <p:nvPr/>
        </p:nvSpPr>
        <p:spPr>
          <a:xfrm>
            <a:off x="781397" y="1432762"/>
            <a:ext cx="9842268" cy="45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r>
              <a:rPr lang="ja-JP" altLang="en-US"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豊岡市オープンデータカタログサイト（</a:t>
            </a:r>
            <a:r>
              <a:rPr lang="en-US" altLang="ja-JP"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3"/>
              </a:rPr>
              <a:t>https</a:t>
            </a:r>
            <a:r>
              <a:rPr lang="en-US" altLang="ja-JP" sz="20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3"/>
              </a:rPr>
              <a:t>://odcs.bodik.jp/282090</a:t>
            </a:r>
            <a:r>
              <a:rPr lang="en-US" altLang="ja-JP"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3"/>
              </a:rPr>
              <a:t>/</a:t>
            </a:r>
            <a:r>
              <a:rPr lang="ja-JP" altLang="en-US"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endParaRPr lang="ja-JP" altLang="en-US" sz="20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4"/>
          <a:stretch>
            <a:fillRect/>
          </a:stretch>
        </p:blipFill>
        <p:spPr>
          <a:xfrm>
            <a:off x="6902281" y="1888084"/>
            <a:ext cx="3535117" cy="4635117"/>
          </a:xfrm>
          <a:prstGeom prst="rect">
            <a:avLst/>
          </a:prstGeom>
        </p:spPr>
      </p:pic>
      <p:sp>
        <p:nvSpPr>
          <p:cNvPr id="8" name="角丸四角形吹き出し 7"/>
          <p:cNvSpPr/>
          <p:nvPr/>
        </p:nvSpPr>
        <p:spPr>
          <a:xfrm>
            <a:off x="9715556" y="3418465"/>
            <a:ext cx="2136305" cy="844271"/>
          </a:xfrm>
          <a:prstGeom prst="wedgeRoundRectCallout">
            <a:avLst>
              <a:gd name="adj1" fmla="val -60852"/>
              <a:gd name="adj2" fmla="val -32336"/>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このようなデータを</a:t>
            </a:r>
            <a:endParaRPr kumimoji="1" lang="en-US" altLang="ja-JP" sz="16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rPr>
              <a:t>掲載しています</a:t>
            </a: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a:t>
            </a:r>
            <a:endPar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11415825" y="6209164"/>
            <a:ext cx="434053" cy="369332"/>
          </a:xfrm>
          <a:prstGeom prst="rect">
            <a:avLst/>
          </a:prstGeom>
          <a:noFill/>
        </p:spPr>
        <p:txBody>
          <a:bodyPr wrap="square" rtlCol="0">
            <a:spAutoFit/>
          </a:bodyPr>
          <a:lstStyle/>
          <a:p>
            <a:r>
              <a:rPr kumimoji="1" lang="ja-JP" altLang="en-US" smtClean="0">
                <a:solidFill>
                  <a:srgbClr val="33CCCC"/>
                </a:solidFill>
                <a:latin typeface="UD デジタル 教科書体 NP-B" panose="02020700000000000000" pitchFamily="18" charset="-128"/>
                <a:ea typeface="UD デジタル 教科書体 NP-B" panose="02020700000000000000" pitchFamily="18" charset="-128"/>
              </a:rPr>
              <a:t>５</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9" name="フレーム 8"/>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54328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845127" y="1828801"/>
            <a:ext cx="10515600" cy="4314304"/>
          </a:xfrm>
        </p:spPr>
        <p:txBody>
          <a:bodyPr>
            <a:normAutofit/>
          </a:bodyPr>
          <a:lstStyle/>
          <a:p>
            <a:pPr marL="0" indent="0">
              <a:buNone/>
            </a:pPr>
            <a:endParaRPr lang="en-US" altLang="ja-JP" sz="3600" smtClean="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360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rotWithShape="1">
          <a:blip r:embed="rId2"/>
          <a:srcRect l="15839" t="1788" r="11792" b="6472"/>
          <a:stretch/>
        </p:blipFill>
        <p:spPr>
          <a:xfrm>
            <a:off x="641838" y="1421737"/>
            <a:ext cx="5433647" cy="4516824"/>
          </a:xfrm>
          <a:prstGeom prst="rect">
            <a:avLst/>
          </a:prstGeom>
        </p:spPr>
      </p:pic>
      <p:pic>
        <p:nvPicPr>
          <p:cNvPr id="7" name="図 6"/>
          <p:cNvPicPr>
            <a:picLocks noChangeAspect="1"/>
          </p:cNvPicPr>
          <p:nvPr/>
        </p:nvPicPr>
        <p:blipFill>
          <a:blip r:embed="rId3"/>
          <a:stretch>
            <a:fillRect/>
          </a:stretch>
        </p:blipFill>
        <p:spPr>
          <a:xfrm>
            <a:off x="6508904" y="1205879"/>
            <a:ext cx="4976950" cy="4732682"/>
          </a:xfrm>
          <a:prstGeom prst="rect">
            <a:avLst/>
          </a:prstGeom>
        </p:spPr>
      </p:pic>
      <p:sp>
        <p:nvSpPr>
          <p:cNvPr id="8" name="ドーナツ 7"/>
          <p:cNvSpPr/>
          <p:nvPr/>
        </p:nvSpPr>
        <p:spPr>
          <a:xfrm>
            <a:off x="516711" y="1808439"/>
            <a:ext cx="897159" cy="897159"/>
          </a:xfrm>
          <a:prstGeom prst="donut">
            <a:avLst>
              <a:gd name="adj" fmla="val 89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8"/>
          <p:cNvSpPr/>
          <p:nvPr/>
        </p:nvSpPr>
        <p:spPr>
          <a:xfrm>
            <a:off x="7611723" y="2822432"/>
            <a:ext cx="897159" cy="897159"/>
          </a:xfrm>
          <a:prstGeom prst="donut">
            <a:avLst>
              <a:gd name="adj" fmla="val 89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角丸四角形吹き出し 10"/>
          <p:cNvSpPr/>
          <p:nvPr/>
        </p:nvSpPr>
        <p:spPr>
          <a:xfrm>
            <a:off x="1513758" y="2568433"/>
            <a:ext cx="2652068" cy="507998"/>
          </a:xfrm>
          <a:prstGeom prst="wedgeRoundRectCallout">
            <a:avLst>
              <a:gd name="adj1" fmla="val -58166"/>
              <a:gd name="adj2" fmla="val -51390"/>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データセットをクリック</a:t>
            </a:r>
            <a:endPar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2" name="角丸四角形吹き出し 11"/>
          <p:cNvSpPr/>
          <p:nvPr/>
        </p:nvSpPr>
        <p:spPr>
          <a:xfrm>
            <a:off x="8708659" y="3580483"/>
            <a:ext cx="2652068" cy="840353"/>
          </a:xfrm>
          <a:prstGeom prst="wedgeRoundRectCallout">
            <a:avLst>
              <a:gd name="adj1" fmla="val -58166"/>
              <a:gd name="adj2" fmla="val -51390"/>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ダウンロードしたい</a:t>
            </a:r>
            <a:endParaRPr kumimoji="1" lang="en-US" altLang="ja-JP" sz="16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データをクリック</a:t>
            </a:r>
            <a:endPar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11415825" y="6209164"/>
            <a:ext cx="434053" cy="369332"/>
          </a:xfrm>
          <a:prstGeom prst="rect">
            <a:avLst/>
          </a:prstGeom>
          <a:noFill/>
        </p:spPr>
        <p:txBody>
          <a:bodyPr wrap="square" rtlCol="0">
            <a:spAutoFit/>
          </a:bodyPr>
          <a:lstStyle/>
          <a:p>
            <a:r>
              <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rPr>
              <a:t>６</a:t>
            </a:r>
          </a:p>
        </p:txBody>
      </p:sp>
      <p:sp>
        <p:nvSpPr>
          <p:cNvPr id="14" name="タイトル 1"/>
          <p:cNvSpPr>
            <a:spLocks noGrp="1"/>
          </p:cNvSpPr>
          <p:nvPr>
            <p:ph type="title"/>
          </p:nvPr>
        </p:nvSpPr>
        <p:spPr>
          <a:xfrm>
            <a:off x="720000" y="360000"/>
            <a:ext cx="11259743" cy="793315"/>
          </a:xfrm>
        </p:spPr>
        <p:txBody>
          <a:bodyPr>
            <a:normAutofit fontScale="90000"/>
          </a:bodyPr>
          <a:lstStyle/>
          <a:p>
            <a:r>
              <a:rPr kumimoji="1" lang="ja-JP" altLang="en-US" sz="48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オープンデータをダウンロードしてみよう</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15" name="フレーム 14"/>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47925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1259743" cy="793315"/>
          </a:xfrm>
        </p:spPr>
        <p:txBody>
          <a:bodyPr>
            <a:normAutofit fontScale="90000"/>
          </a:bodyPr>
          <a:lstStyle/>
          <a:p>
            <a:r>
              <a:rPr kumimoji="1" lang="ja-JP" altLang="en-US" sz="48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オープンデータをダウンロードしてみよう</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コンテンツ プレースホルダー 3"/>
          <p:cNvSpPr>
            <a:spLocks noGrp="1"/>
          </p:cNvSpPr>
          <p:nvPr>
            <p:ph idx="1"/>
          </p:nvPr>
        </p:nvSpPr>
        <p:spPr>
          <a:xfrm>
            <a:off x="845127" y="1828801"/>
            <a:ext cx="10515600" cy="4314304"/>
          </a:xfrm>
        </p:spPr>
        <p:txBody>
          <a:bodyPr>
            <a:normAutofit/>
          </a:bodyPr>
          <a:lstStyle/>
          <a:p>
            <a:pPr marL="0" indent="0">
              <a:buNone/>
            </a:pPr>
            <a:endParaRPr lang="en-US" altLang="ja-JP" sz="3600" smtClean="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3600">
              <a:latin typeface="UD デジタル 教科書体 NP-B" panose="02020700000000000000" pitchFamily="18" charset="-128"/>
              <a:ea typeface="UD デジタル 教科書体 NP-B" panose="02020700000000000000" pitchFamily="18" charset="-128"/>
            </a:endParaRPr>
          </a:p>
        </p:txBody>
      </p:sp>
      <p:sp>
        <p:nvSpPr>
          <p:cNvPr id="9" name="ドーナツ 8"/>
          <p:cNvSpPr/>
          <p:nvPr/>
        </p:nvSpPr>
        <p:spPr>
          <a:xfrm>
            <a:off x="7777634" y="3175001"/>
            <a:ext cx="897159" cy="897159"/>
          </a:xfrm>
          <a:prstGeom prst="donut">
            <a:avLst>
              <a:gd name="adj" fmla="val 89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p:cNvPicPr>
            <a:picLocks noChangeAspect="1"/>
          </p:cNvPicPr>
          <p:nvPr/>
        </p:nvPicPr>
        <p:blipFill>
          <a:blip r:embed="rId2"/>
          <a:stretch>
            <a:fillRect/>
          </a:stretch>
        </p:blipFill>
        <p:spPr>
          <a:xfrm>
            <a:off x="720000" y="1436576"/>
            <a:ext cx="5342839" cy="4878487"/>
          </a:xfrm>
          <a:prstGeom prst="rect">
            <a:avLst/>
          </a:prstGeom>
        </p:spPr>
      </p:pic>
      <p:sp>
        <p:nvSpPr>
          <p:cNvPr id="8" name="ドーナツ 7"/>
          <p:cNvSpPr/>
          <p:nvPr/>
        </p:nvSpPr>
        <p:spPr>
          <a:xfrm>
            <a:off x="2196958" y="3232660"/>
            <a:ext cx="897159" cy="897159"/>
          </a:xfrm>
          <a:prstGeom prst="donut">
            <a:avLst>
              <a:gd name="adj" fmla="val 89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3"/>
          <a:stretch>
            <a:fillRect/>
          </a:stretch>
        </p:blipFill>
        <p:spPr>
          <a:xfrm>
            <a:off x="6371843" y="1436576"/>
            <a:ext cx="5107499" cy="4878488"/>
          </a:xfrm>
          <a:prstGeom prst="rect">
            <a:avLst/>
          </a:prstGeom>
        </p:spPr>
      </p:pic>
      <p:sp>
        <p:nvSpPr>
          <p:cNvPr id="15" name="角丸四角形吹き出し 14"/>
          <p:cNvSpPr/>
          <p:nvPr/>
        </p:nvSpPr>
        <p:spPr>
          <a:xfrm>
            <a:off x="9671508" y="2978661"/>
            <a:ext cx="1961343" cy="507998"/>
          </a:xfrm>
          <a:prstGeom prst="wedgeRoundRectCallout">
            <a:avLst>
              <a:gd name="adj1" fmla="val -58166"/>
              <a:gd name="adj2" fmla="val -51390"/>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a:solidFill>
                  <a:srgbClr val="FF0000"/>
                </a:solidFill>
                <a:latin typeface="UD デジタル 教科書体 NP-B" panose="02020700000000000000" pitchFamily="18" charset="-128"/>
                <a:ea typeface="UD デジタル 教科書体 NP-B" panose="02020700000000000000" pitchFamily="18" charset="-128"/>
              </a:rPr>
              <a:t>URL</a:t>
            </a: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をクリック</a:t>
            </a:r>
            <a:endPar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6" name="角丸四角形吹き出し 15"/>
          <p:cNvSpPr/>
          <p:nvPr/>
        </p:nvSpPr>
        <p:spPr>
          <a:xfrm>
            <a:off x="3245111" y="3709642"/>
            <a:ext cx="2652068" cy="840353"/>
          </a:xfrm>
          <a:prstGeom prst="wedgeRoundRectCallout">
            <a:avLst>
              <a:gd name="adj1" fmla="val -58166"/>
              <a:gd name="adj2" fmla="val -51390"/>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ダウンロードしたい</a:t>
            </a:r>
            <a:endParaRPr kumimoji="1" lang="en-US" altLang="ja-JP" sz="16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データをクリック</a:t>
            </a:r>
            <a:endPar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11415825" y="6209164"/>
            <a:ext cx="434053" cy="369332"/>
          </a:xfrm>
          <a:prstGeom prst="rect">
            <a:avLst/>
          </a:prstGeom>
          <a:noFill/>
        </p:spPr>
        <p:txBody>
          <a:bodyPr wrap="square" rtlCol="0">
            <a:spAutoFit/>
          </a:bodyPr>
          <a:lstStyle/>
          <a:p>
            <a:r>
              <a:rPr kumimoji="1" lang="ja-JP" altLang="en-US" dirty="0" smtClean="0">
                <a:solidFill>
                  <a:srgbClr val="33CCCC"/>
                </a:solidFill>
                <a:latin typeface="UD デジタル 教科書体 NP-B" panose="02020700000000000000" pitchFamily="18" charset="-128"/>
                <a:ea typeface="UD デジタル 教科書体 NP-B" panose="02020700000000000000" pitchFamily="18" charset="-128"/>
              </a:rPr>
              <a:t>７</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2" name="フレーム 11"/>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867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998392" y="1486971"/>
            <a:ext cx="9816145" cy="4837587"/>
          </a:xfrm>
          <a:prstGeom prst="rect">
            <a:avLst/>
          </a:prstGeom>
        </p:spPr>
      </p:pic>
      <p:sp>
        <p:nvSpPr>
          <p:cNvPr id="8" name="正方形/長方形 7"/>
          <p:cNvSpPr/>
          <p:nvPr/>
        </p:nvSpPr>
        <p:spPr>
          <a:xfrm>
            <a:off x="4465364" y="6324558"/>
            <a:ext cx="6901248" cy="369332"/>
          </a:xfrm>
          <a:prstGeom prst="rect">
            <a:avLst/>
          </a:prstGeom>
        </p:spPr>
        <p:txBody>
          <a:bodyPr wrap="none">
            <a:spAutoFit/>
          </a:bodyPr>
          <a:lstStyle/>
          <a:p>
            <a:r>
              <a:rPr lang="ja-JP" altLang="en-US">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豊岡市行政区・年齢別</a:t>
            </a:r>
            <a:r>
              <a:rPr lang="ja-JP" altLang="en-US"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人口（</a:t>
            </a:r>
            <a:r>
              <a:rPr lang="zh-TW" altLang="en-US">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豊岡市行政区別人口</a:t>
            </a:r>
            <a:r>
              <a:rPr lang="en-US" altLang="zh-TW">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2021-11-9</a:t>
            </a:r>
            <a:r>
              <a:rPr lang="ja-JP" altLang="en-US"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endParaRPr lang="ja-JP" altLang="en-US">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9" name="角丸四角形吹き出し 8"/>
          <p:cNvSpPr/>
          <p:nvPr/>
        </p:nvSpPr>
        <p:spPr>
          <a:xfrm>
            <a:off x="8941930" y="2294501"/>
            <a:ext cx="2567200" cy="606962"/>
          </a:xfrm>
          <a:prstGeom prst="wedgeRoundRectCallout">
            <a:avLst>
              <a:gd name="adj1" fmla="val -57824"/>
              <a:gd name="adj2" fmla="val -28213"/>
              <a:gd name="adj3" fmla="val 16667"/>
            </a:avLst>
          </a:prstGeom>
          <a:ln w="190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ダウンロード完了</a:t>
            </a:r>
            <a:endPar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11415825" y="6209164"/>
            <a:ext cx="434053" cy="369332"/>
          </a:xfrm>
          <a:prstGeom prst="rect">
            <a:avLst/>
          </a:prstGeom>
          <a:noFill/>
        </p:spPr>
        <p:txBody>
          <a:bodyPr wrap="square" rtlCol="0">
            <a:spAutoFit/>
          </a:bodyPr>
          <a:lstStyle/>
          <a:p>
            <a:r>
              <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rPr>
              <a:t>８</a:t>
            </a:r>
          </a:p>
        </p:txBody>
      </p:sp>
      <p:sp>
        <p:nvSpPr>
          <p:cNvPr id="10" name="タイトル 1"/>
          <p:cNvSpPr>
            <a:spLocks noGrp="1"/>
          </p:cNvSpPr>
          <p:nvPr>
            <p:ph type="title"/>
          </p:nvPr>
        </p:nvSpPr>
        <p:spPr>
          <a:xfrm>
            <a:off x="720000" y="360000"/>
            <a:ext cx="11259743" cy="793315"/>
          </a:xfrm>
        </p:spPr>
        <p:txBody>
          <a:bodyPr>
            <a:normAutofit fontScale="90000"/>
          </a:bodyPr>
          <a:lstStyle/>
          <a:p>
            <a:r>
              <a:rPr kumimoji="1" lang="ja-JP" altLang="en-US" sz="48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オープンデータをダウンロードしてみよう</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7" name="フレーム 6"/>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83443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9788390" cy="793315"/>
          </a:xfrm>
        </p:spPr>
        <p:txBody>
          <a:bodyPr>
            <a:normAutofit/>
          </a:bodyPr>
          <a:lstStyle/>
          <a:p>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オープンデータで何ができるの</a:t>
            </a:r>
            <a:r>
              <a:rPr kumimoji="1"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コンテンツ プレースホルダー 3"/>
          <p:cNvSpPr>
            <a:spLocks noGrp="1"/>
          </p:cNvSpPr>
          <p:nvPr>
            <p:ph idx="1"/>
          </p:nvPr>
        </p:nvSpPr>
        <p:spPr>
          <a:xfrm>
            <a:off x="931919" y="1635129"/>
            <a:ext cx="10328162" cy="4507534"/>
          </a:xfrm>
        </p:spPr>
        <p:txBody>
          <a:bodyPr>
            <a:normAutofit/>
          </a:bodyPr>
          <a:lstStyle/>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オープンデータを使ったデータ分析や</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アプリ開発など様々なことに活用</a:t>
            </a: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されて</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います！</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また、一つ</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一つのデータはただのデータ</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でも、</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4800" smtClean="0">
                <a:solidFill>
                  <a:srgbClr val="FF0000"/>
                </a:solidFill>
                <a:latin typeface="UD デジタル 教科書体 NP-B" panose="02020700000000000000" pitchFamily="18" charset="-128"/>
                <a:ea typeface="UD デジタル 教科書体 NP-B" panose="02020700000000000000" pitchFamily="18" charset="-128"/>
              </a:rPr>
              <a:t>データ</a:t>
            </a:r>
            <a:r>
              <a:rPr lang="ja-JP" altLang="en-US" sz="4800">
                <a:solidFill>
                  <a:srgbClr val="FF0000"/>
                </a:solidFill>
                <a:latin typeface="UD デジタル 教科書体 NP-B" panose="02020700000000000000" pitchFamily="18" charset="-128"/>
                <a:ea typeface="UD デジタル 教科書体 NP-B" panose="02020700000000000000" pitchFamily="18" charset="-128"/>
              </a:rPr>
              <a:t>を</a:t>
            </a:r>
            <a:r>
              <a:rPr lang="ja-JP" altLang="en-US" sz="4800" smtClean="0">
                <a:solidFill>
                  <a:srgbClr val="FF0000"/>
                </a:solidFill>
                <a:latin typeface="UD デジタル 教科書体 NP-B" panose="02020700000000000000" pitchFamily="18" charset="-128"/>
                <a:ea typeface="UD デジタル 教科書体 NP-B" panose="02020700000000000000" pitchFamily="18" charset="-128"/>
              </a:rPr>
              <a:t>掛け合わせる</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ことで</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新たな発見やサービスが</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生まれる可能性が</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あります！</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24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活用事例イメージ動画</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1415825" y="6209164"/>
            <a:ext cx="434053" cy="369332"/>
          </a:xfrm>
          <a:prstGeom prst="rect">
            <a:avLst/>
          </a:prstGeom>
          <a:noFill/>
        </p:spPr>
        <p:txBody>
          <a:bodyPr wrap="square" rtlCol="0">
            <a:spAutoFit/>
          </a:bodyPr>
          <a:lstStyle/>
          <a:p>
            <a:r>
              <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rPr>
              <a:t>９</a:t>
            </a:r>
          </a:p>
        </p:txBody>
      </p:sp>
      <p:sp>
        <p:nvSpPr>
          <p:cNvPr id="6" name="フレーム 5"/>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円形吹き出し 8"/>
          <p:cNvSpPr/>
          <p:nvPr/>
        </p:nvSpPr>
        <p:spPr>
          <a:xfrm>
            <a:off x="6584056" y="5578954"/>
            <a:ext cx="1477446" cy="961128"/>
          </a:xfrm>
          <a:prstGeom prst="wedgeEllipseCallout">
            <a:avLst>
              <a:gd name="adj1" fmla="val -58903"/>
              <a:gd name="adj2" fmla="val -19791"/>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動画再生</a:t>
            </a:r>
            <a:endParaRPr kumimoji="1" lang="en-US" altLang="ja-JP" sz="16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6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クリック</a:t>
            </a:r>
            <a:endParaRPr kumimoji="1" lang="ja-JP" altLang="en-US" sz="16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pic>
        <p:nvPicPr>
          <p:cNvPr id="10" name="図 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37" y="5476115"/>
            <a:ext cx="682811" cy="682811"/>
          </a:xfrm>
          <a:prstGeom prst="rect">
            <a:avLst/>
          </a:prstGeom>
        </p:spPr>
      </p:pic>
    </p:spTree>
    <p:extLst>
      <p:ext uri="{BB962C8B-B14F-4D97-AF65-F5344CB8AC3E}">
        <p14:creationId xmlns:p14="http://schemas.microsoft.com/office/powerpoint/2010/main" val="16797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415825" y="6209164"/>
            <a:ext cx="518028" cy="369332"/>
          </a:xfrm>
          <a:prstGeom prst="rect">
            <a:avLst/>
          </a:prstGeom>
          <a:noFill/>
        </p:spPr>
        <p:txBody>
          <a:bodyPr wrap="square" rtlCol="0">
            <a:spAutoFit/>
          </a:bodyPr>
          <a:lstStyle/>
          <a:p>
            <a:r>
              <a:rPr kumimoji="1" lang="en-US" altLang="ja-JP" dirty="0" smtClean="0">
                <a:solidFill>
                  <a:srgbClr val="33CCCC"/>
                </a:solidFill>
                <a:latin typeface="UD デジタル 教科書体 NP-B" panose="02020700000000000000" pitchFamily="18" charset="-128"/>
                <a:ea typeface="UD デジタル 教科書体 NP-B" panose="02020700000000000000" pitchFamily="18" charset="-128"/>
              </a:rPr>
              <a:t>10</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0" name="タイトル 1"/>
          <p:cNvSpPr txBox="1">
            <a:spLocks/>
          </p:cNvSpPr>
          <p:nvPr/>
        </p:nvSpPr>
        <p:spPr>
          <a:xfrm>
            <a:off x="719999" y="360000"/>
            <a:ext cx="10059369" cy="793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3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a:t>
            </a:r>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活用事例①　アプリ編</a:t>
            </a:r>
            <a:endParaRPr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8" name="コンテンツ プレースホルダー 2"/>
          <p:cNvSpPr txBox="1">
            <a:spLocks/>
          </p:cNvSpPr>
          <p:nvPr/>
        </p:nvSpPr>
        <p:spPr>
          <a:xfrm>
            <a:off x="909385" y="1914112"/>
            <a:ext cx="10913632" cy="4295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r>
              <a:rPr lang="en-US" altLang="ja-JP" sz="4000" b="1" smtClean="0">
                <a:solidFill>
                  <a:srgbClr val="FF0000"/>
                </a:solidFill>
                <a:latin typeface="メイリオ" panose="020B0604030504040204" pitchFamily="50" charset="-128"/>
                <a:ea typeface="メイリオ" panose="020B0604030504040204" pitchFamily="50" charset="-128"/>
              </a:rPr>
              <a:t>5374</a:t>
            </a:r>
            <a:r>
              <a:rPr lang="ja-JP" altLang="en-US" sz="4000" b="1" smtClean="0">
                <a:solidFill>
                  <a:srgbClr val="FF0000"/>
                </a:solidFill>
                <a:latin typeface="メイリオ" panose="020B0604030504040204" pitchFamily="50" charset="-128"/>
                <a:ea typeface="メイリオ" panose="020B0604030504040204" pitchFamily="50" charset="-128"/>
              </a:rPr>
              <a:t>（ごみなし）アプリ</a:t>
            </a:r>
            <a:endParaRPr lang="en-US" altLang="ja-JP" sz="4000" b="1" smtClean="0">
              <a:solidFill>
                <a:srgbClr val="FF0000"/>
              </a:solidFill>
              <a:latin typeface="メイリオ" panose="020B0604030504040204" pitchFamily="50" charset="-128"/>
              <a:ea typeface="メイリオ" panose="020B0604030504040204" pitchFamily="50" charset="-128"/>
            </a:endParaRPr>
          </a:p>
          <a:p>
            <a:pPr marL="0" indent="0">
              <a:buFont typeface="Wingdings 2" pitchFamily="18" charset="2"/>
              <a:buNone/>
            </a:pPr>
            <a:endParaRPr lang="en-US" altLang="ja-JP"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・ゴミ分別って細かいし難しいなぁ</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・ゴミ出しの日って忘れがちだなぁ</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このような日常の悩みを、オープンデータを使って</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解決してくれるサービスアプリが開発されているんです！</a:t>
            </a:r>
            <a:r>
              <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r>
            <a:br>
              <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br>
            <a:endParaRPr lang="en-US" altLang="ja-JP"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11" name="フレーム 10"/>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7003" y="2297906"/>
            <a:ext cx="2389523" cy="2225243"/>
          </a:xfrm>
          <a:prstGeom prst="rect">
            <a:avLst/>
          </a:prstGeom>
        </p:spPr>
      </p:pic>
    </p:spTree>
    <p:extLst>
      <p:ext uri="{BB962C8B-B14F-4D97-AF65-F5344CB8AC3E}">
        <p14:creationId xmlns:p14="http://schemas.microsoft.com/office/powerpoint/2010/main" val="34018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txBox="1">
            <a:spLocks/>
          </p:cNvSpPr>
          <p:nvPr/>
        </p:nvSpPr>
        <p:spPr>
          <a:xfrm>
            <a:off x="6194830" y="2775384"/>
            <a:ext cx="5518802" cy="14808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どの種類のごみを、いつ出すのか教えてくれるアプリです</a:t>
            </a:r>
            <a:endParaRPr lang="en-US" altLang="ja-JP"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11</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0" name="タイトル 1"/>
          <p:cNvSpPr txBox="1">
            <a:spLocks/>
          </p:cNvSpPr>
          <p:nvPr/>
        </p:nvSpPr>
        <p:spPr>
          <a:xfrm>
            <a:off x="719999" y="360000"/>
            <a:ext cx="10059369" cy="793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3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a:t>
            </a:r>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活用事例①　アプリ編</a:t>
            </a:r>
            <a:endParaRPr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6" name="フレーム 5"/>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コンテンツ プレースホルダー 2"/>
          <p:cNvSpPr txBox="1">
            <a:spLocks/>
          </p:cNvSpPr>
          <p:nvPr/>
        </p:nvSpPr>
        <p:spPr>
          <a:xfrm>
            <a:off x="6316539" y="5869026"/>
            <a:ext cx="5275384" cy="8147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1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引用：</a:t>
            </a:r>
            <a:r>
              <a:rPr lang="en-US" altLang="ja-JP" sz="1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5374.jp</a:t>
            </a:r>
            <a:r>
              <a:rPr lang="ja-JP" altLang="en-US" sz="1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r>
              <a:rPr lang="en-US" altLang="ja-JP" sz="18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Code for </a:t>
            </a:r>
            <a:r>
              <a:rPr lang="en-US" altLang="ja-JP" sz="1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Kanazawa</a:t>
            </a:r>
            <a:r>
              <a:rPr lang="ja-JP" altLang="en-US" sz="1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作成）</a:t>
            </a:r>
            <a:endParaRPr lang="en-US" altLang="ja-JP" sz="1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18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r>
              <a:rPr lang="ja-JP" altLang="en-US" sz="1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r>
              <a:rPr lang="en-US" altLang="ja-JP" sz="18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2"/>
              </a:rPr>
              <a:t>http://5374.jp/</a:t>
            </a:r>
            <a:endParaRPr lang="en-US" altLang="ja-JP" sz="18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1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p:cNvSpPr/>
          <p:nvPr/>
        </p:nvSpPr>
        <p:spPr>
          <a:xfrm>
            <a:off x="890711" y="1700956"/>
            <a:ext cx="11301289" cy="584775"/>
          </a:xfrm>
          <a:prstGeom prst="rect">
            <a:avLst/>
          </a:prstGeom>
        </p:spPr>
        <p:txBody>
          <a:bodyPr wrap="square">
            <a:spAutoFit/>
          </a:bodyPr>
          <a:lstStyle/>
          <a:p>
            <a:r>
              <a:rPr lang="en-US" altLang="ja-JP" sz="3200" b="1" smtClean="0">
                <a:solidFill>
                  <a:srgbClr val="FF0000"/>
                </a:solidFill>
                <a:latin typeface="メイリオ" panose="020B0604030504040204" pitchFamily="50" charset="-128"/>
                <a:ea typeface="メイリオ" panose="020B0604030504040204" pitchFamily="50" charset="-128"/>
              </a:rPr>
              <a:t>5374</a:t>
            </a:r>
            <a:r>
              <a:rPr lang="ja-JP" altLang="en-US" sz="3200" b="1" smtClean="0">
                <a:solidFill>
                  <a:srgbClr val="FF0000"/>
                </a:solidFill>
                <a:latin typeface="メイリオ" panose="020B0604030504040204" pitchFamily="50" charset="-128"/>
                <a:ea typeface="メイリオ" panose="020B0604030504040204" pitchFamily="50" charset="-128"/>
              </a:rPr>
              <a:t>アプリ（ゴミカレンダーデータ </a:t>
            </a:r>
            <a:r>
              <a:rPr lang="en-US" altLang="ja-JP" sz="3200" b="1" smtClean="0">
                <a:solidFill>
                  <a:srgbClr val="FF0000"/>
                </a:solidFill>
                <a:latin typeface="メイリオ" panose="020B0604030504040204" pitchFamily="50" charset="-128"/>
                <a:ea typeface="メイリオ" panose="020B0604030504040204" pitchFamily="50" charset="-128"/>
              </a:rPr>
              <a:t>× </a:t>
            </a:r>
            <a:r>
              <a:rPr lang="ja-JP" altLang="en-US" sz="3200" b="1" smtClean="0">
                <a:solidFill>
                  <a:srgbClr val="FF0000"/>
                </a:solidFill>
                <a:latin typeface="メイリオ" panose="020B0604030504040204" pitchFamily="50" charset="-128"/>
                <a:ea typeface="メイリオ" panose="020B0604030504040204" pitchFamily="50" charset="-128"/>
              </a:rPr>
              <a:t>分別一覧データ）</a:t>
            </a:r>
            <a:endParaRPr lang="en-US" altLang="ja-JP" sz="3200" b="1">
              <a:solidFill>
                <a:srgbClr val="FF0000"/>
              </a:solidFill>
              <a:latin typeface="メイリオ" panose="020B0604030504040204" pitchFamily="50" charset="-128"/>
              <a:ea typeface="メイリオ" panose="020B0604030504040204" pitchFamily="50" charset="-128"/>
            </a:endParaRPr>
          </a:p>
        </p:txBody>
      </p:sp>
      <p:sp>
        <p:nvSpPr>
          <p:cNvPr id="12" name="角丸四角形吹き出し 11"/>
          <p:cNvSpPr/>
          <p:nvPr/>
        </p:nvSpPr>
        <p:spPr>
          <a:xfrm>
            <a:off x="6426943" y="4256269"/>
            <a:ext cx="5164980" cy="1254488"/>
          </a:xfrm>
          <a:prstGeom prst="wedgeRoundRectCallout">
            <a:avLst>
              <a:gd name="adj1" fmla="val -60044"/>
              <a:gd name="adj2" fmla="val -36535"/>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smtClean="0">
                <a:solidFill>
                  <a:srgbClr val="FF0000"/>
                </a:solidFill>
                <a:latin typeface="UD デジタル 教科書体 NP-B" panose="02020700000000000000" pitchFamily="18" charset="-128"/>
                <a:ea typeface="UD デジタル 教科書体 NP-B" panose="02020700000000000000" pitchFamily="18" charset="-128"/>
              </a:rPr>
              <a:t>オープンデータが</a:t>
            </a:r>
            <a:endParaRPr kumimoji="1" lang="en-US" altLang="ja-JP" sz="32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3200" smtClean="0">
                <a:solidFill>
                  <a:srgbClr val="FF0000"/>
                </a:solidFill>
                <a:latin typeface="UD デジタル 教科書体 NP-B" panose="02020700000000000000" pitchFamily="18" charset="-128"/>
                <a:ea typeface="UD デジタル 教科書体 NP-B" panose="02020700000000000000" pitchFamily="18" charset="-128"/>
              </a:rPr>
              <a:t>活用されています！</a:t>
            </a:r>
            <a:endParaRPr kumimoji="1" lang="ja-JP" altLang="en-US" sz="320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3"/>
          <a:stretch>
            <a:fillRect/>
          </a:stretch>
        </p:blipFill>
        <p:spPr>
          <a:xfrm>
            <a:off x="747284" y="2610882"/>
            <a:ext cx="5002399" cy="3921967"/>
          </a:xfrm>
          <a:prstGeom prst="rect">
            <a:avLst/>
          </a:prstGeom>
        </p:spPr>
      </p:pic>
    </p:spTree>
    <p:extLst>
      <p:ext uri="{BB962C8B-B14F-4D97-AF65-F5344CB8AC3E}">
        <p14:creationId xmlns:p14="http://schemas.microsoft.com/office/powerpoint/2010/main" val="29019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71781" y="2299887"/>
            <a:ext cx="8399758" cy="3665913"/>
          </a:xfrm>
        </p:spPr>
        <p:txBody>
          <a:bodyPr>
            <a:noAutofit/>
          </a:bodyPr>
          <a:lstStyle/>
          <a:p>
            <a:pPr marL="0" indent="0">
              <a:buNone/>
            </a:pP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市民からの電話：近くの</a:t>
            </a:r>
            <a:r>
              <a:rPr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rPr>
              <a:t>AED</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はどこにある？</a:t>
            </a:r>
            <a:endParaRPr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普段何気なく見ている</a:t>
            </a:r>
            <a:r>
              <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AED</a:t>
            </a:r>
            <a:r>
              <a:rPr lang="ja-JP" altLang="en-US" sz="3200" dirty="0" err="1"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どこに</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あるか</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知って</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いますか？</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そのような時</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も、豊岡市のオープンデータ</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カタログサイト</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で地図で探せるのです！</a:t>
            </a:r>
            <a:endParaRPr lang="en-US" altLang="ja-JP"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12</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3423" y="4669777"/>
            <a:ext cx="1700980" cy="1539387"/>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241" y="360000"/>
            <a:ext cx="683604" cy="723568"/>
          </a:xfrm>
          <a:prstGeom prst="rect">
            <a:avLst/>
          </a:prstGeom>
        </p:spPr>
      </p:pic>
      <p:sp>
        <p:nvSpPr>
          <p:cNvPr id="10" name="タイトル 1"/>
          <p:cNvSpPr txBox="1">
            <a:spLocks/>
          </p:cNvSpPr>
          <p:nvPr/>
        </p:nvSpPr>
        <p:spPr>
          <a:xfrm>
            <a:off x="719999" y="360000"/>
            <a:ext cx="10059369" cy="793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3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a:t>
            </a:r>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活用事例②　電話対応編</a:t>
            </a:r>
            <a:endParaRPr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8" name="フレーム 7"/>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4140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13</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2"/>
          <a:stretch>
            <a:fillRect/>
          </a:stretch>
        </p:blipFill>
        <p:spPr>
          <a:xfrm>
            <a:off x="2036532" y="1971167"/>
            <a:ext cx="7656107" cy="4675757"/>
          </a:xfrm>
          <a:prstGeom prst="rect">
            <a:avLst/>
          </a:prstGeom>
        </p:spPr>
      </p:pic>
      <p:sp>
        <p:nvSpPr>
          <p:cNvPr id="10" name="ドーナツ 9"/>
          <p:cNvSpPr/>
          <p:nvPr/>
        </p:nvSpPr>
        <p:spPr>
          <a:xfrm>
            <a:off x="7489768" y="2269374"/>
            <a:ext cx="1188719" cy="1188719"/>
          </a:xfrm>
          <a:prstGeom prst="donut">
            <a:avLst>
              <a:gd name="adj" fmla="val 89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角丸四角形吹き出し 10"/>
          <p:cNvSpPr/>
          <p:nvPr/>
        </p:nvSpPr>
        <p:spPr>
          <a:xfrm>
            <a:off x="9127375" y="2152996"/>
            <a:ext cx="1695796" cy="977471"/>
          </a:xfrm>
          <a:prstGeom prst="wedgeRoundRectCallout">
            <a:avLst>
              <a:gd name="adj1" fmla="val -61843"/>
              <a:gd name="adj2" fmla="val 32280"/>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mtClean="0">
                <a:solidFill>
                  <a:srgbClr val="FF0000"/>
                </a:solidFill>
                <a:latin typeface="UD デジタル 教科書体 NP-B" panose="02020700000000000000" pitchFamily="18" charset="-128"/>
                <a:ea typeface="UD デジタル 教科書体 NP-B" panose="02020700000000000000" pitchFamily="18" charset="-128"/>
              </a:rPr>
              <a:t>ここを</a:t>
            </a:r>
            <a:endParaRPr kumimoji="1" lang="en-US" altLang="ja-JP"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mtClean="0">
                <a:solidFill>
                  <a:srgbClr val="FF0000"/>
                </a:solidFill>
                <a:latin typeface="UD デジタル 教科書体 NP-B" panose="02020700000000000000" pitchFamily="18" charset="-128"/>
                <a:ea typeface="UD デジタル 教科書体 NP-B" panose="02020700000000000000" pitchFamily="18" charset="-128"/>
              </a:rPr>
              <a:t>クリック</a:t>
            </a:r>
            <a:endParaRPr kumimoji="1" lang="ja-JP" altLang="en-US">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2" name="コンテンツ プレースホルダー 3"/>
          <p:cNvSpPr txBox="1">
            <a:spLocks/>
          </p:cNvSpPr>
          <p:nvPr/>
        </p:nvSpPr>
        <p:spPr>
          <a:xfrm>
            <a:off x="1832571" y="1515845"/>
            <a:ext cx="9842268" cy="45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r>
              <a:rPr lang="ja-JP" altLang="en-US"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豊岡市オープンデータカタログサイト（</a:t>
            </a:r>
            <a:r>
              <a:rPr lang="en-US" altLang="ja-JP"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3"/>
              </a:rPr>
              <a:t>https</a:t>
            </a:r>
            <a:r>
              <a:rPr lang="en-US" altLang="ja-JP" sz="20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3"/>
              </a:rPr>
              <a:t>://odcs.bodik.jp/282090</a:t>
            </a:r>
            <a:r>
              <a:rPr lang="en-US" altLang="ja-JP"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3"/>
              </a:rPr>
              <a:t>/</a:t>
            </a:r>
            <a:r>
              <a:rPr lang="ja-JP" altLang="en-US"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endParaRPr lang="ja-JP" altLang="en-US" sz="20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13" name="フレーム 12"/>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8241" y="360000"/>
            <a:ext cx="683604" cy="723568"/>
          </a:xfrm>
          <a:prstGeom prst="rect">
            <a:avLst/>
          </a:prstGeom>
        </p:spPr>
      </p:pic>
      <p:sp>
        <p:nvSpPr>
          <p:cNvPr id="17" name="タイトル 1"/>
          <p:cNvSpPr txBox="1">
            <a:spLocks/>
          </p:cNvSpPr>
          <p:nvPr/>
        </p:nvSpPr>
        <p:spPr>
          <a:xfrm>
            <a:off x="719999" y="360000"/>
            <a:ext cx="10059369" cy="793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3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a:t>
            </a:r>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活用事例②　電話対応編</a:t>
            </a:r>
            <a:endParaRPr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3952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141" r="6951" b="15528"/>
          <a:stretch/>
        </p:blipFill>
        <p:spPr>
          <a:xfrm>
            <a:off x="807001" y="1449480"/>
            <a:ext cx="10102633" cy="5164140"/>
          </a:xfrm>
          <a:prstGeom prst="rect">
            <a:avLst/>
          </a:prstGeom>
        </p:spPr>
      </p:pic>
      <p:sp>
        <p:nvSpPr>
          <p:cNvPr id="6" name="ドーナツ 5"/>
          <p:cNvSpPr/>
          <p:nvPr/>
        </p:nvSpPr>
        <p:spPr>
          <a:xfrm>
            <a:off x="807001" y="5364569"/>
            <a:ext cx="266160" cy="266160"/>
          </a:xfrm>
          <a:prstGeom prst="donut">
            <a:avLst>
              <a:gd name="adj" fmla="val 178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吹き出し 7"/>
          <p:cNvSpPr/>
          <p:nvPr/>
        </p:nvSpPr>
        <p:spPr>
          <a:xfrm>
            <a:off x="9042505" y="1723796"/>
            <a:ext cx="2635134" cy="1246632"/>
          </a:xfrm>
          <a:prstGeom prst="wedgeRoundRectCallout">
            <a:avLst>
              <a:gd name="adj1" fmla="val -61843"/>
              <a:gd name="adj2" fmla="val 32280"/>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0000"/>
                </a:solidFill>
                <a:latin typeface="UD デジタル 教科書体 NP-B" panose="02020700000000000000" pitchFamily="18" charset="-128"/>
                <a:ea typeface="UD デジタル 教科書体 NP-B" panose="02020700000000000000" pitchFamily="18" charset="-128"/>
              </a:rPr>
              <a:t>すぐに発見</a:t>
            </a:r>
            <a:endParaRPr kumimoji="1" lang="en-US" altLang="ja-JP" sz="24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400">
                <a:solidFill>
                  <a:srgbClr val="FF0000"/>
                </a:solidFill>
                <a:latin typeface="UD デジタル 教科書体 NP-B" panose="02020700000000000000" pitchFamily="18" charset="-128"/>
                <a:ea typeface="UD デジタル 教科書体 NP-B" panose="02020700000000000000" pitchFamily="18" charset="-128"/>
              </a:rPr>
              <a:t>できます</a:t>
            </a:r>
            <a:r>
              <a:rPr kumimoji="1" lang="ja-JP" altLang="en-US" sz="2400" smtClean="0">
                <a:solidFill>
                  <a:srgbClr val="FF0000"/>
                </a:solidFill>
                <a:latin typeface="UD デジタル 教科書体 NP-B" panose="02020700000000000000" pitchFamily="18" charset="-128"/>
                <a:ea typeface="UD デジタル 教科書体 NP-B" panose="02020700000000000000" pitchFamily="18" charset="-128"/>
              </a:rPr>
              <a:t>！</a:t>
            </a:r>
            <a:endParaRPr kumimoji="1" lang="ja-JP" altLang="en-US" sz="240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9" name="角丸四角形吹き出し 8"/>
          <p:cNvSpPr/>
          <p:nvPr/>
        </p:nvSpPr>
        <p:spPr>
          <a:xfrm>
            <a:off x="2388526" y="4957398"/>
            <a:ext cx="1111134" cy="673331"/>
          </a:xfrm>
          <a:prstGeom prst="wedgeRoundRectCallout">
            <a:avLst>
              <a:gd name="adj1" fmla="val -61843"/>
              <a:gd name="adj2" fmla="val 32280"/>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チェック</a:t>
            </a:r>
            <a:endPar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14</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0" name="フレーム 9"/>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241" y="360000"/>
            <a:ext cx="683604" cy="723568"/>
          </a:xfrm>
          <a:prstGeom prst="rect">
            <a:avLst/>
          </a:prstGeom>
        </p:spPr>
      </p:pic>
      <p:sp>
        <p:nvSpPr>
          <p:cNvPr id="15" name="タイトル 1"/>
          <p:cNvSpPr txBox="1">
            <a:spLocks/>
          </p:cNvSpPr>
          <p:nvPr/>
        </p:nvSpPr>
        <p:spPr>
          <a:xfrm>
            <a:off x="719999" y="360000"/>
            <a:ext cx="10059369" cy="7933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3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a:t>
            </a:r>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活用事例②　電話対応編</a:t>
            </a:r>
            <a:endParaRPr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668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497989" y="356101"/>
            <a:ext cx="11171139" cy="2065866"/>
          </a:xfrm>
        </p:spPr>
        <p:txBody>
          <a:bodyPr>
            <a:noAutofit/>
          </a:bodyPr>
          <a:lstStyle/>
          <a:p>
            <a:pPr algn="ctr">
              <a:lnSpc>
                <a:spcPts val="8000"/>
              </a:lnSpc>
            </a:pPr>
            <a:r>
              <a:rPr lang="ja-JP" altLang="en-US" dirty="0">
                <a:solidFill>
                  <a:schemeClr val="tx1">
                    <a:lumMod val="75000"/>
                    <a:lumOff val="25000"/>
                  </a:schemeClr>
                </a:solidFill>
                <a:latin typeface="ＭＳ 明朝" panose="02020609040205080304" pitchFamily="17" charset="-128"/>
                <a:ea typeface="ＭＳ 明朝" panose="02020609040205080304" pitchFamily="17" charset="-128"/>
              </a:rPr>
              <a:t>市役所の机の上</a:t>
            </a:r>
            <a:r>
              <a:rPr lang="ja-JP" altLang="en-US" dirty="0" smtClean="0">
                <a:solidFill>
                  <a:schemeClr val="tx1">
                    <a:lumMod val="75000"/>
                    <a:lumOff val="25000"/>
                  </a:schemeClr>
                </a:solidFill>
                <a:latin typeface="ＭＳ 明朝" panose="02020609040205080304" pitchFamily="17" charset="-128"/>
                <a:ea typeface="ＭＳ 明朝" panose="02020609040205080304" pitchFamily="17" charset="-128"/>
              </a:rPr>
              <a:t>から</a:t>
            </a:r>
            <a:r>
              <a:rPr lang="en-US" altLang="ja-JP" dirty="0" smtClean="0">
                <a:solidFill>
                  <a:schemeClr val="tx1">
                    <a:lumMod val="75000"/>
                    <a:lumOff val="25000"/>
                  </a:schemeClr>
                </a:solidFill>
                <a:latin typeface="ＭＳ 明朝" panose="02020609040205080304" pitchFamily="17" charset="-128"/>
                <a:ea typeface="ＭＳ 明朝" panose="02020609040205080304" pitchFamily="17" charset="-128"/>
              </a:rPr>
              <a:t/>
            </a:r>
            <a:br>
              <a:rPr lang="en-US" altLang="ja-JP" dirty="0" smtClean="0">
                <a:solidFill>
                  <a:schemeClr val="tx1">
                    <a:lumMod val="75000"/>
                    <a:lumOff val="25000"/>
                  </a:schemeClr>
                </a:solidFill>
                <a:latin typeface="ＭＳ 明朝" panose="02020609040205080304" pitchFamily="17" charset="-128"/>
                <a:ea typeface="ＭＳ 明朝" panose="02020609040205080304" pitchFamily="17" charset="-128"/>
              </a:rPr>
            </a:br>
            <a:r>
              <a:rPr lang="ja-JP" altLang="en-US" sz="7000" b="1" dirty="0" smtClean="0">
                <a:solidFill>
                  <a:schemeClr val="tx1">
                    <a:lumMod val="75000"/>
                    <a:lumOff val="25000"/>
                  </a:schemeClr>
                </a:solidFill>
                <a:latin typeface="ＭＳ 明朝" panose="02020609040205080304" pitchFamily="17" charset="-128"/>
                <a:ea typeface="ＭＳ 明朝" panose="02020609040205080304" pitchFamily="17" charset="-128"/>
              </a:rPr>
              <a:t>未来</a:t>
            </a:r>
            <a:r>
              <a:rPr lang="ja-JP" altLang="en-US" sz="7000" b="1" dirty="0">
                <a:solidFill>
                  <a:schemeClr val="tx1">
                    <a:lumMod val="75000"/>
                    <a:lumOff val="25000"/>
                  </a:schemeClr>
                </a:solidFill>
                <a:latin typeface="ＭＳ 明朝" panose="02020609040205080304" pitchFamily="17" charset="-128"/>
                <a:ea typeface="ＭＳ 明朝" panose="02020609040205080304" pitchFamily="17" charset="-128"/>
              </a:rPr>
              <a:t>の資源を</a:t>
            </a:r>
            <a:r>
              <a:rPr lang="ja-JP" altLang="en-US" sz="7000" b="1" dirty="0" smtClean="0">
                <a:solidFill>
                  <a:schemeClr val="tx1">
                    <a:lumMod val="75000"/>
                    <a:lumOff val="25000"/>
                  </a:schemeClr>
                </a:solidFill>
                <a:latin typeface="ＭＳ 明朝" panose="02020609040205080304" pitchFamily="17" charset="-128"/>
                <a:ea typeface="ＭＳ 明朝" panose="02020609040205080304" pitchFamily="17" charset="-128"/>
              </a:rPr>
              <a:t>作り出そう</a:t>
            </a:r>
            <a:endParaRPr kumimoji="1" lang="ja-JP" altLang="en-US" sz="7000" b="1" dirty="0">
              <a:solidFill>
                <a:schemeClr val="tx1">
                  <a:lumMod val="75000"/>
                  <a:lumOff val="25000"/>
                </a:schemeClr>
              </a:solidFill>
              <a:latin typeface="ＭＳ 明朝" panose="02020609040205080304" pitchFamily="17" charset="-128"/>
              <a:ea typeface="ＭＳ 明朝" panose="02020609040205080304" pitchFamily="17" charset="-128"/>
            </a:endParaRPr>
          </a:p>
        </p:txBody>
      </p:sp>
      <p:sp>
        <p:nvSpPr>
          <p:cNvPr id="8" name="コンテンツ プレースホルダー 2"/>
          <p:cNvSpPr txBox="1">
            <a:spLocks/>
          </p:cNvSpPr>
          <p:nvPr/>
        </p:nvSpPr>
        <p:spPr>
          <a:xfrm>
            <a:off x="1934339" y="2734117"/>
            <a:ext cx="8622825" cy="3625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ts val="3000"/>
              </a:lnSpc>
              <a:buNone/>
            </a:pPr>
            <a:r>
              <a:rPr lang="ja-JP" altLang="en-US"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みなさんは、オープンデータって聞いたことありますか？</a:t>
            </a:r>
            <a:endParaRPr lang="en-US" altLang="ja-JP"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0" indent="0">
              <a:lnSpc>
                <a:spcPts val="3000"/>
              </a:lnSpc>
              <a:buNone/>
            </a:pPr>
            <a:r>
              <a:rPr lang="ja-JP" altLang="en-US"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身近</a:t>
            </a:r>
            <a:r>
              <a:rPr lang="ja-JP" altLang="en-US" sz="2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な生活</a:t>
            </a:r>
            <a:r>
              <a:rPr lang="ja-JP" altLang="en-US"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に深く関わって</a:t>
            </a:r>
            <a:r>
              <a:rPr lang="ja-JP" altLang="en-US" sz="2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いるオープンデータ。</a:t>
            </a:r>
            <a:endParaRPr lang="en-US" altLang="ja-JP"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0" indent="0">
              <a:lnSpc>
                <a:spcPts val="3000"/>
              </a:lnSpc>
              <a:buNone/>
            </a:pPr>
            <a:r>
              <a:rPr lang="ja-JP" altLang="en-US" sz="2200"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実は世界中でオープンデータを推進する取り組みが進んでいます。</a:t>
            </a:r>
            <a:endParaRPr lang="en-US" altLang="ja-JP"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0" indent="0">
              <a:lnSpc>
                <a:spcPts val="3000"/>
              </a:lnSpc>
              <a:buNone/>
            </a:pPr>
            <a:r>
              <a:rPr lang="ja-JP" altLang="en-US"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本書は、豊岡市で始まったばかりのオープンデータの取り組みを、</a:t>
            </a:r>
            <a:endParaRPr lang="en-US" altLang="ja-JP"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0" indent="0">
              <a:lnSpc>
                <a:spcPts val="3000"/>
              </a:lnSpc>
              <a:buNone/>
            </a:pPr>
            <a:r>
              <a:rPr lang="ja-JP" altLang="en-US"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少しでも広げていけるよう、思いを込めて作成しております。</a:t>
            </a:r>
            <a:endParaRPr lang="en-US" altLang="ja-JP"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0" indent="0">
              <a:lnSpc>
                <a:spcPts val="3000"/>
              </a:lnSpc>
              <a:buNone/>
            </a:pPr>
            <a:r>
              <a:rPr lang="ja-JP" altLang="en-US"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一読いただき、ぜひオープンデータ公開に役立ててください。</a:t>
            </a:r>
            <a:endParaRPr lang="en-US" altLang="ja-JP"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a:p>
            <a:pPr marL="0" indent="0">
              <a:lnSpc>
                <a:spcPts val="3000"/>
              </a:lnSpc>
              <a:buNone/>
            </a:pPr>
            <a:r>
              <a:rPr lang="ja-JP" altLang="en-US"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あなたの一声を待っています。</a:t>
            </a:r>
            <a:endParaRPr lang="en-US" altLang="ja-JP" sz="2200" dirty="0" smtClean="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endParaRPr>
          </a:p>
        </p:txBody>
      </p:sp>
      <p:sp>
        <p:nvSpPr>
          <p:cNvPr id="4" name="フレーム 3"/>
          <p:cNvSpPr/>
          <p:nvPr/>
        </p:nvSpPr>
        <p:spPr>
          <a:xfrm>
            <a:off x="186612" y="195943"/>
            <a:ext cx="11793894" cy="6475445"/>
          </a:xfrm>
          <a:prstGeom prst="frame">
            <a:avLst>
              <a:gd name="adj1" fmla="val 684"/>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65534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9788390" cy="793315"/>
          </a:xfrm>
        </p:spPr>
        <p:txBody>
          <a:bodyPr>
            <a:normAutofit fontScale="90000"/>
          </a:bodyPr>
          <a:lstStyle/>
          <a:p>
            <a:r>
              <a:rPr lang="ja-JP" altLang="en-US" sz="48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どのようなデータを公開したらいい</a:t>
            </a:r>
            <a:r>
              <a:rPr kumimoji="1" lang="ja-JP" altLang="en-US" sz="48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コンテンツ プレースホルダー 3"/>
          <p:cNvSpPr>
            <a:spLocks noGrp="1"/>
          </p:cNvSpPr>
          <p:nvPr>
            <p:ph idx="1"/>
          </p:nvPr>
        </p:nvSpPr>
        <p:spPr>
          <a:xfrm>
            <a:off x="1293709" y="1826727"/>
            <a:ext cx="9424114" cy="4415269"/>
          </a:xfrm>
        </p:spPr>
        <p:txBody>
          <a:bodyPr>
            <a:noAutofit/>
          </a:bodyPr>
          <a:lstStyle/>
          <a:p>
            <a:pPr marL="0" indent="0">
              <a:buNone/>
            </a:pPr>
            <a:r>
              <a:rPr lang="ja-JP" altLang="en-US" sz="4400" smtClean="0">
                <a:solidFill>
                  <a:srgbClr val="FF0000"/>
                </a:solidFill>
                <a:latin typeface="UD デジタル 教科書体 NP-B" panose="02020700000000000000" pitchFamily="18" charset="-128"/>
                <a:ea typeface="UD デジタル 教科書体 NP-B" panose="02020700000000000000" pitchFamily="18" charset="-128"/>
              </a:rPr>
              <a:t>どのようなデータでも、公開できる</a:t>
            </a:r>
            <a:endParaRPr lang="en-US" altLang="ja-JP" sz="4400"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4400" smtClean="0">
                <a:solidFill>
                  <a:srgbClr val="FF0000"/>
                </a:solidFill>
                <a:latin typeface="UD デジタル 教科書体 NP-B" panose="02020700000000000000" pitchFamily="18" charset="-128"/>
                <a:ea typeface="UD デジタル 教科書体 NP-B" panose="02020700000000000000" pitchFamily="18" charset="-128"/>
              </a:rPr>
              <a:t>データ</a:t>
            </a:r>
            <a:r>
              <a:rPr lang="ja-JP" altLang="en-US" sz="4400" dirty="0" smtClean="0">
                <a:solidFill>
                  <a:srgbClr val="FF0000"/>
                </a:solidFill>
                <a:latin typeface="UD デジタル 教科書体 NP-B" panose="02020700000000000000" pitchFamily="18" charset="-128"/>
                <a:ea typeface="UD デジタル 教科書体 NP-B" panose="02020700000000000000" pitchFamily="18" charset="-128"/>
              </a:rPr>
              <a:t>は公開していきましょう！</a:t>
            </a:r>
            <a:endParaRPr lang="en-US" altLang="ja-JP" sz="440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smtClean="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データの利用者は世界中の</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人々です！</a:t>
            </a:r>
            <a:endParaRPr lang="en-US" altLang="ja-JP" sz="3200" dirty="0" smtClean="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誰</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も使わないだろうと</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思うデータが、</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思って</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もみないサービス開発に</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つながることが</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あるんです</a:t>
            </a: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3200" dirty="0" smtClean="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3200"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1415825" y="6209164"/>
            <a:ext cx="657987"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15</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583156" y="4572000"/>
            <a:ext cx="1682709" cy="2286000"/>
          </a:xfrm>
          <a:prstGeom prst="rect">
            <a:avLst/>
          </a:prstGeom>
        </p:spPr>
      </p:pic>
      <p:sp>
        <p:nvSpPr>
          <p:cNvPr id="6" name="フレーム 5"/>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05287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652913" cy="793315"/>
          </a:xfrm>
        </p:spPr>
        <p:txBody>
          <a:bodyPr>
            <a:normAutofit/>
          </a:bodyPr>
          <a:lstStyle/>
          <a:p>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公開すべきでない情報って何がある？</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1143587" y="2094345"/>
            <a:ext cx="8475198" cy="3341716"/>
          </a:xfrm>
        </p:spPr>
        <p:txBody>
          <a:bodyPr>
            <a:noAutofit/>
          </a:bodyPr>
          <a:lstStyle/>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オープンデータとして公開してはいけないデータもあります</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個人情報や</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、具体的かつ</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合理的な理由に</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より、</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二次</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利用が認められないものについて</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は、</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オープンデータの対象外としましょう！</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pic>
        <p:nvPicPr>
          <p:cNvPr id="7" name="Picture 2" descr="断っている女性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676" y="4554415"/>
            <a:ext cx="1561050" cy="192722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16</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8" name="フレーム 7"/>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79204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23552" y="3778897"/>
            <a:ext cx="2466121" cy="2692891"/>
          </a:xfrm>
          <a:prstGeom prst="rect">
            <a:avLst/>
          </a:prstGeom>
        </p:spPr>
      </p:pic>
      <p:sp>
        <p:nvSpPr>
          <p:cNvPr id="2" name="タイトル 1"/>
          <p:cNvSpPr>
            <a:spLocks noGrp="1"/>
          </p:cNvSpPr>
          <p:nvPr>
            <p:ph type="title"/>
          </p:nvPr>
        </p:nvSpPr>
        <p:spPr>
          <a:xfrm>
            <a:off x="720000" y="360000"/>
            <a:ext cx="10361968" cy="793315"/>
          </a:xfrm>
        </p:spPr>
        <p:txBody>
          <a:bodyPr>
            <a:normAutofit/>
          </a:bodyPr>
          <a:lstStyle/>
          <a:p>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公開したデータが間違っていたら？</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3219061" y="2631233"/>
            <a:ext cx="7484187" cy="2719353"/>
          </a:xfrm>
        </p:spPr>
        <p:txBody>
          <a:bodyPr>
            <a:noAutofit/>
          </a:bodyPr>
          <a:lstStyle/>
          <a:p>
            <a:pPr marL="0" indent="0">
              <a:buNone/>
            </a:pPr>
            <a:r>
              <a:rPr lang="ja-JP" altLang="en-US" sz="6600" dirty="0" smtClean="0">
                <a:solidFill>
                  <a:srgbClr val="FF0000"/>
                </a:solidFill>
                <a:latin typeface="UD デジタル 教科書体 NP-B" panose="02020700000000000000" pitchFamily="18" charset="-128"/>
                <a:ea typeface="UD デジタル 教科書体 NP-B" panose="02020700000000000000" pitchFamily="18" charset="-128"/>
              </a:rPr>
              <a:t>修正</a:t>
            </a:r>
            <a:r>
              <a:rPr lang="ja-JP" altLang="en-US" sz="7200" dirty="0" smtClean="0">
                <a:solidFill>
                  <a:srgbClr val="FF0000"/>
                </a:solidFill>
                <a:latin typeface="UD デジタル 教科書体 NP-B" panose="02020700000000000000" pitchFamily="18" charset="-128"/>
                <a:ea typeface="UD デジタル 教科書体 NP-B" panose="02020700000000000000" pitchFamily="18" charset="-128"/>
              </a:rPr>
              <a:t>すれば</a:t>
            </a:r>
            <a:endParaRPr lang="en-US" altLang="ja-JP" sz="720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lgn="ctr">
              <a:buNone/>
            </a:pPr>
            <a:r>
              <a:rPr lang="ja-JP" altLang="en-US" sz="6600" dirty="0" smtClean="0">
                <a:solidFill>
                  <a:srgbClr val="FF0000"/>
                </a:solidFill>
                <a:latin typeface="UD デジタル 教科書体 NP-B" panose="02020700000000000000" pitchFamily="18" charset="-128"/>
                <a:ea typeface="UD デジタル 教科書体 NP-B" panose="02020700000000000000" pitchFamily="18" charset="-128"/>
              </a:rPr>
              <a:t>　いいんです！</a:t>
            </a:r>
            <a:endParaRPr lang="en-US" altLang="ja-JP" sz="660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lgn="ctr">
              <a:buNone/>
            </a:pPr>
            <a:endParaRPr lang="en-US" altLang="ja-JP" sz="4800" dirty="0" smtClean="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17</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7" name="フレーム 6"/>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02083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361968" cy="793315"/>
          </a:xfrm>
        </p:spPr>
        <p:txBody>
          <a:bodyPr>
            <a:normAutofit/>
          </a:bodyPr>
          <a:lstStyle/>
          <a:p>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公開したデータが間違っていたら？</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6" name="コンテンツ プレースホルダー 2"/>
          <p:cNvSpPr>
            <a:spLocks noGrp="1"/>
          </p:cNvSpPr>
          <p:nvPr>
            <p:ph idx="1"/>
          </p:nvPr>
        </p:nvSpPr>
        <p:spPr>
          <a:xfrm>
            <a:off x="1479868" y="1728972"/>
            <a:ext cx="8980787" cy="3610577"/>
          </a:xfrm>
        </p:spPr>
        <p:txBody>
          <a:bodyPr>
            <a:noAutofit/>
          </a:bodyPr>
          <a:lstStyle/>
          <a:p>
            <a:pPr marL="0" indent="0">
              <a:buNone/>
            </a:pPr>
            <a:r>
              <a:rPr lang="ja-JP" altLang="en-US"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市民：オープンデータで公開されている</a:t>
            </a:r>
            <a:endParaRPr lang="en-US" altLang="ja-JP"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r>
              <a:rPr lang="ja-JP" altLang="en-US"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データ間違っていると思うんですけど</a:t>
            </a:r>
            <a:r>
              <a:rPr lang="en-US" altLang="ja-JP"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p>
          <a:p>
            <a:pPr marL="0" indent="0">
              <a:buNone/>
            </a:pPr>
            <a:endParaRPr lang="en-US" altLang="ja-JP" sz="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職員：申し訳ございません</a:t>
            </a:r>
            <a:endParaRPr lang="en-US" altLang="ja-JP"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a:latin typeface="UD デジタル 教科書体 NP-B" panose="02020700000000000000" pitchFamily="18" charset="-128"/>
                <a:ea typeface="UD デジタル 教科書体 NP-B" panose="02020700000000000000" pitchFamily="18" charset="-128"/>
              </a:rPr>
              <a:t>　</a:t>
            </a:r>
            <a:r>
              <a:rPr lang="ja-JP" altLang="en-US" smtClean="0">
                <a:latin typeface="UD デジタル 教科書体 NP-B" panose="02020700000000000000" pitchFamily="18" charset="-128"/>
                <a:ea typeface="UD デジタル 教科書体 NP-B" panose="02020700000000000000" pitchFamily="18" charset="-128"/>
              </a:rPr>
              <a:t>　　</a:t>
            </a:r>
            <a:r>
              <a:rPr lang="ja-JP" altLang="en-US" u="sng" smtClean="0">
                <a:solidFill>
                  <a:srgbClr val="FF0000"/>
                </a:solidFill>
                <a:latin typeface="UD デジタル 教科書体 NP-B" panose="02020700000000000000" pitchFamily="18" charset="-128"/>
                <a:ea typeface="UD デジタル 教科書体 NP-B" panose="02020700000000000000" pitchFamily="18" charset="-128"/>
              </a:rPr>
              <a:t>間違いを見つけていただき</a:t>
            </a:r>
            <a:endParaRPr lang="en-US" altLang="ja-JP" u="sng"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mtClean="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u="sng" smtClean="0">
                <a:solidFill>
                  <a:srgbClr val="FF0000"/>
                </a:solidFill>
                <a:latin typeface="UD デジタル 教科書体 NP-B" panose="02020700000000000000" pitchFamily="18" charset="-128"/>
                <a:ea typeface="UD デジタル 教科書体 NP-B" panose="02020700000000000000" pitchFamily="18" charset="-128"/>
              </a:rPr>
              <a:t>ありがとうございます！</a:t>
            </a:r>
            <a:endParaRPr lang="en-US" altLang="ja-JP" u="sng" smtClean="0">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mtClean="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u="sng" smtClean="0">
                <a:solidFill>
                  <a:srgbClr val="FF0000"/>
                </a:solidFill>
                <a:latin typeface="UD デジタル 教科書体 NP-B" panose="02020700000000000000" pitchFamily="18" charset="-128"/>
                <a:ea typeface="UD デジタル 教科書体 NP-B" panose="02020700000000000000" pitchFamily="18" charset="-128"/>
              </a:rPr>
              <a:t>早速修正させていただきます！</a:t>
            </a:r>
            <a:endParaRPr lang="en-US" altLang="ja-JP" u="sng">
              <a:solidFill>
                <a:srgbClr val="FF0000"/>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mtClean="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円形吹き出し 6"/>
          <p:cNvSpPr/>
          <p:nvPr/>
        </p:nvSpPr>
        <p:spPr>
          <a:xfrm>
            <a:off x="9925320" y="2188084"/>
            <a:ext cx="1574742" cy="1055077"/>
          </a:xfrm>
          <a:prstGeom prst="wedgeEllipseCallout">
            <a:avLst>
              <a:gd name="adj1" fmla="val -44841"/>
              <a:gd name="adj2" fmla="val 56667"/>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mtClean="0">
                <a:solidFill>
                  <a:schemeClr val="tx1">
                    <a:lumMod val="75000"/>
                    <a:lumOff val="25000"/>
                  </a:schemeClr>
                </a:solidFill>
              </a:rPr>
              <a:t>ある日のやりとり</a:t>
            </a:r>
            <a:endParaRPr kumimoji="1" lang="en-US" altLang="ja-JP" smtClean="0">
              <a:solidFill>
                <a:schemeClr val="tx1">
                  <a:lumMod val="75000"/>
                  <a:lumOff val="25000"/>
                </a:schemeClr>
              </a:solidFill>
            </a:endParaRPr>
          </a:p>
        </p:txBody>
      </p:sp>
      <p:sp>
        <p:nvSpPr>
          <p:cNvPr id="9" name="角丸四角形 8"/>
          <p:cNvSpPr/>
          <p:nvPr/>
        </p:nvSpPr>
        <p:spPr>
          <a:xfrm>
            <a:off x="464795" y="5339549"/>
            <a:ext cx="9794633" cy="1107609"/>
          </a:xfrm>
          <a:prstGeom prst="roundRect">
            <a:avLst/>
          </a:prstGeom>
          <a:ln w="571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間違えないなんて不可能です</a:t>
            </a:r>
            <a:endParaRPr kumimoji="1" lang="en-US" altLang="ja-JP" sz="2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8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間違いが早く見つかって良かったと考えましょう！</a:t>
            </a:r>
            <a:endParaRPr kumimoji="1" lang="ja-JP" altLang="en-US" sz="28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pic>
        <p:nvPicPr>
          <p:cNvPr id="10" name="Picture 4" descr="電話を受けている男性会社員の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0655" y="4528038"/>
            <a:ext cx="1412030" cy="1623022"/>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18</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8" name="フレーム 7"/>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9526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 y="-6670"/>
            <a:ext cx="6101543" cy="6864670"/>
          </a:xfrm>
          <a:prstGeom prst="rect">
            <a:avLst/>
          </a:prstGeom>
          <a:solidFill>
            <a:srgbClr val="33CC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200">
              <a:solidFill>
                <a:schemeClr val="bg1"/>
              </a:solidFill>
            </a:endParaRPr>
          </a:p>
        </p:txBody>
      </p:sp>
      <p:sp>
        <p:nvSpPr>
          <p:cNvPr id="4" name="コンテンツ プレースホルダー 2"/>
          <p:cNvSpPr txBox="1">
            <a:spLocks/>
          </p:cNvSpPr>
          <p:nvPr/>
        </p:nvSpPr>
        <p:spPr>
          <a:xfrm>
            <a:off x="486141" y="579956"/>
            <a:ext cx="11209866" cy="5662903"/>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endParaRPr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5" name="コンテンツ プレースホルダー 3"/>
          <p:cNvSpPr txBox="1">
            <a:spLocks/>
          </p:cNvSpPr>
          <p:nvPr/>
        </p:nvSpPr>
        <p:spPr>
          <a:xfrm>
            <a:off x="813263" y="3649288"/>
            <a:ext cx="10515600" cy="32087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2" pitchFamily="18" charset="2"/>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kumimoji="1" sz="2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kumimoji="1"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kumimoji="1"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kumimoji="1"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9pPr>
          </a:lstStyle>
          <a:p>
            <a:r>
              <a:rPr lang="ja-JP" altLang="en-US" sz="3600" smtClean="0">
                <a:latin typeface="UD デジタル 教科書体 NP-B" panose="02020700000000000000" pitchFamily="18" charset="-128"/>
                <a:ea typeface="UD デジタル 教科書体 NP-B" panose="02020700000000000000" pitchFamily="18" charset="-128"/>
              </a:rPr>
              <a:t>　　</a:t>
            </a:r>
            <a:endParaRPr lang="en-US" altLang="ja-JP" sz="3600" smtClean="0">
              <a:latin typeface="UD デジタル 教科書体 NP-B" panose="02020700000000000000" pitchFamily="18" charset="-128"/>
              <a:ea typeface="UD デジタル 教科書体 NP-B" panose="02020700000000000000" pitchFamily="18" charset="-128"/>
            </a:endParaRPr>
          </a:p>
          <a:p>
            <a:r>
              <a:rPr lang="ja-JP" altLang="en-US" sz="3600" smtClean="0">
                <a:latin typeface="UD デジタル 教科書体 NP-B" panose="02020700000000000000" pitchFamily="18" charset="-128"/>
                <a:ea typeface="UD デジタル 教科書体 NP-B" panose="02020700000000000000" pitchFamily="18" charset="-128"/>
              </a:rPr>
              <a:t>　</a:t>
            </a:r>
            <a:endParaRPr lang="en-US" altLang="ja-JP" sz="3600" smtClean="0">
              <a:latin typeface="UD デジタル 教科書体 NP-B" panose="02020700000000000000" pitchFamily="18" charset="-128"/>
              <a:ea typeface="UD デジタル 教科書体 NP-B" panose="02020700000000000000" pitchFamily="18" charset="-128"/>
            </a:endParaRPr>
          </a:p>
          <a:p>
            <a:endParaRPr lang="ja-JP" altLang="en-US" sz="360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11415825" y="6209164"/>
            <a:ext cx="518028" cy="369332"/>
          </a:xfrm>
          <a:prstGeom prst="rect">
            <a:avLst/>
          </a:prstGeom>
          <a:noFill/>
        </p:spPr>
        <p:txBody>
          <a:bodyPr wrap="square" rtlCol="0">
            <a:spAutoFit/>
          </a:bodyPr>
          <a:lstStyle/>
          <a:p>
            <a:r>
              <a:rPr kumimoji="1" lang="en-US" altLang="ja-JP">
                <a:solidFill>
                  <a:srgbClr val="33CCCC"/>
                </a:solidFill>
                <a:latin typeface="UD デジタル 教科書体 NP-B" panose="02020700000000000000" pitchFamily="18" charset="-128"/>
                <a:ea typeface="UD デジタル 教科書体 NP-B" panose="02020700000000000000" pitchFamily="18" charset="-128"/>
              </a:rPr>
              <a:t>19</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7" name="タイトル 7"/>
          <p:cNvSpPr>
            <a:spLocks noGrp="1"/>
          </p:cNvSpPr>
          <p:nvPr>
            <p:ph type="ctrTitle"/>
          </p:nvPr>
        </p:nvSpPr>
        <p:spPr>
          <a:xfrm>
            <a:off x="1093036" y="2069876"/>
            <a:ext cx="4348042" cy="3671029"/>
          </a:xfrm>
        </p:spPr>
        <p:txBody>
          <a:bodyPr anchor="ctr" anchorCtr="0">
            <a:noAutofit/>
          </a:bodyPr>
          <a:lstStyle/>
          <a:p>
            <a:r>
              <a:rPr kumimoji="1" lang="en-US" altLang="ja-JP" sz="7200" b="1" smtClean="0">
                <a:solidFill>
                  <a:schemeClr val="bg1"/>
                </a:solidFill>
                <a:latin typeface="メイリオ" panose="020B0604030504040204" pitchFamily="50" charset="-128"/>
                <a:ea typeface="メイリオ" panose="020B0604030504040204" pitchFamily="50" charset="-128"/>
              </a:rPr>
              <a:t>02</a:t>
            </a: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r>
              <a:rPr lang="ja-JP" altLang="en-US" sz="4000" b="1">
                <a:solidFill>
                  <a:schemeClr val="bg1"/>
                </a:solidFill>
                <a:latin typeface="メイリオ" panose="020B0604030504040204" pitchFamily="50" charset="-128"/>
                <a:ea typeface="メイリオ" panose="020B0604030504040204" pitchFamily="50" charset="-128"/>
              </a:rPr>
              <a:t>機械判読可能なデータの</a:t>
            </a:r>
            <a:r>
              <a:rPr lang="ja-JP" altLang="en-US" sz="4000" b="1" smtClean="0">
                <a:solidFill>
                  <a:schemeClr val="bg1"/>
                </a:solidFill>
                <a:latin typeface="メイリオ" panose="020B0604030504040204" pitchFamily="50" charset="-128"/>
                <a:ea typeface="メイリオ" panose="020B0604030504040204" pitchFamily="50" charset="-128"/>
              </a:rPr>
              <a:t>作成</a:t>
            </a: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endParaRPr kumimoji="1" lang="ja-JP" altLang="en-US" sz="40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666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361968" cy="793315"/>
          </a:xfrm>
        </p:spPr>
        <p:txBody>
          <a:bodyPr>
            <a:normAutofit/>
          </a:bodyPr>
          <a:lstStyle/>
          <a:p>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公開データの準備をしよう</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1046503" y="1905842"/>
            <a:ext cx="9460305" cy="3814171"/>
          </a:xfrm>
        </p:spPr>
        <p:txBody>
          <a:bodyPr>
            <a:normAutofit/>
          </a:bodyPr>
          <a:lstStyle/>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データ</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を作成する際は</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、機械</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判読</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可能なデータ形式にして</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公開しましょう</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16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データ項目は、施設名・住所・電話番号など基本的な情報に加え、公開できる項目は公開し、取捨選択は利用者に任せましょう！</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211137" y="5538736"/>
            <a:ext cx="1167917" cy="1015663"/>
          </a:xfrm>
          <a:prstGeom prst="rect">
            <a:avLst/>
          </a:prstGeom>
          <a:noFill/>
          <a:ln>
            <a:solidFill>
              <a:schemeClr val="tx1"/>
            </a:solidFill>
          </a:ln>
        </p:spPr>
        <p:txBody>
          <a:bodyPr wrap="square" rtlCol="0">
            <a:spAutoFit/>
          </a:bodyPr>
          <a:lstStyle/>
          <a:p>
            <a:pPr algn="ctr"/>
            <a:r>
              <a:rPr kumimoji="1" lang="en-US" altLang="ja-JP" sz="3200" smtClean="0"/>
              <a:t>Excel</a:t>
            </a:r>
            <a:endParaRPr kumimoji="1" lang="en-US" altLang="ja-JP" sz="2800" smtClean="0"/>
          </a:p>
          <a:p>
            <a:pPr algn="ctr"/>
            <a:r>
              <a:rPr kumimoji="1" lang="en-US" altLang="ja-JP" sz="2800"/>
              <a:t>CSV</a:t>
            </a:r>
            <a:endParaRPr kumimoji="1" lang="ja-JP" altLang="en-US" sz="3200"/>
          </a:p>
        </p:txBody>
      </p:sp>
      <p:sp>
        <p:nvSpPr>
          <p:cNvPr id="8" name="テキスト ボックス 7"/>
          <p:cNvSpPr txBox="1"/>
          <p:nvPr/>
        </p:nvSpPr>
        <p:spPr>
          <a:xfrm>
            <a:off x="11415825" y="6209164"/>
            <a:ext cx="518028" cy="369332"/>
          </a:xfrm>
          <a:prstGeom prst="rect">
            <a:avLst/>
          </a:prstGeom>
          <a:noFill/>
        </p:spPr>
        <p:txBody>
          <a:bodyPr wrap="square" rtlCol="0">
            <a:spAutoFit/>
          </a:bodyPr>
          <a:lstStyle/>
          <a:p>
            <a:r>
              <a:rPr kumimoji="1" lang="en-US" altLang="ja-JP">
                <a:solidFill>
                  <a:srgbClr val="33CCCC"/>
                </a:solidFill>
                <a:latin typeface="UD デジタル 教科書体 NP-B" panose="02020700000000000000" pitchFamily="18" charset="-128"/>
                <a:ea typeface="UD デジタル 教科書体 NP-B" panose="02020700000000000000" pitchFamily="18" charset="-128"/>
              </a:rPr>
              <a:t>20</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9" name="フレーム 8"/>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直角三角形 9"/>
          <p:cNvSpPr/>
          <p:nvPr/>
        </p:nvSpPr>
        <p:spPr>
          <a:xfrm rot="13498609">
            <a:off x="7737051" y="5891724"/>
            <a:ext cx="262976" cy="262976"/>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505" y="5034100"/>
            <a:ext cx="2786400" cy="1520299"/>
          </a:xfrm>
          <a:prstGeom prst="rect">
            <a:avLst/>
          </a:prstGeom>
        </p:spPr>
      </p:pic>
    </p:spTree>
    <p:extLst>
      <p:ext uri="{BB962C8B-B14F-4D97-AF65-F5344CB8AC3E}">
        <p14:creationId xmlns:p14="http://schemas.microsoft.com/office/powerpoint/2010/main" val="334982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361968" cy="793315"/>
          </a:xfrm>
        </p:spPr>
        <p:txBody>
          <a:bodyPr>
            <a:normAutofit/>
          </a:bodyPr>
          <a:lstStyle/>
          <a:p>
            <a:r>
              <a:rPr lang="ja-JP" altLang="en-US" sz="4300" b="1" u="sng">
                <a:solidFill>
                  <a:schemeClr val="tx1">
                    <a:lumMod val="75000"/>
                    <a:lumOff val="25000"/>
                  </a:schemeClr>
                </a:solidFill>
                <a:latin typeface="BIZ UDゴシック" panose="020B0400000000000000" pitchFamily="49" charset="-128"/>
                <a:ea typeface="BIZ UDゴシック" panose="020B0400000000000000" pitchFamily="49" charset="-128"/>
              </a:rPr>
              <a:t>機械判読可能なデータとは？</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787662" y="1673777"/>
            <a:ext cx="10352968" cy="4829904"/>
          </a:xfrm>
        </p:spPr>
        <p:txBody>
          <a:bodyPr>
            <a:noAutofit/>
          </a:bodyPr>
          <a:lstStyle/>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「機械判読」</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コンピュータが、このデータにはどんな情報が</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記載されているか読み取ることを指します。</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機械判読</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可能なデータを作成</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することで、簡単に人口推移</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を「動くグラフ」にすること</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もできるんです！</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21</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7" name="フレーム 6"/>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hlinkClick r:id="rId2"/>
          </p:cNvPr>
          <p:cNvPicPr>
            <a:picLocks noChangeAspect="1"/>
          </p:cNvPicPr>
          <p:nvPr/>
        </p:nvPicPr>
        <p:blipFill>
          <a:blip r:embed="rId3"/>
          <a:stretch>
            <a:fillRect/>
          </a:stretch>
        </p:blipFill>
        <p:spPr>
          <a:xfrm>
            <a:off x="6783184" y="3571714"/>
            <a:ext cx="4486519" cy="2822116"/>
          </a:xfrm>
          <a:prstGeom prst="rect">
            <a:avLst/>
          </a:prstGeom>
          <a:ln>
            <a:solidFill>
              <a:schemeClr val="tx1"/>
            </a:solidFill>
          </a:ln>
        </p:spPr>
      </p:pic>
      <p:sp>
        <p:nvSpPr>
          <p:cNvPr id="9" name="円形吹き出し 8"/>
          <p:cNvSpPr/>
          <p:nvPr/>
        </p:nvSpPr>
        <p:spPr>
          <a:xfrm>
            <a:off x="10239010" y="4290682"/>
            <a:ext cx="1609426" cy="994157"/>
          </a:xfrm>
          <a:prstGeom prst="wedgeEllipseCallout">
            <a:avLst>
              <a:gd name="adj1" fmla="val -52189"/>
              <a:gd name="adj2" fmla="val 29543"/>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動画再生</a:t>
            </a:r>
            <a:endParaRPr kumimoji="1" lang="en-US" altLang="ja-JP" sz="16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クリック</a:t>
            </a:r>
            <a:endPar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28150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361968" cy="793315"/>
          </a:xfrm>
        </p:spPr>
        <p:txBody>
          <a:bodyPr>
            <a:normAutofit/>
          </a:bodyPr>
          <a:lstStyle/>
          <a:p>
            <a:r>
              <a:rPr lang="ja-JP" altLang="en-US" sz="4300" b="1" u="sng">
                <a:solidFill>
                  <a:schemeClr val="tx1">
                    <a:lumMod val="75000"/>
                    <a:lumOff val="25000"/>
                  </a:schemeClr>
                </a:solidFill>
                <a:latin typeface="BIZ UDゴシック" panose="020B0400000000000000" pitchFamily="49" charset="-128"/>
                <a:ea typeface="BIZ UDゴシック" panose="020B0400000000000000" pitchFamily="49" charset="-128"/>
              </a:rPr>
              <a:t>機械判読可能な</a:t>
            </a:r>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データ作成</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787662" y="1748592"/>
            <a:ext cx="10352968" cy="1362269"/>
          </a:xfrm>
        </p:spPr>
        <p:txBody>
          <a:bodyPr>
            <a:noAutofit/>
          </a:bodyPr>
          <a:lstStyle/>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みなさんこのようなデータを普段作成してませんか？</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実はこのエクセルデータ、機械判読が難しいんです！</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rotWithShape="1">
          <a:blip r:embed="rId2"/>
          <a:srcRect b="22330"/>
          <a:stretch/>
        </p:blipFill>
        <p:spPr>
          <a:xfrm>
            <a:off x="596387" y="3334284"/>
            <a:ext cx="10735519" cy="2792699"/>
          </a:xfrm>
          <a:prstGeom prst="rect">
            <a:avLst/>
          </a:prstGeom>
        </p:spPr>
      </p:pic>
      <p:sp>
        <p:nvSpPr>
          <p:cNvPr id="6" name="テキスト ボックス 5"/>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22</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7" name="フレーム 6"/>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4962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9788390" cy="793315"/>
          </a:xfrm>
        </p:spPr>
        <p:txBody>
          <a:bodyPr>
            <a:normAutofit/>
          </a:bodyPr>
          <a:lstStyle/>
          <a:p>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機械判読可能なデータ作成</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grpSp>
        <p:nvGrpSpPr>
          <p:cNvPr id="16" name="グループ化 15"/>
          <p:cNvGrpSpPr/>
          <p:nvPr/>
        </p:nvGrpSpPr>
        <p:grpSpPr>
          <a:xfrm>
            <a:off x="687044" y="1996042"/>
            <a:ext cx="7438034" cy="1857753"/>
            <a:chOff x="1636468" y="3586907"/>
            <a:chExt cx="8513374" cy="1982898"/>
          </a:xfrm>
        </p:grpSpPr>
        <p:pic>
          <p:nvPicPr>
            <p:cNvPr id="5" name="図 4"/>
            <p:cNvPicPr>
              <a:picLocks noChangeAspect="1"/>
            </p:cNvPicPr>
            <p:nvPr/>
          </p:nvPicPr>
          <p:blipFill rotWithShape="1">
            <a:blip r:embed="rId2"/>
            <a:srcRect b="22330"/>
            <a:stretch/>
          </p:blipFill>
          <p:spPr>
            <a:xfrm>
              <a:off x="1712180" y="3586907"/>
              <a:ext cx="8437661" cy="1965995"/>
            </a:xfrm>
            <a:prstGeom prst="rect">
              <a:avLst/>
            </a:prstGeom>
          </p:spPr>
        </p:pic>
        <p:sp>
          <p:nvSpPr>
            <p:cNvPr id="6" name="角丸四角形 5"/>
            <p:cNvSpPr/>
            <p:nvPr/>
          </p:nvSpPr>
          <p:spPr>
            <a:xfrm>
              <a:off x="1636468" y="3865418"/>
              <a:ext cx="1372739" cy="1704386"/>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角丸四角形 6"/>
            <p:cNvSpPr/>
            <p:nvPr/>
          </p:nvSpPr>
          <p:spPr>
            <a:xfrm>
              <a:off x="4278236" y="3865418"/>
              <a:ext cx="2659212" cy="1704386"/>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角丸四角形 7"/>
            <p:cNvSpPr/>
            <p:nvPr/>
          </p:nvSpPr>
          <p:spPr>
            <a:xfrm>
              <a:off x="8236778" y="3851505"/>
              <a:ext cx="1913064" cy="17183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18" name="コンテンツ プレースホルダー 2"/>
          <p:cNvSpPr txBox="1">
            <a:spLocks/>
          </p:cNvSpPr>
          <p:nvPr/>
        </p:nvSpPr>
        <p:spPr>
          <a:xfrm>
            <a:off x="677333" y="1570496"/>
            <a:ext cx="5191621" cy="4307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r>
              <a:rPr lang="ja-JP" altLang="en-US"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（機械判読が難しいエクセルの例）</a:t>
            </a:r>
            <a:endParaRPr lang="en-US" altLang="ja-JP"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endParaRPr lang="en-US" altLang="ja-JP"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endParaRPr lang="ja-JP" altLang="en-US" sz="24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17" name="コンテンツ プレースホルダー 2"/>
          <p:cNvSpPr txBox="1">
            <a:spLocks/>
          </p:cNvSpPr>
          <p:nvPr/>
        </p:nvSpPr>
        <p:spPr>
          <a:xfrm>
            <a:off x="677333" y="4482931"/>
            <a:ext cx="5191621" cy="4307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r>
              <a:rPr lang="ja-JP" altLang="en-US"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（機械判読に適したデータに修正）</a:t>
            </a:r>
            <a:endParaRPr lang="en-US" altLang="ja-JP"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endParaRPr lang="en-US" altLang="ja-JP"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24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endParaRPr lang="ja-JP" altLang="en-US" sz="24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19" name="角丸四角形吹き出し 18"/>
          <p:cNvSpPr/>
          <p:nvPr/>
        </p:nvSpPr>
        <p:spPr>
          <a:xfrm>
            <a:off x="8467092" y="2071896"/>
            <a:ext cx="2963445" cy="1067425"/>
          </a:xfrm>
          <a:prstGeom prst="wedgeRoundRectCallout">
            <a:avLst>
              <a:gd name="adj1" fmla="val -58183"/>
              <a:gd name="adj2" fmla="val 24413"/>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mtClean="0">
                <a:solidFill>
                  <a:srgbClr val="FF0000"/>
                </a:solidFill>
                <a:latin typeface="UD デジタル 教科書体 NP-B" panose="02020700000000000000" pitchFamily="18" charset="-128"/>
                <a:ea typeface="UD デジタル 教科書体 NP-B" panose="02020700000000000000" pitchFamily="18" charset="-128"/>
              </a:rPr>
              <a:t>セルが結合されている</a:t>
            </a:r>
            <a:endParaRPr kumimoji="1" lang="en-US" altLang="ja-JP" sz="20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000">
                <a:solidFill>
                  <a:srgbClr val="FF0000"/>
                </a:solidFill>
                <a:latin typeface="UD デジタル 教科書体 NP-B" panose="02020700000000000000" pitchFamily="18" charset="-128"/>
                <a:ea typeface="UD デジタル 教科書体 NP-B" panose="02020700000000000000" pitchFamily="18" charset="-128"/>
              </a:rPr>
              <a:t>１セル</a:t>
            </a:r>
            <a:r>
              <a:rPr kumimoji="1" lang="ja-JP" altLang="en-US" sz="2000" smtClean="0">
                <a:solidFill>
                  <a:srgbClr val="FF0000"/>
                </a:solidFill>
                <a:latin typeface="UD デジタル 教科書体 NP-B" panose="02020700000000000000" pitchFamily="18" charset="-128"/>
                <a:ea typeface="UD デジタル 教科書体 NP-B" panose="02020700000000000000" pitchFamily="18" charset="-128"/>
              </a:rPr>
              <a:t>に２データあり</a:t>
            </a:r>
            <a:endParaRPr kumimoji="1" lang="ja-JP" altLang="en-US" sz="200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3"/>
          <a:stretch>
            <a:fillRect/>
          </a:stretch>
        </p:blipFill>
        <p:spPr>
          <a:xfrm>
            <a:off x="747691" y="4916046"/>
            <a:ext cx="9201124" cy="1699357"/>
          </a:xfrm>
          <a:prstGeom prst="rect">
            <a:avLst/>
          </a:prstGeom>
        </p:spPr>
      </p:pic>
      <p:sp>
        <p:nvSpPr>
          <p:cNvPr id="13" name="テキスト ボックス 12"/>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23</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4" name="フレーム 13"/>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角丸四角形吹き出し 14"/>
          <p:cNvSpPr/>
          <p:nvPr/>
        </p:nvSpPr>
        <p:spPr>
          <a:xfrm>
            <a:off x="9309538" y="4057902"/>
            <a:ext cx="2397704" cy="667572"/>
          </a:xfrm>
          <a:prstGeom prst="wedgeRoundRectCallout">
            <a:avLst>
              <a:gd name="adj1" fmla="val -41315"/>
              <a:gd name="adj2" fmla="val 79729"/>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mtClean="0">
                <a:solidFill>
                  <a:srgbClr val="FF0000"/>
                </a:solidFill>
                <a:latin typeface="UD デジタル 教科書体 NP-B" panose="02020700000000000000" pitchFamily="18" charset="-128"/>
                <a:ea typeface="UD デジタル 教科書体 NP-B" panose="02020700000000000000" pitchFamily="18" charset="-128"/>
              </a:rPr>
              <a:t>単位は項目に記載</a:t>
            </a:r>
            <a:endParaRPr kumimoji="1" lang="ja-JP" altLang="en-US" sz="200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80104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361968" cy="793315"/>
          </a:xfrm>
        </p:spPr>
        <p:txBody>
          <a:bodyPr>
            <a:normAutofit/>
          </a:bodyPr>
          <a:lstStyle/>
          <a:p>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機械判読可能なデータ作成</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801047" y="1852450"/>
            <a:ext cx="11132806" cy="3819378"/>
          </a:xfrm>
        </p:spPr>
        <p:txBody>
          <a:bodyPr>
            <a:noAutofit/>
          </a:bodyPr>
          <a:lstStyle/>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・セル</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の結合、分離を</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しない</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・１</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セル１</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データにする</a:t>
            </a:r>
            <a:endPar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数値データ</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に単位は含まず項目に記載する（円・</a:t>
            </a:r>
            <a:r>
              <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kg</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等）</a:t>
            </a:r>
            <a:endPar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，）も手入力で入力しない</a:t>
            </a: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・スペース</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も数字間に入れない</a:t>
            </a:r>
          </a:p>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・体裁調整でスペースや改行</a:t>
            </a:r>
            <a:r>
              <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を</a:t>
            </a: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使用</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しない</a:t>
            </a:r>
            <a:endParaRPr lang="ja-JP" altLang="en-US" sz="32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3605167" y="6053463"/>
            <a:ext cx="7648987" cy="646331"/>
          </a:xfrm>
          <a:prstGeom prst="rect">
            <a:avLst/>
          </a:prstGeom>
          <a:noFill/>
        </p:spPr>
        <p:txBody>
          <a:bodyPr wrap="square" rtlCol="0">
            <a:spAutoFit/>
          </a:bodyPr>
          <a:lstStyle/>
          <a:p>
            <a:r>
              <a:rPr kumimoji="1" lang="ja-JP" altLang="en-US" smtClean="0">
                <a:solidFill>
                  <a:schemeClr val="tx1">
                    <a:lumMod val="75000"/>
                    <a:lumOff val="25000"/>
                  </a:schemeClr>
                </a:solidFill>
              </a:rPr>
              <a:t>引用：総務省「統計表</a:t>
            </a:r>
            <a:r>
              <a:rPr kumimoji="1" lang="ja-JP" altLang="en-US">
                <a:solidFill>
                  <a:schemeClr val="tx1">
                    <a:lumMod val="75000"/>
                    <a:lumOff val="25000"/>
                  </a:schemeClr>
                </a:solidFill>
              </a:rPr>
              <a:t>における機械判読可能な</a:t>
            </a:r>
            <a:r>
              <a:rPr kumimoji="1" lang="ja-JP" altLang="en-US" smtClean="0">
                <a:solidFill>
                  <a:schemeClr val="tx1">
                    <a:lumMod val="75000"/>
                    <a:lumOff val="25000"/>
                  </a:schemeClr>
                </a:solidFill>
              </a:rPr>
              <a:t>データ作成</a:t>
            </a:r>
            <a:r>
              <a:rPr kumimoji="1" lang="ja-JP" altLang="en-US">
                <a:solidFill>
                  <a:schemeClr val="tx1">
                    <a:lumMod val="75000"/>
                    <a:lumOff val="25000"/>
                  </a:schemeClr>
                </a:solidFill>
              </a:rPr>
              <a:t>に関する表記</a:t>
            </a:r>
            <a:r>
              <a:rPr kumimoji="1" lang="ja-JP" altLang="en-US" smtClean="0">
                <a:solidFill>
                  <a:schemeClr val="tx1">
                    <a:lumMod val="75000"/>
                    <a:lumOff val="25000"/>
                  </a:schemeClr>
                </a:solidFill>
              </a:rPr>
              <a:t>方法」</a:t>
            </a:r>
            <a:endParaRPr kumimoji="1" lang="en-US" altLang="ja-JP" smtClean="0">
              <a:solidFill>
                <a:schemeClr val="tx1">
                  <a:lumMod val="75000"/>
                  <a:lumOff val="25000"/>
                </a:schemeClr>
              </a:solidFill>
            </a:endParaRPr>
          </a:p>
          <a:p>
            <a:r>
              <a:rPr kumimoji="1" lang="en-US" altLang="ja-JP">
                <a:solidFill>
                  <a:schemeClr val="tx1">
                    <a:lumMod val="75000"/>
                    <a:lumOff val="25000"/>
                  </a:schemeClr>
                </a:solidFill>
                <a:hlinkClick r:id="rId2"/>
              </a:rPr>
              <a:t>https://www.soumu.go.jp/menu_news/s-news/01toukatsu01_02000186.html</a:t>
            </a:r>
            <a:endParaRPr kumimoji="1" lang="ja-JP" altLang="en-US">
              <a:solidFill>
                <a:schemeClr val="tx1">
                  <a:lumMod val="75000"/>
                  <a:lumOff val="25000"/>
                </a:schemeClr>
              </a:solidFill>
            </a:endParaRPr>
          </a:p>
        </p:txBody>
      </p:sp>
      <p:sp>
        <p:nvSpPr>
          <p:cNvPr id="11" name="角丸四角形吹き出し 10"/>
          <p:cNvSpPr/>
          <p:nvPr/>
        </p:nvSpPr>
        <p:spPr>
          <a:xfrm>
            <a:off x="9341658" y="4620479"/>
            <a:ext cx="2416747" cy="1096290"/>
          </a:xfrm>
          <a:prstGeom prst="wedgeRoundRectCallout">
            <a:avLst>
              <a:gd name="adj1" fmla="val -21823"/>
              <a:gd name="adj2" fmla="val 71422"/>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0000"/>
                </a:solidFill>
                <a:latin typeface="UD デジタル 教科書体 NP-B" panose="02020700000000000000" pitchFamily="18" charset="-128"/>
                <a:ea typeface="UD デジタル 教科書体 NP-B" panose="02020700000000000000" pitchFamily="18" charset="-128"/>
              </a:rPr>
              <a:t>もっと</a:t>
            </a:r>
            <a:r>
              <a:rPr kumimoji="1" lang="ja-JP" altLang="en-US" sz="2000" smtClean="0">
                <a:solidFill>
                  <a:srgbClr val="FF0000"/>
                </a:solidFill>
                <a:latin typeface="UD デジタル 教科書体 NP-B" panose="02020700000000000000" pitchFamily="18" charset="-128"/>
                <a:ea typeface="UD デジタル 教科書体 NP-B" panose="02020700000000000000" pitchFamily="18" charset="-128"/>
              </a:rPr>
              <a:t>知りたい</a:t>
            </a:r>
            <a:endParaRPr kumimoji="1" lang="en-US" altLang="ja-JP" sz="20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000">
                <a:solidFill>
                  <a:srgbClr val="FF0000"/>
                </a:solidFill>
                <a:latin typeface="UD デジタル 教科書体 NP-B" panose="02020700000000000000" pitchFamily="18" charset="-128"/>
                <a:ea typeface="UD デジタル 教科書体 NP-B" panose="02020700000000000000" pitchFamily="18" charset="-128"/>
              </a:rPr>
              <a:t>とき</a:t>
            </a:r>
            <a:r>
              <a:rPr kumimoji="1" lang="ja-JP" altLang="en-US" sz="2000" smtClean="0">
                <a:solidFill>
                  <a:srgbClr val="FF0000"/>
                </a:solidFill>
                <a:latin typeface="UD デジタル 教科書体 NP-B" panose="02020700000000000000" pitchFamily="18" charset="-128"/>
                <a:ea typeface="UD デジタル 教科書体 NP-B" panose="02020700000000000000" pitchFamily="18" charset="-128"/>
              </a:rPr>
              <a:t>は</a:t>
            </a:r>
            <a:r>
              <a:rPr kumimoji="1" lang="ja-JP" altLang="en-US" sz="2000" dirty="0" smtClean="0">
                <a:solidFill>
                  <a:srgbClr val="FF0000"/>
                </a:solidFill>
                <a:latin typeface="UD デジタル 教科書体 NP-B" panose="02020700000000000000" pitchFamily="18" charset="-128"/>
                <a:ea typeface="UD デジタル 教科書体 NP-B" panose="02020700000000000000" pitchFamily="18" charset="-128"/>
              </a:rPr>
              <a:t>こちら！</a:t>
            </a:r>
            <a:endParaRPr kumimoji="1" lang="en-US" altLang="ja-JP" sz="20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2</a:t>
            </a:r>
            <a:r>
              <a:rPr kumimoji="1" lang="en-US" altLang="ja-JP">
                <a:solidFill>
                  <a:srgbClr val="33CCCC"/>
                </a:solidFill>
                <a:latin typeface="UD デジタル 教科書体 NP-B" panose="02020700000000000000" pitchFamily="18" charset="-128"/>
                <a:ea typeface="UD デジタル 教科書体 NP-B" panose="02020700000000000000" pitchFamily="18" charset="-128"/>
              </a:rPr>
              <a:t>4</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7" name="フレーム 6"/>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7747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7970108" y="2711390"/>
            <a:ext cx="2897016" cy="2164284"/>
            <a:chOff x="9601135" y="662996"/>
            <a:chExt cx="2728177" cy="2020660"/>
          </a:xfrm>
        </p:grpSpPr>
        <p:sp>
          <p:nvSpPr>
            <p:cNvPr id="17" name="楕円 16"/>
            <p:cNvSpPr/>
            <p:nvPr/>
          </p:nvSpPr>
          <p:spPr>
            <a:xfrm>
              <a:off x="9909263" y="662996"/>
              <a:ext cx="2111921" cy="2020660"/>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9601135" y="1137895"/>
              <a:ext cx="2728177" cy="1120674"/>
            </a:xfrm>
            <a:prstGeom prst="rect">
              <a:avLst/>
            </a:prstGeom>
          </p:spPr>
          <p:txBody>
            <a:bodyPr wrap="square">
              <a:spAutoFit/>
            </a:bodyPr>
            <a:lstStyle/>
            <a:p>
              <a:pPr algn="ctr">
                <a:lnSpc>
                  <a:spcPct val="150000"/>
                </a:lnSpc>
              </a:pPr>
              <a:r>
                <a:rPr lang="ja-JP" altLang="en-US" b="1" dirty="0" smtClean="0">
                  <a:solidFill>
                    <a:schemeClr val="bg1"/>
                  </a:solidFill>
                  <a:latin typeface="メイリオ" panose="020B0604030504040204" pitchFamily="50" charset="-128"/>
                  <a:ea typeface="メイリオ" panose="020B0604030504040204" pitchFamily="50" charset="-128"/>
                </a:rPr>
                <a:t>オープン</a:t>
              </a:r>
              <a:r>
                <a:rPr lang="ja-JP" altLang="en-US" sz="1200" b="1" dirty="0" smtClean="0">
                  <a:solidFill>
                    <a:schemeClr val="bg1"/>
                  </a:solidFill>
                  <a:latin typeface="メイリオ" panose="020B0604030504040204" pitchFamily="50" charset="-128"/>
                  <a:ea typeface="メイリオ" panose="020B0604030504040204" pitchFamily="50" charset="-128"/>
                </a:rPr>
                <a:t>に</a:t>
              </a:r>
              <a:r>
                <a:rPr lang="ja-JP" altLang="en-US" sz="1200" b="1" dirty="0">
                  <a:solidFill>
                    <a:schemeClr val="bg1"/>
                  </a:solidFill>
                  <a:latin typeface="メイリオ" panose="020B0604030504040204" pitchFamily="50" charset="-128"/>
                  <a:ea typeface="メイリオ" panose="020B0604030504040204" pitchFamily="50" charset="-128"/>
                </a:rPr>
                <a:t>することで</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lnSpc>
                  <a:spcPct val="150000"/>
                </a:lnSpc>
              </a:pPr>
              <a:r>
                <a:rPr lang="ja-JP" altLang="en-US" sz="1200" b="1" dirty="0">
                  <a:solidFill>
                    <a:schemeClr val="bg1"/>
                  </a:solidFill>
                  <a:latin typeface="メイリオ" panose="020B0604030504040204" pitchFamily="50" charset="-128"/>
                  <a:ea typeface="メイリオ" panose="020B0604030504040204" pitchFamily="50" charset="-128"/>
                </a:rPr>
                <a:t>まちをつくる</a:t>
              </a:r>
              <a:r>
                <a:rPr lang="ja-JP" altLang="en-US" b="1" dirty="0" smtClean="0">
                  <a:solidFill>
                    <a:schemeClr val="bg1"/>
                  </a:solidFill>
                  <a:latin typeface="メイリオ" panose="020B0604030504040204" pitchFamily="50" charset="-128"/>
                  <a:ea typeface="メイリオ" panose="020B0604030504040204" pitchFamily="50" charset="-128"/>
                </a:rPr>
                <a:t>資源</a:t>
              </a:r>
              <a:endParaRPr lang="en-US" altLang="ja-JP" b="1" dirty="0" smtClean="0">
                <a:solidFill>
                  <a:schemeClr val="bg1"/>
                </a:solidFill>
                <a:latin typeface="メイリオ" panose="020B0604030504040204" pitchFamily="50" charset="-128"/>
                <a:ea typeface="メイリオ" panose="020B0604030504040204" pitchFamily="50" charset="-128"/>
              </a:endParaRPr>
            </a:p>
            <a:p>
              <a:pPr algn="ctr">
                <a:lnSpc>
                  <a:spcPct val="150000"/>
                </a:lnSpc>
              </a:pPr>
              <a:r>
                <a:rPr lang="ja-JP" altLang="en-US" sz="1200" b="1" dirty="0" smtClean="0">
                  <a:solidFill>
                    <a:schemeClr val="bg1"/>
                  </a:solidFill>
                  <a:latin typeface="メイリオ" panose="020B0604030504040204" pitchFamily="50" charset="-128"/>
                  <a:ea typeface="メイリオ" panose="020B0604030504040204" pitchFamily="50" charset="-128"/>
                </a:rPr>
                <a:t>がうまれる</a:t>
              </a:r>
              <a:endParaRPr lang="en-US" altLang="ja-JP" sz="2000" b="1" dirty="0">
                <a:solidFill>
                  <a:schemeClr val="bg1"/>
                </a:solidFill>
                <a:latin typeface="Berlin Sans FB Demi" panose="020E0802020502020306" pitchFamily="34" charset="0"/>
                <a:ea typeface="HGS明朝B" panose="02020800000000000000" pitchFamily="18" charset="-128"/>
              </a:endParaRPr>
            </a:p>
          </p:txBody>
        </p:sp>
      </p:grpSp>
      <p:sp>
        <p:nvSpPr>
          <p:cNvPr id="14" name="コンテンツ プレースホルダー 2"/>
          <p:cNvSpPr txBox="1">
            <a:spLocks/>
          </p:cNvSpPr>
          <p:nvPr/>
        </p:nvSpPr>
        <p:spPr>
          <a:xfrm>
            <a:off x="6945777" y="4955705"/>
            <a:ext cx="4533398" cy="1075069"/>
          </a:xfrm>
          <a:prstGeom prst="rect">
            <a:avLst/>
          </a:prstGeom>
          <a:ln>
            <a:solidFill>
              <a:schemeClr val="tx1">
                <a:lumMod val="75000"/>
                <a:lumOff val="2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u="sng"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ゴミ分</a:t>
            </a:r>
            <a:r>
              <a:rPr lang="ja-JP" altLang="en-US" sz="1600" b="1" u="sng" dirty="0" smtClean="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別アプリ「５３７４」</a:t>
            </a:r>
            <a:endParaRPr lang="en-US" altLang="ja-JP" sz="1600" b="1" u="sng" dirty="0" smtClean="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marL="0" indent="0" algn="ctr">
              <a:lnSpc>
                <a:spcPct val="100000"/>
              </a:lnSpc>
              <a:buNone/>
            </a:pPr>
            <a:r>
              <a:rPr lang="ja-JP" altLang="en-US" sz="1600" b="1" dirty="0" smtClean="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どの種類のごみを、いつ出すのか</a:t>
            </a:r>
            <a:endParaRPr lang="en-US" altLang="ja-JP" sz="1600" b="1" dirty="0" smtClean="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marL="0" indent="0" algn="ctr">
              <a:lnSpc>
                <a:spcPct val="100000"/>
              </a:lnSpc>
              <a:buNone/>
            </a:pPr>
            <a:r>
              <a:rPr lang="ja-JP" altLang="en-US" sz="1600" b="1" dirty="0" smtClean="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教えてくれる金沢市のアプリです</a:t>
            </a:r>
            <a:endParaRPr lang="en-US" altLang="ja-JP" sz="1600" b="1"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p:txBody>
      </p:sp>
      <p:sp>
        <p:nvSpPr>
          <p:cNvPr id="9" name="コンテンツ プレースホルダー 2"/>
          <p:cNvSpPr txBox="1">
            <a:spLocks/>
          </p:cNvSpPr>
          <p:nvPr/>
        </p:nvSpPr>
        <p:spPr>
          <a:xfrm>
            <a:off x="7232293" y="6137482"/>
            <a:ext cx="3756451" cy="617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None/>
            </a:pPr>
            <a:r>
              <a:rPr lang="ja-JP" altLang="en-US" sz="1400" dirty="0" smtClean="0">
                <a:solidFill>
                  <a:schemeClr val="tx1">
                    <a:lumMod val="75000"/>
                    <a:lumOff val="25000"/>
                  </a:schemeClr>
                </a:solidFill>
                <a:latin typeface="HGS明朝B" panose="02020800000000000000" pitchFamily="18" charset="-128"/>
                <a:ea typeface="HGS明朝B" panose="02020800000000000000" pitchFamily="18" charset="-128"/>
              </a:rPr>
              <a:t>引用：</a:t>
            </a:r>
            <a:r>
              <a:rPr lang="en-US" altLang="ja-JP" sz="1400" dirty="0" smtClean="0">
                <a:solidFill>
                  <a:schemeClr val="tx1">
                    <a:lumMod val="75000"/>
                    <a:lumOff val="25000"/>
                  </a:schemeClr>
                </a:solidFill>
                <a:latin typeface="HGS明朝B" panose="02020800000000000000" pitchFamily="18" charset="-128"/>
                <a:ea typeface="HGS明朝B" panose="02020800000000000000" pitchFamily="18" charset="-128"/>
              </a:rPr>
              <a:t>5374.jp</a:t>
            </a:r>
            <a:r>
              <a:rPr lang="ja-JP" altLang="en-US" sz="1400" dirty="0" smtClean="0">
                <a:solidFill>
                  <a:schemeClr val="tx1">
                    <a:lumMod val="75000"/>
                    <a:lumOff val="25000"/>
                  </a:schemeClr>
                </a:solidFill>
                <a:latin typeface="HGS明朝B" panose="02020800000000000000" pitchFamily="18" charset="-128"/>
                <a:ea typeface="HGS明朝B" panose="02020800000000000000" pitchFamily="18" charset="-128"/>
              </a:rPr>
              <a:t>（</a:t>
            </a:r>
            <a:r>
              <a:rPr lang="en-US" altLang="ja-JP" sz="1400" dirty="0">
                <a:solidFill>
                  <a:schemeClr val="tx1">
                    <a:lumMod val="75000"/>
                    <a:lumOff val="25000"/>
                  </a:schemeClr>
                </a:solidFill>
                <a:latin typeface="HGS明朝B" panose="02020800000000000000" pitchFamily="18" charset="-128"/>
                <a:ea typeface="HGS明朝B" panose="02020800000000000000" pitchFamily="18" charset="-128"/>
              </a:rPr>
              <a:t>Code for </a:t>
            </a:r>
            <a:r>
              <a:rPr lang="en-US" altLang="ja-JP" sz="1400" dirty="0" smtClean="0">
                <a:solidFill>
                  <a:schemeClr val="tx1">
                    <a:lumMod val="75000"/>
                    <a:lumOff val="25000"/>
                  </a:schemeClr>
                </a:solidFill>
                <a:latin typeface="HGS明朝B" panose="02020800000000000000" pitchFamily="18" charset="-128"/>
                <a:ea typeface="HGS明朝B" panose="02020800000000000000" pitchFamily="18" charset="-128"/>
              </a:rPr>
              <a:t>Kanazawa</a:t>
            </a:r>
            <a:r>
              <a:rPr lang="ja-JP" altLang="en-US" sz="1400" dirty="0" smtClean="0">
                <a:solidFill>
                  <a:schemeClr val="tx1">
                    <a:lumMod val="75000"/>
                    <a:lumOff val="25000"/>
                  </a:schemeClr>
                </a:solidFill>
                <a:latin typeface="HGS明朝B" panose="02020800000000000000" pitchFamily="18" charset="-128"/>
                <a:ea typeface="HGS明朝B" panose="02020800000000000000" pitchFamily="18" charset="-128"/>
              </a:rPr>
              <a:t>作成）</a:t>
            </a:r>
            <a:r>
              <a:rPr lang="ja-JP" altLang="en-US" sz="14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a:t>
            </a:r>
            <a:r>
              <a:rPr lang="en-US" altLang="ja-JP" sz="14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2"/>
              </a:rPr>
              <a:t>http://5374.jp/</a:t>
            </a:r>
            <a:endParaRPr lang="en-US" altLang="ja-JP" sz="14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16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3" name="正方形/長方形 2"/>
          <p:cNvSpPr/>
          <p:nvPr/>
        </p:nvSpPr>
        <p:spPr>
          <a:xfrm>
            <a:off x="6227791" y="1738807"/>
            <a:ext cx="5969370" cy="892552"/>
          </a:xfrm>
          <a:prstGeom prst="rect">
            <a:avLst/>
          </a:prstGeom>
        </p:spPr>
        <p:txBody>
          <a:bodyPr wrap="square">
            <a:spAutoFit/>
          </a:bodyPr>
          <a:lstStyle/>
          <a:p>
            <a:pPr algn="ctr"/>
            <a:r>
              <a:rPr lang="ja-JP" altLang="en-US" sz="2000" b="1" dirty="0" smtClean="0">
                <a:solidFill>
                  <a:srgbClr val="C00000"/>
                </a:solidFill>
                <a:latin typeface="HGS明朝B" panose="02020800000000000000" pitchFamily="18" charset="-128"/>
                <a:ea typeface="HGS明朝B" panose="02020800000000000000" pitchFamily="18" charset="-128"/>
              </a:rPr>
              <a:t>ゴミカレンダーと分別一覧のオープンデータから</a:t>
            </a:r>
            <a:endParaRPr lang="en-US" altLang="ja-JP" sz="2000" b="1" dirty="0" smtClean="0">
              <a:solidFill>
                <a:srgbClr val="C00000"/>
              </a:solidFill>
              <a:latin typeface="HGS明朝B" panose="02020800000000000000" pitchFamily="18" charset="-128"/>
              <a:ea typeface="HGS明朝B" panose="02020800000000000000" pitchFamily="18" charset="-128"/>
            </a:endParaRPr>
          </a:p>
          <a:p>
            <a:pPr algn="ctr"/>
            <a:r>
              <a:rPr lang="ja-JP" altLang="en-US" sz="3200" b="1" dirty="0" smtClean="0">
                <a:solidFill>
                  <a:srgbClr val="C00000"/>
                </a:solidFill>
                <a:latin typeface="HGS明朝B" panose="02020800000000000000" pitchFamily="18" charset="-128"/>
                <a:ea typeface="HGS明朝B" panose="02020800000000000000" pitchFamily="18" charset="-128"/>
              </a:rPr>
              <a:t>アプリを開発した市民がいる </a:t>
            </a:r>
            <a:r>
              <a:rPr lang="en-US" altLang="ja-JP" sz="3200" b="1" dirty="0" smtClean="0">
                <a:solidFill>
                  <a:srgbClr val="C00000"/>
                </a:solidFill>
                <a:latin typeface="HGS明朝B" panose="02020800000000000000" pitchFamily="18" charset="-128"/>
                <a:ea typeface="HGS明朝B" panose="02020800000000000000" pitchFamily="18" charset="-128"/>
              </a:rPr>
              <a:t>!</a:t>
            </a:r>
          </a:p>
        </p:txBody>
      </p:sp>
      <p:pic>
        <p:nvPicPr>
          <p:cNvPr id="2" name="図 1"/>
          <p:cNvPicPr>
            <a:picLocks noChangeAspect="1"/>
          </p:cNvPicPr>
          <p:nvPr/>
        </p:nvPicPr>
        <p:blipFill>
          <a:blip r:embed="rId3"/>
          <a:stretch>
            <a:fillRect/>
          </a:stretch>
        </p:blipFill>
        <p:spPr>
          <a:xfrm>
            <a:off x="359508" y="2284571"/>
            <a:ext cx="5476824" cy="4293925"/>
          </a:xfrm>
          <a:prstGeom prst="rect">
            <a:avLst/>
          </a:prstGeom>
        </p:spPr>
      </p:pic>
      <p:sp>
        <p:nvSpPr>
          <p:cNvPr id="13" name="タイトル 1"/>
          <p:cNvSpPr txBox="1">
            <a:spLocks/>
          </p:cNvSpPr>
          <p:nvPr/>
        </p:nvSpPr>
        <p:spPr>
          <a:xfrm>
            <a:off x="0" y="33265"/>
            <a:ext cx="11929533" cy="2113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dirty="0" smtClean="0">
                <a:solidFill>
                  <a:schemeClr val="tx1">
                    <a:lumMod val="75000"/>
                    <a:lumOff val="25000"/>
                  </a:schemeClr>
                </a:solidFill>
                <a:latin typeface="ＭＳ 明朝" panose="02020609040205080304" pitchFamily="17" charset="-128"/>
                <a:ea typeface="ＭＳ 明朝" panose="02020609040205080304" pitchFamily="17" charset="-128"/>
              </a:rPr>
              <a:t>「市役所のデータは外に出してはいけない</a:t>
            </a:r>
            <a:r>
              <a:rPr lang="ja-JP" altLang="en-US" dirty="0">
                <a:solidFill>
                  <a:schemeClr val="tx1">
                    <a:lumMod val="75000"/>
                    <a:lumOff val="25000"/>
                  </a:schemeClr>
                </a:solidFill>
                <a:latin typeface="ＭＳ 明朝" panose="02020609040205080304" pitchFamily="17" charset="-128"/>
                <a:ea typeface="ＭＳ 明朝" panose="02020609040205080304" pitchFamily="17" charset="-128"/>
              </a:rPr>
              <a:t>」</a:t>
            </a:r>
            <a:r>
              <a:rPr lang="ja-JP" altLang="en-US" dirty="0" smtClean="0">
                <a:solidFill>
                  <a:schemeClr val="tx1">
                    <a:lumMod val="75000"/>
                    <a:lumOff val="25000"/>
                  </a:schemeClr>
                </a:solidFill>
                <a:latin typeface="ＭＳ 明朝" panose="02020609040205080304" pitchFamily="17" charset="-128"/>
                <a:ea typeface="ＭＳ 明朝" panose="02020609040205080304" pitchFamily="17" charset="-128"/>
              </a:rPr>
              <a:t>は</a:t>
            </a:r>
            <a:r>
              <a:rPr lang="en-US" altLang="ja-JP" sz="4800" dirty="0" smtClean="0">
                <a:solidFill>
                  <a:schemeClr val="tx1">
                    <a:lumMod val="75000"/>
                    <a:lumOff val="25000"/>
                  </a:schemeClr>
                </a:solidFill>
                <a:latin typeface="ＭＳ 明朝" panose="02020609040205080304" pitchFamily="17" charset="-128"/>
                <a:ea typeface="ＭＳ 明朝" panose="02020609040205080304" pitchFamily="17" charset="-128"/>
              </a:rPr>
              <a:t/>
            </a:r>
            <a:br>
              <a:rPr lang="en-US" altLang="ja-JP" sz="4800" dirty="0" smtClean="0">
                <a:solidFill>
                  <a:schemeClr val="tx1">
                    <a:lumMod val="75000"/>
                    <a:lumOff val="25000"/>
                  </a:schemeClr>
                </a:solidFill>
                <a:latin typeface="ＭＳ 明朝" panose="02020609040205080304" pitchFamily="17" charset="-128"/>
                <a:ea typeface="ＭＳ 明朝" panose="02020609040205080304" pitchFamily="17" charset="-128"/>
              </a:rPr>
            </a:br>
            <a:r>
              <a:rPr lang="ja-JP" altLang="en-US" sz="4800" dirty="0" smtClean="0">
                <a:solidFill>
                  <a:schemeClr val="tx1">
                    <a:lumMod val="75000"/>
                    <a:lumOff val="25000"/>
                  </a:schemeClr>
                </a:solidFill>
                <a:latin typeface="ＭＳ 明朝" panose="02020609040205080304" pitchFamily="17" charset="-128"/>
                <a:ea typeface="ＭＳ 明朝" panose="02020609040205080304" pitchFamily="17" charset="-128"/>
              </a:rPr>
              <a:t>　</a:t>
            </a:r>
            <a:r>
              <a:rPr lang="ja-JP" altLang="en-US" sz="7000" b="1" dirty="0" smtClean="0">
                <a:solidFill>
                  <a:schemeClr val="tx1">
                    <a:lumMod val="75000"/>
                    <a:lumOff val="25000"/>
                  </a:schemeClr>
                </a:solidFill>
                <a:latin typeface="ＭＳ 明朝" panose="02020609040205080304" pitchFamily="17" charset="-128"/>
                <a:ea typeface="ＭＳ 明朝" panose="02020609040205080304" pitchFamily="17" charset="-128"/>
              </a:rPr>
              <a:t>本当なのか？</a:t>
            </a:r>
            <a:endParaRPr lang="ja-JP" altLang="en-US" sz="7000" b="1" dirty="0">
              <a:solidFill>
                <a:schemeClr val="tx1">
                  <a:lumMod val="75000"/>
                  <a:lumOff val="25000"/>
                </a:schemeClr>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2159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1253828" cy="793315"/>
          </a:xfrm>
        </p:spPr>
        <p:txBody>
          <a:bodyPr>
            <a:normAutofit fontScale="90000"/>
          </a:bodyPr>
          <a:lstStyle/>
          <a:p>
            <a:r>
              <a:rPr lang="ja-JP" altLang="en-US" sz="48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機械判読可能なデータ作成（縦持ちデータ）</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1041274" y="1523042"/>
            <a:ext cx="9720511" cy="1072342"/>
          </a:xfrm>
        </p:spPr>
        <p:txBody>
          <a:bodyPr>
            <a:noAutofit/>
          </a:bodyPr>
          <a:lstStyle/>
          <a:p>
            <a:pPr marL="0" indent="0">
              <a:buNone/>
            </a:pPr>
            <a:r>
              <a:rPr kumimoji="1"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人が見てわかりやすいデータと、機械が見てわかりやすいデータは、異なります！</a:t>
            </a:r>
            <a:endParaRPr kumimoji="1"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pic>
        <p:nvPicPr>
          <p:cNvPr id="9" name="図 8"/>
          <p:cNvPicPr>
            <a:picLocks noChangeAspect="1"/>
          </p:cNvPicPr>
          <p:nvPr/>
        </p:nvPicPr>
        <p:blipFill>
          <a:blip r:embed="rId2"/>
          <a:stretch>
            <a:fillRect/>
          </a:stretch>
        </p:blipFill>
        <p:spPr>
          <a:xfrm>
            <a:off x="1457427" y="3124770"/>
            <a:ext cx="3969074" cy="1396019"/>
          </a:xfrm>
          <a:prstGeom prst="rect">
            <a:avLst/>
          </a:prstGeom>
        </p:spPr>
      </p:pic>
      <p:grpSp>
        <p:nvGrpSpPr>
          <p:cNvPr id="17" name="グループ化 16"/>
          <p:cNvGrpSpPr/>
          <p:nvPr/>
        </p:nvGrpSpPr>
        <p:grpSpPr>
          <a:xfrm>
            <a:off x="6733309" y="2760346"/>
            <a:ext cx="3202306" cy="3828430"/>
            <a:chOff x="6966065" y="2883102"/>
            <a:chExt cx="3202306" cy="3828430"/>
          </a:xfrm>
        </p:grpSpPr>
        <p:sp>
          <p:nvSpPr>
            <p:cNvPr id="10" name="角丸四角形 9"/>
            <p:cNvSpPr/>
            <p:nvPr/>
          </p:nvSpPr>
          <p:spPr>
            <a:xfrm>
              <a:off x="9131707" y="2883102"/>
              <a:ext cx="1036664" cy="3828430"/>
            </a:xfrm>
            <a:prstGeom prst="roundRect">
              <a:avLst/>
            </a:prstGeom>
            <a:ln w="571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角丸四角形 10"/>
            <p:cNvSpPr/>
            <p:nvPr/>
          </p:nvSpPr>
          <p:spPr>
            <a:xfrm>
              <a:off x="8080923" y="2883102"/>
              <a:ext cx="972589" cy="3828430"/>
            </a:xfrm>
            <a:prstGeom prst="round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角丸四角形 11"/>
            <p:cNvSpPr/>
            <p:nvPr/>
          </p:nvSpPr>
          <p:spPr>
            <a:xfrm>
              <a:off x="7003268" y="2883102"/>
              <a:ext cx="999460" cy="3828430"/>
            </a:xfrm>
            <a:prstGeom prst="roundRect">
              <a:avLst/>
            </a:prstGeom>
            <a:ln w="5715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3" name="図 12"/>
            <p:cNvPicPr>
              <a:picLocks noChangeAspect="1"/>
            </p:cNvPicPr>
            <p:nvPr/>
          </p:nvPicPr>
          <p:blipFill>
            <a:blip r:embed="rId3"/>
            <a:stretch>
              <a:fillRect/>
            </a:stretch>
          </p:blipFill>
          <p:spPr>
            <a:xfrm>
              <a:off x="6966065" y="2946443"/>
              <a:ext cx="3202306" cy="3701748"/>
            </a:xfrm>
            <a:prstGeom prst="rect">
              <a:avLst/>
            </a:prstGeom>
          </p:spPr>
        </p:pic>
      </p:grpSp>
      <p:sp>
        <p:nvSpPr>
          <p:cNvPr id="14" name="右矢印 13"/>
          <p:cNvSpPr/>
          <p:nvPr/>
        </p:nvSpPr>
        <p:spPr>
          <a:xfrm>
            <a:off x="5951384" y="3629011"/>
            <a:ext cx="374072" cy="324196"/>
          </a:xfrm>
          <a:prstGeom prst="rightArrow">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形吹き出し 4"/>
          <p:cNvSpPr/>
          <p:nvPr/>
        </p:nvSpPr>
        <p:spPr>
          <a:xfrm>
            <a:off x="4811617" y="5160616"/>
            <a:ext cx="1594674" cy="1262702"/>
          </a:xfrm>
          <a:prstGeom prst="wedgeEllipseCallout">
            <a:avLst>
              <a:gd name="adj1" fmla="val 57991"/>
              <a:gd name="adj2" fmla="val -39706"/>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0000"/>
                </a:solidFill>
                <a:latin typeface="UD デジタル 教科書体 NP-B" panose="02020700000000000000" pitchFamily="18" charset="-128"/>
                <a:ea typeface="UD デジタル 教科書体 NP-B" panose="02020700000000000000" pitchFamily="18" charset="-128"/>
              </a:rPr>
              <a:t>縦持ち</a:t>
            </a:r>
            <a:endParaRPr kumimoji="1" lang="en-US" altLang="ja-JP" sz="24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400">
                <a:solidFill>
                  <a:srgbClr val="FF0000"/>
                </a:solidFill>
                <a:latin typeface="UD デジタル 教科書体 NP-B" panose="02020700000000000000" pitchFamily="18" charset="-128"/>
                <a:ea typeface="UD デジタル 教科書体 NP-B" panose="02020700000000000000" pitchFamily="18" charset="-128"/>
              </a:rPr>
              <a:t>データ</a:t>
            </a:r>
          </a:p>
        </p:txBody>
      </p:sp>
      <p:sp>
        <p:nvSpPr>
          <p:cNvPr id="16" name="テキスト ボックス 15"/>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25</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5" name="フレーム 14"/>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2134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1253828" cy="793315"/>
          </a:xfrm>
        </p:spPr>
        <p:txBody>
          <a:bodyPr>
            <a:normAutofit fontScale="90000"/>
          </a:bodyPr>
          <a:lstStyle/>
          <a:p>
            <a:r>
              <a:rPr lang="ja-JP" altLang="en-US" sz="48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機械判読可能なデータ作成（縦持ちデータ）</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1041274" y="1523042"/>
            <a:ext cx="9720511" cy="1072342"/>
          </a:xfrm>
        </p:spPr>
        <p:txBody>
          <a:bodyPr>
            <a:noAutofit/>
          </a:bodyPr>
          <a:lstStyle/>
          <a:p>
            <a:pPr marL="0" indent="0">
              <a:buNone/>
            </a:pPr>
            <a:r>
              <a:rPr kumimoji="1"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人が見てわかりやすいデータと、機械が見てわかりやすいデータは、異なります！</a:t>
            </a:r>
            <a:endParaRPr kumimoji="1"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grpSp>
        <p:nvGrpSpPr>
          <p:cNvPr id="4" name="グループ化 3"/>
          <p:cNvGrpSpPr/>
          <p:nvPr/>
        </p:nvGrpSpPr>
        <p:grpSpPr>
          <a:xfrm>
            <a:off x="1668938" y="2787030"/>
            <a:ext cx="3351469" cy="3701748"/>
            <a:chOff x="1361208" y="2813407"/>
            <a:chExt cx="3351469" cy="3701748"/>
          </a:xfrm>
        </p:grpSpPr>
        <p:sp>
          <p:nvSpPr>
            <p:cNvPr id="18" name="角丸四角形 17"/>
            <p:cNvSpPr/>
            <p:nvPr/>
          </p:nvSpPr>
          <p:spPr>
            <a:xfrm>
              <a:off x="1361208" y="3152545"/>
              <a:ext cx="3351469" cy="399547"/>
            </a:xfrm>
            <a:prstGeom prst="round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13" name="図 12"/>
            <p:cNvPicPr>
              <a:picLocks noChangeAspect="1"/>
            </p:cNvPicPr>
            <p:nvPr/>
          </p:nvPicPr>
          <p:blipFill>
            <a:blip r:embed="rId2"/>
            <a:stretch>
              <a:fillRect/>
            </a:stretch>
          </p:blipFill>
          <p:spPr>
            <a:xfrm>
              <a:off x="1440340" y="2813407"/>
              <a:ext cx="3202306" cy="3701748"/>
            </a:xfrm>
            <a:prstGeom prst="rect">
              <a:avLst/>
            </a:prstGeom>
          </p:spPr>
        </p:pic>
      </p:grpSp>
      <p:sp>
        <p:nvSpPr>
          <p:cNvPr id="16" name="テキスト ボックス 15"/>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26</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5" name="フレーム 14"/>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角丸四角形吹き出し 18"/>
          <p:cNvSpPr/>
          <p:nvPr/>
        </p:nvSpPr>
        <p:spPr>
          <a:xfrm>
            <a:off x="5704607" y="3126168"/>
            <a:ext cx="5584715" cy="1297480"/>
          </a:xfrm>
          <a:prstGeom prst="wedgeRoundRectCallout">
            <a:avLst>
              <a:gd name="adj1" fmla="val -58183"/>
              <a:gd name="adj2" fmla="val -27088"/>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smtClean="0">
                <a:solidFill>
                  <a:srgbClr val="FF0000"/>
                </a:solidFill>
                <a:latin typeface="UD デジタル 教科書体 NP-B" panose="02020700000000000000" pitchFamily="18" charset="-128"/>
                <a:ea typeface="UD デジタル 教科書体 NP-B" panose="02020700000000000000" pitchFamily="18" charset="-128"/>
              </a:rPr>
              <a:t>１行に１データにすることで</a:t>
            </a:r>
            <a:endParaRPr kumimoji="1" lang="en-US" altLang="ja-JP" sz="28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800" smtClean="0">
                <a:solidFill>
                  <a:srgbClr val="FF0000"/>
                </a:solidFill>
                <a:latin typeface="UD デジタル 教科書体 NP-B" panose="02020700000000000000" pitchFamily="18" charset="-128"/>
                <a:ea typeface="UD デジタル 教科書体 NP-B" panose="02020700000000000000" pitchFamily="18" charset="-128"/>
              </a:rPr>
              <a:t>機械が読み取れます！</a:t>
            </a:r>
            <a:endParaRPr kumimoji="1" lang="ja-JP" altLang="en-US" sz="280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16453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 y="-6670"/>
            <a:ext cx="6101543" cy="6864670"/>
          </a:xfrm>
          <a:prstGeom prst="rect">
            <a:avLst/>
          </a:prstGeom>
          <a:solidFill>
            <a:srgbClr val="33CC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200">
              <a:solidFill>
                <a:schemeClr val="bg1"/>
              </a:solidFill>
            </a:endParaRPr>
          </a:p>
        </p:txBody>
      </p:sp>
      <p:sp>
        <p:nvSpPr>
          <p:cNvPr id="4" name="コンテンツ プレースホルダー 2"/>
          <p:cNvSpPr txBox="1">
            <a:spLocks/>
          </p:cNvSpPr>
          <p:nvPr/>
        </p:nvSpPr>
        <p:spPr>
          <a:xfrm>
            <a:off x="486141" y="579956"/>
            <a:ext cx="11209866" cy="5662903"/>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endParaRPr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5" name="コンテンツ プレースホルダー 3"/>
          <p:cNvSpPr txBox="1">
            <a:spLocks/>
          </p:cNvSpPr>
          <p:nvPr/>
        </p:nvSpPr>
        <p:spPr>
          <a:xfrm>
            <a:off x="813263" y="3649288"/>
            <a:ext cx="10515600" cy="32087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2" pitchFamily="18" charset="2"/>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kumimoji="1" sz="2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kumimoji="1"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kumimoji="1"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kumimoji="1"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9pPr>
          </a:lstStyle>
          <a:p>
            <a:r>
              <a:rPr lang="ja-JP" altLang="en-US" sz="3600" smtClean="0">
                <a:latin typeface="UD デジタル 教科書体 NP-B" panose="02020700000000000000" pitchFamily="18" charset="-128"/>
                <a:ea typeface="UD デジタル 教科書体 NP-B" panose="02020700000000000000" pitchFamily="18" charset="-128"/>
              </a:rPr>
              <a:t>　　</a:t>
            </a:r>
            <a:endParaRPr lang="en-US" altLang="ja-JP" sz="3600" smtClean="0">
              <a:latin typeface="UD デジタル 教科書体 NP-B" panose="02020700000000000000" pitchFamily="18" charset="-128"/>
              <a:ea typeface="UD デジタル 教科書体 NP-B" panose="02020700000000000000" pitchFamily="18" charset="-128"/>
            </a:endParaRPr>
          </a:p>
          <a:p>
            <a:r>
              <a:rPr lang="ja-JP" altLang="en-US" sz="3600" smtClean="0">
                <a:latin typeface="UD デジタル 教科書体 NP-B" panose="02020700000000000000" pitchFamily="18" charset="-128"/>
                <a:ea typeface="UD デジタル 教科書体 NP-B" panose="02020700000000000000" pitchFamily="18" charset="-128"/>
              </a:rPr>
              <a:t>　</a:t>
            </a:r>
            <a:endParaRPr lang="en-US" altLang="ja-JP" sz="3600" smtClean="0">
              <a:latin typeface="UD デジタル 教科書体 NP-B" panose="02020700000000000000" pitchFamily="18" charset="-128"/>
              <a:ea typeface="UD デジタル 教科書体 NP-B" panose="02020700000000000000" pitchFamily="18" charset="-128"/>
            </a:endParaRPr>
          </a:p>
          <a:p>
            <a:endParaRPr lang="ja-JP" altLang="en-US" sz="360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11415825" y="6209164"/>
            <a:ext cx="518028" cy="369332"/>
          </a:xfrm>
          <a:prstGeom prst="rect">
            <a:avLst/>
          </a:prstGeom>
          <a:noFill/>
        </p:spPr>
        <p:txBody>
          <a:bodyPr wrap="square" rtlCol="0">
            <a:spAutoFit/>
          </a:bodyPr>
          <a:lstStyle/>
          <a:p>
            <a:r>
              <a:rPr kumimoji="1" lang="en-US" altLang="ja-JP">
                <a:solidFill>
                  <a:srgbClr val="33CCCC"/>
                </a:solidFill>
                <a:latin typeface="UD デジタル 教科書体 NP-B" panose="02020700000000000000" pitchFamily="18" charset="-128"/>
                <a:ea typeface="UD デジタル 教科書体 NP-B" panose="02020700000000000000" pitchFamily="18" charset="-128"/>
              </a:rPr>
              <a:t>27</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7" name="タイトル 7"/>
          <p:cNvSpPr>
            <a:spLocks noGrp="1"/>
          </p:cNvSpPr>
          <p:nvPr>
            <p:ph type="ctrTitle"/>
          </p:nvPr>
        </p:nvSpPr>
        <p:spPr>
          <a:xfrm>
            <a:off x="1093036" y="2069876"/>
            <a:ext cx="4348042" cy="3671029"/>
          </a:xfrm>
        </p:spPr>
        <p:txBody>
          <a:bodyPr anchor="ctr" anchorCtr="0">
            <a:noAutofit/>
          </a:bodyPr>
          <a:lstStyle/>
          <a:p>
            <a:r>
              <a:rPr kumimoji="1" lang="en-US" altLang="ja-JP" sz="7200" b="1" smtClean="0">
                <a:solidFill>
                  <a:schemeClr val="bg1"/>
                </a:solidFill>
                <a:latin typeface="メイリオ" panose="020B0604030504040204" pitchFamily="50" charset="-128"/>
                <a:ea typeface="メイリオ" panose="020B0604030504040204" pitchFamily="50" charset="-128"/>
              </a:rPr>
              <a:t>03</a:t>
            </a: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r>
              <a:rPr lang="ja-JP" altLang="en-US" sz="4000" b="1" smtClean="0">
                <a:solidFill>
                  <a:schemeClr val="bg1"/>
                </a:solidFill>
                <a:latin typeface="メイリオ" panose="020B0604030504040204" pitchFamily="50" charset="-128"/>
                <a:ea typeface="メイリオ" panose="020B0604030504040204" pitchFamily="50" charset="-128"/>
              </a:rPr>
              <a:t>オープンデータ</a:t>
            </a:r>
            <a:r>
              <a:rPr lang="en-US" altLang="ja-JP" sz="4000" b="1" smtClean="0">
                <a:solidFill>
                  <a:schemeClr val="bg1"/>
                </a:solidFill>
                <a:latin typeface="メイリオ" panose="020B0604030504040204" pitchFamily="50" charset="-128"/>
                <a:ea typeface="メイリオ" panose="020B0604030504040204" pitchFamily="50" charset="-128"/>
              </a:rPr>
              <a:t/>
            </a:r>
            <a:br>
              <a:rPr lang="en-US" altLang="ja-JP" sz="4000" b="1" smtClean="0">
                <a:solidFill>
                  <a:schemeClr val="bg1"/>
                </a:solidFill>
                <a:latin typeface="メイリオ" panose="020B0604030504040204" pitchFamily="50" charset="-128"/>
                <a:ea typeface="メイリオ" panose="020B0604030504040204" pitchFamily="50" charset="-128"/>
              </a:rPr>
            </a:br>
            <a:r>
              <a:rPr lang="ja-JP" altLang="en-US" sz="4000" b="1" smtClean="0">
                <a:solidFill>
                  <a:schemeClr val="bg1"/>
                </a:solidFill>
                <a:latin typeface="メイリオ" panose="020B0604030504040204" pitchFamily="50" charset="-128"/>
                <a:ea typeface="メイリオ" panose="020B0604030504040204" pitchFamily="50" charset="-128"/>
              </a:rPr>
              <a:t>公開・公開後</a:t>
            </a: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endParaRPr kumimoji="1" lang="ja-JP" altLang="en-US" sz="40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260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652913" cy="793315"/>
          </a:xfrm>
        </p:spPr>
        <p:txBody>
          <a:bodyPr>
            <a:normAutofit/>
          </a:bodyPr>
          <a:lstStyle/>
          <a:p>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オープンデータを公開しよう</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1076857" y="1906417"/>
            <a:ext cx="10594212" cy="3613234"/>
          </a:xfrm>
        </p:spPr>
        <p:txBody>
          <a:bodyPr>
            <a:noAutofit/>
          </a:bodyPr>
          <a:lstStyle/>
          <a:p>
            <a:pPr marL="0" indent="0">
              <a:buNone/>
            </a:pP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オープンデータとして公開するデータに位置情報が</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付与</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できる</a:t>
            </a: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場合は</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、別冊</a:t>
            </a: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「位置情報付与マニュアル」を</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参照</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して</a:t>
            </a: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付与して</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ください</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データが完成した後は、情報推進課にお電話ください！</a:t>
            </a:r>
            <a:endParaRPr lang="en-US" altLang="ja-JP"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価値</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あるデータのご提供、お待ちしております！</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28</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5" name="フレーム 14"/>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7542" y="5186272"/>
            <a:ext cx="2507352" cy="1526142"/>
          </a:xfrm>
          <a:prstGeom prst="rect">
            <a:avLst/>
          </a:prstGeom>
        </p:spPr>
      </p:pic>
    </p:spTree>
    <p:extLst>
      <p:ext uri="{BB962C8B-B14F-4D97-AF65-F5344CB8AC3E}">
        <p14:creationId xmlns:p14="http://schemas.microsoft.com/office/powerpoint/2010/main" val="137159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652913" cy="793315"/>
          </a:xfrm>
        </p:spPr>
        <p:txBody>
          <a:bodyPr>
            <a:normAutofit/>
          </a:bodyPr>
          <a:lstStyle/>
          <a:p>
            <a:r>
              <a:rPr lang="ja-JP" altLang="en-US" sz="4300" b="1" u="sng">
                <a:solidFill>
                  <a:schemeClr val="tx1">
                    <a:lumMod val="75000"/>
                    <a:lumOff val="25000"/>
                  </a:schemeClr>
                </a:solidFill>
                <a:latin typeface="BIZ UDゴシック" panose="020B0400000000000000" pitchFamily="49" charset="-128"/>
                <a:ea typeface="BIZ UDゴシック" panose="020B0400000000000000" pitchFamily="49" charset="-128"/>
              </a:rPr>
              <a:t>公開</a:t>
            </a:r>
            <a:r>
              <a:rPr lang="ja-JP" altLang="en-US" sz="43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したら終わり？</a:t>
            </a:r>
            <a:endParaRPr kumimoji="1" lang="ja-JP" altLang="en-US" sz="43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1076857" y="1906417"/>
            <a:ext cx="9939197" cy="2710293"/>
          </a:xfrm>
        </p:spPr>
        <p:txBody>
          <a:bodyPr>
            <a:noAutofit/>
          </a:bodyPr>
          <a:lstStyle/>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オープンデータとして公開したデータは、公開したら終わりではありません！</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情報</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の誤りが見つかった際、情報が更新された際は、</a:t>
            </a:r>
            <a:r>
              <a:rPr lang="ja-JP" altLang="en-US" sz="3200" smtClean="0">
                <a:solidFill>
                  <a:srgbClr val="FF0000"/>
                </a:solidFill>
                <a:latin typeface="UD デジタル 教科書体 NP-B" panose="02020700000000000000" pitchFamily="18" charset="-128"/>
                <a:ea typeface="UD デジタル 教科書体 NP-B" panose="02020700000000000000" pitchFamily="18" charset="-128"/>
              </a:rPr>
              <a:t>担当課にて修正し、情報推進課までご連絡ください！</a:t>
            </a:r>
            <a:endParaRPr lang="en-US" altLang="ja-JP" sz="320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smtClean="0">
              <a:latin typeface="UD デジタル 教科書体 NP-B" panose="02020700000000000000" pitchFamily="18" charset="-128"/>
              <a:ea typeface="UD デジタル 教科書体 NP-B" panose="02020700000000000000" pitchFamily="18" charset="-128"/>
            </a:endParaRPr>
          </a:p>
        </p:txBody>
      </p:sp>
      <p:sp>
        <p:nvSpPr>
          <p:cNvPr id="4" name="角丸四角形 3"/>
          <p:cNvSpPr/>
          <p:nvPr/>
        </p:nvSpPr>
        <p:spPr>
          <a:xfrm>
            <a:off x="4459120" y="4519827"/>
            <a:ext cx="2363155" cy="811130"/>
          </a:xfrm>
          <a:prstGeom prst="roundRect">
            <a:avLst/>
          </a:prstGeom>
          <a:ln w="571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カタログサイト</a:t>
            </a:r>
            <a:endParaRPr kumimoji="1" lang="en-US" altLang="ja-JP"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公開（更新）</a:t>
            </a:r>
            <a:endParaRPr kumimoji="1" lang="ja-JP" altLang="en-US" sz="20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5" name="角丸四角形 4"/>
          <p:cNvSpPr/>
          <p:nvPr/>
        </p:nvSpPr>
        <p:spPr>
          <a:xfrm>
            <a:off x="7006250" y="5736589"/>
            <a:ext cx="2363155" cy="811130"/>
          </a:xfrm>
          <a:prstGeom prst="roundRect">
            <a:avLst/>
          </a:prstGeom>
          <a:ln w="571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データ見直し</a:t>
            </a:r>
            <a:endParaRPr kumimoji="1" lang="ja-JP" altLang="en-US" sz="20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6" name="角丸四角形 5"/>
          <p:cNvSpPr/>
          <p:nvPr/>
        </p:nvSpPr>
        <p:spPr>
          <a:xfrm>
            <a:off x="1915519" y="5736589"/>
            <a:ext cx="2363155" cy="811130"/>
          </a:xfrm>
          <a:prstGeom prst="roundRect">
            <a:avLst/>
          </a:prstGeom>
          <a:ln w="5715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データ修正</a:t>
            </a:r>
            <a:endParaRPr kumimoji="1" lang="ja-JP" altLang="en-US" sz="20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7" name="下矢印 6"/>
          <p:cNvSpPr/>
          <p:nvPr/>
        </p:nvSpPr>
        <p:spPr>
          <a:xfrm rot="19190097">
            <a:off x="7080175" y="5135866"/>
            <a:ext cx="457200" cy="4073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rot="5400000">
            <a:off x="5412098" y="5914743"/>
            <a:ext cx="457200" cy="4073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3839848">
            <a:off x="3747651" y="5127294"/>
            <a:ext cx="457200" cy="4073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4" descr="修正テープの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433" y="5753215"/>
            <a:ext cx="949138" cy="8637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ウェブサイト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5255" y="4295051"/>
            <a:ext cx="706276" cy="730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データ分析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5772" y="5519651"/>
            <a:ext cx="909781" cy="101086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11415825" y="6209164"/>
            <a:ext cx="518028" cy="369332"/>
          </a:xfrm>
          <a:prstGeom prst="rect">
            <a:avLst/>
          </a:prstGeom>
          <a:noFill/>
        </p:spPr>
        <p:txBody>
          <a:bodyPr wrap="square" rtlCol="0">
            <a:spAutoFit/>
          </a:bodyPr>
          <a:lstStyle/>
          <a:p>
            <a:r>
              <a:rPr kumimoji="1" lang="en-US" altLang="ja-JP" smtClean="0">
                <a:solidFill>
                  <a:srgbClr val="33CCCC"/>
                </a:solidFill>
                <a:latin typeface="UD デジタル 教科書体 NP-B" panose="02020700000000000000" pitchFamily="18" charset="-128"/>
                <a:ea typeface="UD デジタル 教科書体 NP-B" panose="02020700000000000000" pitchFamily="18" charset="-128"/>
              </a:rPr>
              <a:t>29</a:t>
            </a:r>
            <a:endParaRPr kumimoji="1" lang="ja-JP" altLang="en-US">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5" name="フレーム 14"/>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0294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3CCCC"/>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779506" y="2721680"/>
            <a:ext cx="4608106" cy="952554"/>
          </a:xfrm>
        </p:spPr>
        <p:txBody>
          <a:bodyPr>
            <a:noAutofit/>
          </a:bodyPr>
          <a:lstStyle/>
          <a:p>
            <a:pPr algn="ctr"/>
            <a:r>
              <a:rPr lang="ja-JP" altLang="en-US" sz="2000" dirty="0" smtClean="0">
                <a:solidFill>
                  <a:schemeClr val="bg1"/>
                </a:solidFill>
                <a:latin typeface="UD デジタル 教科書体 NP-B" panose="02020700000000000000" pitchFamily="18" charset="-128"/>
                <a:ea typeface="UD デジタル 教科書体 NP-B" panose="02020700000000000000" pitchFamily="18" charset="-128"/>
              </a:rPr>
              <a:t>発行</a:t>
            </a:r>
            <a:r>
              <a:rPr lang="ja-JP" altLang="en-US" sz="2000" dirty="0">
                <a:solidFill>
                  <a:schemeClr val="bg1"/>
                </a:solidFill>
                <a:latin typeface="UD デジタル 教科書体 NP-B" panose="02020700000000000000" pitchFamily="18" charset="-128"/>
                <a:ea typeface="UD デジタル 教科書体 NP-B" panose="02020700000000000000" pitchFamily="18" charset="-128"/>
              </a:rPr>
              <a:t>：第</a:t>
            </a:r>
            <a:r>
              <a:rPr lang="en-US" altLang="ja-JP" sz="2000" dirty="0">
                <a:solidFill>
                  <a:schemeClr val="bg1"/>
                </a:solidFill>
                <a:latin typeface="UD デジタル 教科書体 NP-B" panose="02020700000000000000" pitchFamily="18" charset="-128"/>
                <a:ea typeface="UD デジタル 教科書体 NP-B" panose="02020700000000000000" pitchFamily="18" charset="-128"/>
              </a:rPr>
              <a:t>1</a:t>
            </a:r>
            <a:r>
              <a:rPr lang="ja-JP" altLang="en-US" sz="2000" dirty="0">
                <a:solidFill>
                  <a:schemeClr val="bg1"/>
                </a:solidFill>
                <a:latin typeface="UD デジタル 教科書体 NP-B" panose="02020700000000000000" pitchFamily="18" charset="-128"/>
                <a:ea typeface="UD デジタル 教科書体 NP-B" panose="02020700000000000000" pitchFamily="18" charset="-128"/>
              </a:rPr>
              <a:t>版</a:t>
            </a:r>
            <a:r>
              <a:rPr lang="ja-JP" altLang="en-US" sz="2000">
                <a:solidFill>
                  <a:schemeClr val="bg1"/>
                </a:solidFill>
                <a:latin typeface="UD デジタル 教科書体 NP-B" panose="02020700000000000000" pitchFamily="18" charset="-128"/>
                <a:ea typeface="UD デジタル 教科書体 NP-B" panose="02020700000000000000" pitchFamily="18" charset="-128"/>
              </a:rPr>
              <a:t>（</a:t>
            </a:r>
            <a:r>
              <a:rPr lang="en-US" altLang="ja-JP" sz="2000" smtClean="0">
                <a:solidFill>
                  <a:schemeClr val="bg1"/>
                </a:solidFill>
                <a:latin typeface="UD デジタル 教科書体 NP-B" panose="02020700000000000000" pitchFamily="18" charset="-128"/>
                <a:ea typeface="UD デジタル 教科書体 NP-B" panose="02020700000000000000" pitchFamily="18" charset="-128"/>
              </a:rPr>
              <a:t>20220201</a:t>
            </a:r>
            <a:r>
              <a:rPr lang="ja-JP" altLang="en-US" sz="2000" smtClean="0">
                <a:solidFill>
                  <a:schemeClr val="bg1"/>
                </a:solidFill>
                <a:latin typeface="UD デジタル 教科書体 NP-B" panose="02020700000000000000" pitchFamily="18" charset="-128"/>
                <a:ea typeface="UD デジタル 教科書体 NP-B" panose="02020700000000000000" pitchFamily="18" charset="-128"/>
              </a:rPr>
              <a:t>）</a:t>
            </a:r>
            <a:r>
              <a:rPr lang="en-US" altLang="ja-JP" sz="2000" dirty="0" smtClean="0">
                <a:solidFill>
                  <a:schemeClr val="bg1"/>
                </a:solidFill>
                <a:latin typeface="UD デジタル 教科書体 NP-B" panose="02020700000000000000" pitchFamily="18" charset="-128"/>
                <a:ea typeface="UD デジタル 教科書体 NP-B" panose="02020700000000000000" pitchFamily="18" charset="-128"/>
              </a:rPr>
              <a:t/>
            </a:r>
            <a:br>
              <a:rPr lang="en-US" altLang="ja-JP" sz="2000" dirty="0" smtClean="0">
                <a:solidFill>
                  <a:schemeClr val="bg1"/>
                </a:solidFill>
                <a:latin typeface="UD デジタル 教科書体 NP-B" panose="02020700000000000000" pitchFamily="18" charset="-128"/>
                <a:ea typeface="UD デジタル 教科書体 NP-B" panose="02020700000000000000" pitchFamily="18" charset="-128"/>
              </a:rPr>
            </a:br>
            <a:r>
              <a:rPr lang="ja-JP" altLang="en-US" sz="2000" dirty="0" smtClean="0">
                <a:solidFill>
                  <a:schemeClr val="bg1"/>
                </a:solidFill>
                <a:latin typeface="UD デジタル 教科書体 NP-B" panose="02020700000000000000" pitchFamily="18" charset="-128"/>
                <a:ea typeface="UD デジタル 教科書体 NP-B" panose="02020700000000000000" pitchFamily="18" charset="-128"/>
              </a:rPr>
              <a:t>豊岡市　</a:t>
            </a:r>
            <a:r>
              <a:rPr lang="ja-JP" altLang="en-US" sz="2000" smtClean="0">
                <a:solidFill>
                  <a:schemeClr val="bg1"/>
                </a:solidFill>
                <a:latin typeface="UD デジタル 教科書体 NP-B" panose="02020700000000000000" pitchFamily="18" charset="-128"/>
                <a:ea typeface="UD デジタル 教科書体 NP-B" panose="02020700000000000000" pitchFamily="18" charset="-128"/>
              </a:rPr>
              <a:t>情報推進課</a:t>
            </a:r>
            <a:endParaRPr kumimoji="1" lang="ja-JP" altLang="en-US" sz="2000" dirty="0">
              <a:solidFill>
                <a:schemeClr val="bg1"/>
              </a:solidFill>
              <a:latin typeface="UD デジタル 教科書体 NP-B" panose="02020700000000000000" pitchFamily="18" charset="-128"/>
              <a:ea typeface="UD デジタル 教科書体 NP-B" panose="02020700000000000000" pitchFamily="18" charset="-128"/>
            </a:endParaRPr>
          </a:p>
        </p:txBody>
      </p:sp>
      <p:pic>
        <p:nvPicPr>
          <p:cNvPr id="4" name="図 3"/>
          <p:cNvPicPr>
            <a:picLocks noChangeAspect="1"/>
          </p:cNvPicPr>
          <p:nvPr/>
        </p:nvPicPr>
        <p:blipFill>
          <a:blip r:embed="rId2"/>
          <a:stretch>
            <a:fillRect/>
          </a:stretch>
        </p:blipFill>
        <p:spPr>
          <a:xfrm>
            <a:off x="5234998" y="3674234"/>
            <a:ext cx="1419225" cy="495300"/>
          </a:xfrm>
          <a:prstGeom prst="rect">
            <a:avLst/>
          </a:prstGeom>
        </p:spPr>
      </p:pic>
      <p:sp>
        <p:nvSpPr>
          <p:cNvPr id="10" name="フレーム 9"/>
          <p:cNvSpPr/>
          <p:nvPr/>
        </p:nvSpPr>
        <p:spPr>
          <a:xfrm>
            <a:off x="186612" y="195943"/>
            <a:ext cx="11793894" cy="6475445"/>
          </a:xfrm>
          <a:prstGeom prst="frame">
            <a:avLst>
              <a:gd name="adj1" fmla="val 6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タイトル 1"/>
          <p:cNvSpPr txBox="1">
            <a:spLocks/>
          </p:cNvSpPr>
          <p:nvPr/>
        </p:nvSpPr>
        <p:spPr>
          <a:xfrm>
            <a:off x="4369771" y="4264090"/>
            <a:ext cx="3132041" cy="58212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400" b="1" dirty="0" smtClean="0">
                <a:solidFill>
                  <a:schemeClr val="bg1"/>
                </a:solidFill>
                <a:latin typeface="BIZ UDPゴシック" panose="020B0400000000000000" pitchFamily="50" charset="-128"/>
                <a:ea typeface="BIZ UDPゴシック" panose="020B0400000000000000" pitchFamily="50" charset="-128"/>
              </a:rPr>
              <a:t>Toyooka </a:t>
            </a:r>
          </a:p>
          <a:p>
            <a:r>
              <a:rPr lang="en-US" altLang="ja-JP" sz="1400" b="1" dirty="0" smtClean="0">
                <a:solidFill>
                  <a:schemeClr val="bg1"/>
                </a:solidFill>
                <a:latin typeface="BIZ UDPゴシック" panose="020B0400000000000000" pitchFamily="50" charset="-128"/>
                <a:ea typeface="BIZ UDPゴシック" panose="020B0400000000000000" pitchFamily="50" charset="-128"/>
              </a:rPr>
              <a:t>Open-Data Hand Book</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grpSp>
        <p:nvGrpSpPr>
          <p:cNvPr id="12" name="グループ化 11"/>
          <p:cNvGrpSpPr/>
          <p:nvPr/>
        </p:nvGrpSpPr>
        <p:grpSpPr>
          <a:xfrm>
            <a:off x="7211975" y="4500914"/>
            <a:ext cx="428323" cy="418047"/>
            <a:chOff x="7753150" y="4678195"/>
            <a:chExt cx="428323" cy="418047"/>
          </a:xfrm>
        </p:grpSpPr>
        <p:sp>
          <p:nvSpPr>
            <p:cNvPr id="13" name="楕円 12"/>
            <p:cNvSpPr/>
            <p:nvPr/>
          </p:nvSpPr>
          <p:spPr>
            <a:xfrm>
              <a:off x="7895924" y="4807484"/>
              <a:ext cx="285549" cy="28875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7753150" y="4678195"/>
              <a:ext cx="285549" cy="28875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6518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hlinkClick r:id="rId2"/>
          </p:cNvPr>
          <p:cNvPicPr>
            <a:picLocks noChangeAspect="1"/>
          </p:cNvPicPr>
          <p:nvPr/>
        </p:nvPicPr>
        <p:blipFill>
          <a:blip r:embed="rId3"/>
          <a:stretch>
            <a:fillRect/>
          </a:stretch>
        </p:blipFill>
        <p:spPr>
          <a:xfrm>
            <a:off x="619847" y="2069678"/>
            <a:ext cx="7053699" cy="4436927"/>
          </a:xfrm>
          <a:prstGeom prst="rect">
            <a:avLst/>
          </a:prstGeom>
          <a:ln>
            <a:solidFill>
              <a:schemeClr val="tx1"/>
            </a:solidFill>
          </a:ln>
        </p:spPr>
      </p:pic>
      <p:sp>
        <p:nvSpPr>
          <p:cNvPr id="12" name="タイトル 1"/>
          <p:cNvSpPr>
            <a:spLocks noGrp="1"/>
          </p:cNvSpPr>
          <p:nvPr>
            <p:ph type="title"/>
          </p:nvPr>
        </p:nvSpPr>
        <p:spPr>
          <a:xfrm>
            <a:off x="249145" y="25720"/>
            <a:ext cx="11477417" cy="2011501"/>
          </a:xfrm>
        </p:spPr>
        <p:txBody>
          <a:bodyPr>
            <a:normAutofit/>
          </a:bodyPr>
          <a:lstStyle/>
          <a:p>
            <a:r>
              <a:rPr kumimoji="1" lang="ja-JP" altLang="en-US" sz="7000" b="1" dirty="0" smtClean="0">
                <a:solidFill>
                  <a:schemeClr val="tx1">
                    <a:lumMod val="75000"/>
                    <a:lumOff val="25000"/>
                  </a:schemeClr>
                </a:solidFill>
                <a:latin typeface="ＭＳ 明朝" panose="02020609040205080304" pitchFamily="17" charset="-128"/>
                <a:ea typeface="ＭＳ 明朝" panose="02020609040205080304" pitchFamily="17" charset="-128"/>
              </a:rPr>
              <a:t>豊岡市のオープンデータ</a:t>
            </a:r>
            <a:r>
              <a:rPr kumimoji="1" lang="en-US" altLang="ja-JP" sz="7000" b="1" dirty="0" smtClean="0">
                <a:solidFill>
                  <a:schemeClr val="tx1">
                    <a:lumMod val="75000"/>
                    <a:lumOff val="25000"/>
                  </a:schemeClr>
                </a:solidFill>
                <a:latin typeface="ＭＳ 明朝" panose="02020609040205080304" pitchFamily="17" charset="-128"/>
                <a:ea typeface="ＭＳ 明朝" panose="02020609040205080304" pitchFamily="17" charset="-128"/>
              </a:rPr>
              <a:t/>
            </a:r>
            <a:br>
              <a:rPr kumimoji="1" lang="en-US" altLang="ja-JP" sz="7000" b="1" dirty="0" smtClean="0">
                <a:solidFill>
                  <a:schemeClr val="tx1">
                    <a:lumMod val="75000"/>
                    <a:lumOff val="25000"/>
                  </a:schemeClr>
                </a:solidFill>
                <a:latin typeface="ＭＳ 明朝" panose="02020609040205080304" pitchFamily="17" charset="-128"/>
                <a:ea typeface="ＭＳ 明朝" panose="02020609040205080304" pitchFamily="17" charset="-128"/>
              </a:rPr>
            </a:br>
            <a:r>
              <a:rPr kumimoji="1" lang="ja-JP" altLang="en-US" b="1" dirty="0" smtClean="0">
                <a:solidFill>
                  <a:schemeClr val="tx1">
                    <a:lumMod val="75000"/>
                    <a:lumOff val="25000"/>
                  </a:schemeClr>
                </a:solidFill>
                <a:latin typeface="ＭＳ 明朝" panose="02020609040205080304" pitchFamily="17" charset="-128"/>
                <a:ea typeface="ＭＳ 明朝" panose="02020609040205080304" pitchFamily="17" charset="-128"/>
              </a:rPr>
              <a:t>こんなふうに可視化できます！</a:t>
            </a:r>
            <a:endParaRPr kumimoji="1" lang="ja-JP" altLang="en-US" dirty="0">
              <a:solidFill>
                <a:schemeClr val="tx1">
                  <a:lumMod val="75000"/>
                  <a:lumOff val="25000"/>
                </a:schemeClr>
              </a:solidFill>
              <a:latin typeface="ＭＳ 明朝" panose="02020609040205080304" pitchFamily="17" charset="-128"/>
              <a:ea typeface="ＭＳ 明朝" panose="02020609040205080304" pitchFamily="17" charset="-128"/>
            </a:endParaRPr>
          </a:p>
        </p:txBody>
      </p:sp>
      <p:sp>
        <p:nvSpPr>
          <p:cNvPr id="20" name="コンテンツ プレースホルダー 2"/>
          <p:cNvSpPr txBox="1">
            <a:spLocks/>
          </p:cNvSpPr>
          <p:nvPr/>
        </p:nvSpPr>
        <p:spPr>
          <a:xfrm>
            <a:off x="7856837" y="1892384"/>
            <a:ext cx="4335163" cy="1147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gn="ctr">
              <a:buNone/>
            </a:pPr>
            <a:r>
              <a:rPr lang="ja-JP" altLang="en-US" sz="3200" b="1" dirty="0" smtClean="0">
                <a:solidFill>
                  <a:srgbClr val="C00000"/>
                </a:solidFill>
                <a:latin typeface="HGS明朝B" panose="02020800000000000000" pitchFamily="18" charset="-128"/>
                <a:ea typeface="HGS明朝B" panose="02020800000000000000" pitchFamily="18" charset="-128"/>
              </a:rPr>
              <a:t>地区ごとの人口推移</a:t>
            </a:r>
            <a:endParaRPr lang="en-US" altLang="ja-JP" sz="3200" b="1" dirty="0">
              <a:solidFill>
                <a:srgbClr val="C00000"/>
              </a:solidFill>
              <a:latin typeface="HGS明朝B" panose="02020800000000000000" pitchFamily="18" charset="-128"/>
              <a:ea typeface="HGS明朝B" panose="02020800000000000000" pitchFamily="18" charset="-128"/>
            </a:endParaRPr>
          </a:p>
          <a:p>
            <a:pPr marL="0" indent="0" algn="ctr">
              <a:buNone/>
            </a:pPr>
            <a:r>
              <a:rPr lang="ja-JP" altLang="en-US" sz="3200" b="1" dirty="0" smtClean="0">
                <a:solidFill>
                  <a:srgbClr val="C00000"/>
                </a:solidFill>
                <a:latin typeface="HGS明朝B" panose="02020800000000000000" pitchFamily="18" charset="-128"/>
                <a:ea typeface="HGS明朝B" panose="02020800000000000000" pitchFamily="18" charset="-128"/>
              </a:rPr>
              <a:t>がわかりやすい！</a:t>
            </a:r>
            <a:endParaRPr lang="en-US" altLang="ja-JP" sz="3200" b="1" dirty="0" smtClean="0">
              <a:solidFill>
                <a:srgbClr val="C00000"/>
              </a:solidFill>
              <a:latin typeface="HGS明朝B" panose="02020800000000000000" pitchFamily="18" charset="-128"/>
              <a:ea typeface="HGS明朝B" panose="02020800000000000000" pitchFamily="18" charset="-128"/>
            </a:endParaRPr>
          </a:p>
        </p:txBody>
      </p:sp>
      <p:sp>
        <p:nvSpPr>
          <p:cNvPr id="13" name="コンテンツ プレースホルダー 2"/>
          <p:cNvSpPr txBox="1">
            <a:spLocks/>
          </p:cNvSpPr>
          <p:nvPr/>
        </p:nvSpPr>
        <p:spPr>
          <a:xfrm>
            <a:off x="7857117" y="5414841"/>
            <a:ext cx="4335163" cy="393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gn="ctr">
              <a:buNone/>
            </a:pPr>
            <a:r>
              <a:rPr lang="ja-JP" altLang="en-US" sz="1600" dirty="0" smtClean="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今回 使用</a:t>
            </a:r>
            <a:r>
              <a:rPr lang="ja-JP" altLang="en-US" sz="16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した</a:t>
            </a:r>
            <a:r>
              <a:rPr lang="ja-JP" altLang="en-US" sz="1600" dirty="0" smtClean="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オープンデータ</a:t>
            </a:r>
            <a:endParaRPr lang="en-US" altLang="ja-JP" sz="16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p:txBody>
      </p:sp>
      <p:grpSp>
        <p:nvGrpSpPr>
          <p:cNvPr id="25" name="グループ化 24"/>
          <p:cNvGrpSpPr/>
          <p:nvPr/>
        </p:nvGrpSpPr>
        <p:grpSpPr>
          <a:xfrm>
            <a:off x="8566701" y="3039731"/>
            <a:ext cx="3070409" cy="2199534"/>
            <a:chOff x="9625653" y="613131"/>
            <a:chExt cx="2728177" cy="1931382"/>
          </a:xfrm>
        </p:grpSpPr>
        <p:sp>
          <p:nvSpPr>
            <p:cNvPr id="26" name="楕円 25"/>
            <p:cNvSpPr/>
            <p:nvPr/>
          </p:nvSpPr>
          <p:spPr>
            <a:xfrm>
              <a:off x="9951954" y="613131"/>
              <a:ext cx="2075117" cy="1931382"/>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625653" y="1086118"/>
              <a:ext cx="2728177" cy="1053993"/>
            </a:xfrm>
            <a:prstGeom prst="rect">
              <a:avLst/>
            </a:prstGeom>
          </p:spPr>
          <p:txBody>
            <a:bodyPr wrap="square">
              <a:spAutoFit/>
            </a:bodyPr>
            <a:lstStyle/>
            <a:p>
              <a:pPr algn="ctr">
                <a:lnSpc>
                  <a:spcPct val="150000"/>
                </a:lnSpc>
              </a:pPr>
              <a:r>
                <a:rPr lang="ja-JP" altLang="en-US" b="1" dirty="0" smtClean="0">
                  <a:solidFill>
                    <a:schemeClr val="bg1"/>
                  </a:solidFill>
                  <a:latin typeface="メイリオ" panose="020B0604030504040204" pitchFamily="50" charset="-128"/>
                  <a:ea typeface="メイリオ" panose="020B0604030504040204" pitchFamily="50" charset="-128"/>
                </a:rPr>
                <a:t>見える化</a:t>
              </a:r>
              <a:r>
                <a:rPr lang="ja-JP" altLang="en-US" sz="1200" b="1" dirty="0" smtClean="0">
                  <a:solidFill>
                    <a:schemeClr val="bg1"/>
                  </a:solidFill>
                  <a:latin typeface="メイリオ" panose="020B0604030504040204" pitchFamily="50" charset="-128"/>
                  <a:ea typeface="メイリオ" panose="020B0604030504040204" pitchFamily="50" charset="-128"/>
                </a:rPr>
                <a:t>することで</a:t>
              </a:r>
              <a:endParaRPr lang="en-US" altLang="ja-JP" sz="1200" b="1" dirty="0" smtClean="0">
                <a:solidFill>
                  <a:schemeClr val="bg1"/>
                </a:solidFill>
                <a:latin typeface="メイリオ" panose="020B0604030504040204" pitchFamily="50" charset="-128"/>
                <a:ea typeface="メイリオ" panose="020B0604030504040204" pitchFamily="50" charset="-128"/>
              </a:endParaRPr>
            </a:p>
            <a:p>
              <a:pPr algn="ctr">
                <a:lnSpc>
                  <a:spcPct val="150000"/>
                </a:lnSpc>
              </a:pPr>
              <a:r>
                <a:rPr lang="ja-JP" altLang="en-US" b="1" dirty="0" smtClean="0">
                  <a:solidFill>
                    <a:schemeClr val="bg1"/>
                  </a:solidFill>
                  <a:latin typeface="メイリオ" panose="020B0604030504040204" pitchFamily="50" charset="-128"/>
                  <a:ea typeface="メイリオ" panose="020B0604030504040204" pitchFamily="50" charset="-128"/>
                </a:rPr>
                <a:t>コミュニケーション</a:t>
              </a:r>
              <a:endParaRPr lang="en-US" altLang="ja-JP" sz="1400" b="1" dirty="0" smtClean="0">
                <a:solidFill>
                  <a:schemeClr val="bg1"/>
                </a:solidFill>
                <a:latin typeface="メイリオ" panose="020B0604030504040204" pitchFamily="50" charset="-128"/>
                <a:ea typeface="メイリオ" panose="020B0604030504040204" pitchFamily="50" charset="-128"/>
              </a:endParaRPr>
            </a:p>
            <a:p>
              <a:pPr algn="ctr">
                <a:lnSpc>
                  <a:spcPct val="150000"/>
                </a:lnSpc>
              </a:pPr>
              <a:r>
                <a:rPr lang="ja-JP" altLang="en-US" sz="1200" b="1" dirty="0" smtClean="0">
                  <a:solidFill>
                    <a:schemeClr val="bg1"/>
                  </a:solidFill>
                  <a:latin typeface="メイリオ" panose="020B0604030504040204" pitchFamily="50" charset="-128"/>
                  <a:ea typeface="メイリオ" panose="020B0604030504040204" pitchFamily="50" charset="-128"/>
                </a:rPr>
                <a:t>が</a:t>
              </a:r>
              <a:r>
                <a:rPr lang="ja-JP" altLang="en-US" sz="1200" b="1" dirty="0">
                  <a:solidFill>
                    <a:schemeClr val="bg1"/>
                  </a:solidFill>
                  <a:latin typeface="メイリオ" panose="020B0604030504040204" pitchFamily="50" charset="-128"/>
                  <a:ea typeface="メイリオ" panose="020B0604030504040204" pitchFamily="50" charset="-128"/>
                </a:rPr>
                <a:t>うまれる</a:t>
              </a:r>
              <a:endParaRPr lang="en-US" altLang="ja-JP" sz="1050" b="1" dirty="0" smtClean="0">
                <a:solidFill>
                  <a:schemeClr val="bg1"/>
                </a:solidFill>
                <a:latin typeface="メイリオ" panose="020B0604030504040204" pitchFamily="50" charset="-128"/>
                <a:ea typeface="メイリオ" panose="020B0604030504040204" pitchFamily="50" charset="-128"/>
              </a:endParaRPr>
            </a:p>
          </p:txBody>
        </p:sp>
      </p:grpSp>
      <p:sp>
        <p:nvSpPr>
          <p:cNvPr id="2" name="正方形/長方形 1"/>
          <p:cNvSpPr/>
          <p:nvPr/>
        </p:nvSpPr>
        <p:spPr>
          <a:xfrm>
            <a:off x="8498992" y="5804707"/>
            <a:ext cx="3138118" cy="701898"/>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smtClean="0">
                <a:solidFill>
                  <a:schemeClr val="tx1">
                    <a:lumMod val="75000"/>
                    <a:lumOff val="25000"/>
                  </a:schemeClr>
                </a:solidFill>
                <a:latin typeface="BIZ UDPゴシック" panose="020B0400000000000000" pitchFamily="50" charset="-128"/>
                <a:ea typeface="BIZ UDPゴシック" panose="020B0400000000000000" pitchFamily="50" charset="-128"/>
              </a:rPr>
              <a:t>豊岡市行政区人口</a:t>
            </a:r>
            <a:r>
              <a:rPr kumimoji="1" lang="ja-JP" altLang="en-US" b="1">
                <a:solidFill>
                  <a:schemeClr val="tx1">
                    <a:lumMod val="75000"/>
                    <a:lumOff val="25000"/>
                  </a:schemeClr>
                </a:solidFill>
                <a:latin typeface="BIZ UDPゴシック" panose="020B0400000000000000" pitchFamily="50" charset="-128"/>
                <a:ea typeface="BIZ UDPゴシック" panose="020B0400000000000000" pitchFamily="50" charset="-128"/>
              </a:rPr>
              <a:t>推移</a:t>
            </a:r>
            <a:endPar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5" name="円形吹き出し 14"/>
          <p:cNvSpPr/>
          <p:nvPr/>
        </p:nvSpPr>
        <p:spPr>
          <a:xfrm>
            <a:off x="5889601" y="3578387"/>
            <a:ext cx="1609426" cy="994157"/>
          </a:xfrm>
          <a:prstGeom prst="wedgeEllipseCallout">
            <a:avLst>
              <a:gd name="adj1" fmla="val -52189"/>
              <a:gd name="adj2" fmla="val 29543"/>
            </a:avLst>
          </a:prstGeom>
          <a:ln w="127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動画再生</a:t>
            </a:r>
            <a:endParaRPr kumimoji="1" lang="en-US" altLang="ja-JP" sz="16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600" smtClean="0">
                <a:solidFill>
                  <a:srgbClr val="FF0000"/>
                </a:solidFill>
                <a:latin typeface="UD デジタル 教科書体 NP-B" panose="02020700000000000000" pitchFamily="18" charset="-128"/>
                <a:ea typeface="UD デジタル 教科書体 NP-B" panose="02020700000000000000" pitchFamily="18" charset="-128"/>
              </a:rPr>
              <a:t>クリック</a:t>
            </a:r>
            <a:endParaRPr kumimoji="1" lang="ja-JP" altLang="en-US" sz="160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0371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3422410"/>
            <a:ext cx="6101543" cy="3446593"/>
          </a:xfrm>
          <a:prstGeom prst="rect">
            <a:avLst/>
          </a:prstGeom>
          <a:solidFill>
            <a:srgbClr val="33CC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200">
              <a:solidFill>
                <a:schemeClr val="bg1"/>
              </a:solidFill>
            </a:endParaRPr>
          </a:p>
        </p:txBody>
      </p:sp>
      <p:sp>
        <p:nvSpPr>
          <p:cNvPr id="11" name="正方形/長方形 10"/>
          <p:cNvSpPr/>
          <p:nvPr/>
        </p:nvSpPr>
        <p:spPr>
          <a:xfrm>
            <a:off x="6090457" y="0"/>
            <a:ext cx="6101543" cy="3418077"/>
          </a:xfrm>
          <a:prstGeom prst="rect">
            <a:avLst/>
          </a:prstGeom>
          <a:solidFill>
            <a:srgbClr val="33CC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200">
              <a:solidFill>
                <a:schemeClr val="bg1"/>
              </a:solidFill>
            </a:endParaRPr>
          </a:p>
        </p:txBody>
      </p:sp>
      <p:sp>
        <p:nvSpPr>
          <p:cNvPr id="4" name="コンテンツ プレースホルダー 2"/>
          <p:cNvSpPr txBox="1">
            <a:spLocks/>
          </p:cNvSpPr>
          <p:nvPr/>
        </p:nvSpPr>
        <p:spPr>
          <a:xfrm>
            <a:off x="486141" y="579956"/>
            <a:ext cx="11209866" cy="5662903"/>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endParaRPr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5" name="コンテンツ プレースホルダー 3"/>
          <p:cNvSpPr txBox="1">
            <a:spLocks/>
          </p:cNvSpPr>
          <p:nvPr/>
        </p:nvSpPr>
        <p:spPr>
          <a:xfrm>
            <a:off x="813263" y="3649288"/>
            <a:ext cx="10515600" cy="32087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2" pitchFamily="18" charset="2"/>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kumimoji="1" sz="2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kumimoji="1"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kumimoji="1"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kumimoji="1"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9pPr>
          </a:lstStyle>
          <a:p>
            <a:r>
              <a:rPr lang="ja-JP" altLang="en-US" sz="3600" smtClean="0">
                <a:latin typeface="UD デジタル 教科書体 NP-B" panose="02020700000000000000" pitchFamily="18" charset="-128"/>
                <a:ea typeface="UD デジタル 教科書体 NP-B" panose="02020700000000000000" pitchFamily="18" charset="-128"/>
              </a:rPr>
              <a:t>　　</a:t>
            </a:r>
            <a:endParaRPr lang="en-US" altLang="ja-JP" sz="3600" smtClean="0">
              <a:latin typeface="UD デジタル 教科書体 NP-B" panose="02020700000000000000" pitchFamily="18" charset="-128"/>
              <a:ea typeface="UD デジタル 教科書体 NP-B" panose="02020700000000000000" pitchFamily="18" charset="-128"/>
            </a:endParaRPr>
          </a:p>
          <a:p>
            <a:r>
              <a:rPr lang="ja-JP" altLang="en-US" sz="3600" smtClean="0">
                <a:latin typeface="UD デジタル 教科書体 NP-B" panose="02020700000000000000" pitchFamily="18" charset="-128"/>
                <a:ea typeface="UD デジタル 教科書体 NP-B" panose="02020700000000000000" pitchFamily="18" charset="-128"/>
              </a:rPr>
              <a:t>　</a:t>
            </a:r>
            <a:endParaRPr lang="en-US" altLang="ja-JP" sz="3600" smtClean="0">
              <a:latin typeface="UD デジタル 教科書体 NP-B" panose="02020700000000000000" pitchFamily="18" charset="-128"/>
              <a:ea typeface="UD デジタル 教科書体 NP-B" panose="02020700000000000000" pitchFamily="18" charset="-128"/>
            </a:endParaRPr>
          </a:p>
          <a:p>
            <a:endParaRPr lang="ja-JP" altLang="en-US" sz="3600">
              <a:latin typeface="UD デジタル 教科書体 NP-B" panose="02020700000000000000" pitchFamily="18" charset="-128"/>
              <a:ea typeface="UD デジタル 教科書体 NP-B" panose="02020700000000000000" pitchFamily="18" charset="-128"/>
            </a:endParaRPr>
          </a:p>
        </p:txBody>
      </p:sp>
      <p:sp>
        <p:nvSpPr>
          <p:cNvPr id="8" name="タイトル 7"/>
          <p:cNvSpPr>
            <a:spLocks noGrp="1"/>
          </p:cNvSpPr>
          <p:nvPr>
            <p:ph type="ctrTitle"/>
          </p:nvPr>
        </p:nvSpPr>
        <p:spPr>
          <a:xfrm>
            <a:off x="6980821" y="160167"/>
            <a:ext cx="4348042" cy="3251240"/>
          </a:xfrm>
        </p:spPr>
        <p:txBody>
          <a:bodyPr anchor="ctr" anchorCtr="0">
            <a:noAutofit/>
          </a:bodyPr>
          <a:lstStyle/>
          <a:p>
            <a:r>
              <a:rPr kumimoji="1" lang="en-US" altLang="ja-JP" b="1" smtClean="0">
                <a:solidFill>
                  <a:schemeClr val="bg1"/>
                </a:solidFill>
                <a:latin typeface="メイリオ" panose="020B0604030504040204" pitchFamily="50" charset="-128"/>
                <a:ea typeface="メイリオ" panose="020B0604030504040204" pitchFamily="50" charset="-128"/>
              </a:rPr>
              <a:t>01</a:t>
            </a:r>
            <a:r>
              <a:rPr kumimoji="1" lang="en-US" altLang="ja-JP" sz="3200" b="1" smtClean="0">
                <a:solidFill>
                  <a:schemeClr val="bg1"/>
                </a:solidFill>
                <a:latin typeface="メイリオ" panose="020B0604030504040204" pitchFamily="50" charset="-128"/>
                <a:ea typeface="メイリオ" panose="020B0604030504040204" pitchFamily="50" charset="-128"/>
              </a:rPr>
              <a:t/>
            </a:r>
            <a:br>
              <a:rPr kumimoji="1" lang="en-US" altLang="ja-JP" sz="3200" b="1" smtClean="0">
                <a:solidFill>
                  <a:schemeClr val="bg1"/>
                </a:solidFill>
                <a:latin typeface="メイリオ" panose="020B0604030504040204" pitchFamily="50" charset="-128"/>
                <a:ea typeface="メイリオ" panose="020B0604030504040204" pitchFamily="50" charset="-128"/>
              </a:rPr>
            </a:br>
            <a:r>
              <a:rPr kumimoji="1" lang="ja-JP" altLang="en-US" sz="3200" b="1" smtClean="0">
                <a:solidFill>
                  <a:schemeClr val="bg1"/>
                </a:solidFill>
                <a:latin typeface="メイリオ" panose="020B0604030504040204" pitchFamily="50" charset="-128"/>
                <a:ea typeface="メイリオ" panose="020B0604030504040204" pitchFamily="50" charset="-128"/>
              </a:rPr>
              <a:t>オープンデータ</a:t>
            </a:r>
            <a:r>
              <a:rPr kumimoji="1" lang="en-US" altLang="ja-JP" sz="3200" b="1" smtClean="0">
                <a:solidFill>
                  <a:schemeClr val="bg1"/>
                </a:solidFill>
                <a:latin typeface="メイリオ" panose="020B0604030504040204" pitchFamily="50" charset="-128"/>
                <a:ea typeface="メイリオ" panose="020B0604030504040204" pitchFamily="50" charset="-128"/>
              </a:rPr>
              <a:t/>
            </a:r>
            <a:br>
              <a:rPr kumimoji="1" lang="en-US" altLang="ja-JP" sz="3200" b="1" smtClean="0">
                <a:solidFill>
                  <a:schemeClr val="bg1"/>
                </a:solidFill>
                <a:latin typeface="メイリオ" panose="020B0604030504040204" pitchFamily="50" charset="-128"/>
                <a:ea typeface="メイリオ" panose="020B0604030504040204" pitchFamily="50" charset="-128"/>
              </a:rPr>
            </a:br>
            <a:r>
              <a:rPr lang="ja-JP" altLang="en-US" sz="3200" b="1">
                <a:solidFill>
                  <a:schemeClr val="bg1"/>
                </a:solidFill>
                <a:latin typeface="メイリオ" panose="020B0604030504040204" pitchFamily="50" charset="-128"/>
                <a:ea typeface="メイリオ" panose="020B0604030504040204" pitchFamily="50" charset="-128"/>
              </a:rPr>
              <a:t>は</a:t>
            </a:r>
            <a:r>
              <a:rPr kumimoji="1" lang="ja-JP" altLang="en-US" sz="3200" b="1" smtClean="0">
                <a:solidFill>
                  <a:schemeClr val="bg1"/>
                </a:solidFill>
                <a:latin typeface="メイリオ" panose="020B0604030504040204" pitchFamily="50" charset="-128"/>
                <a:ea typeface="メイリオ" panose="020B0604030504040204" pitchFamily="50" charset="-128"/>
              </a:rPr>
              <a:t>どんな</a:t>
            </a:r>
            <a:r>
              <a:rPr kumimoji="1" lang="ja-JP" altLang="en-US" sz="3200" b="1" dirty="0" smtClean="0">
                <a:solidFill>
                  <a:schemeClr val="bg1"/>
                </a:solidFill>
                <a:latin typeface="メイリオ" panose="020B0604030504040204" pitchFamily="50" charset="-128"/>
                <a:ea typeface="メイリオ" panose="020B0604030504040204" pitchFamily="50" charset="-128"/>
              </a:rPr>
              <a:t>も</a:t>
            </a:r>
            <a:r>
              <a:rPr kumimoji="1" lang="ja-JP" altLang="en-US" sz="3200" b="1" smtClean="0">
                <a:solidFill>
                  <a:schemeClr val="bg1"/>
                </a:solidFill>
                <a:latin typeface="メイリオ" panose="020B0604030504040204" pitchFamily="50" charset="-128"/>
                <a:ea typeface="メイリオ" panose="020B0604030504040204" pitchFamily="50" charset="-128"/>
              </a:rPr>
              <a:t>の？</a:t>
            </a:r>
            <a:r>
              <a:rPr kumimoji="1" lang="en-US" altLang="ja-JP" sz="3200" b="1" smtClean="0">
                <a:solidFill>
                  <a:schemeClr val="bg1"/>
                </a:solidFill>
                <a:latin typeface="メイリオ" panose="020B0604030504040204" pitchFamily="50" charset="-128"/>
                <a:ea typeface="メイリオ" panose="020B0604030504040204" pitchFamily="50" charset="-128"/>
              </a:rPr>
              <a:t/>
            </a:r>
            <a:br>
              <a:rPr kumimoji="1" lang="en-US" altLang="ja-JP" sz="3200" b="1" smtClean="0">
                <a:solidFill>
                  <a:schemeClr val="bg1"/>
                </a:solidFill>
                <a:latin typeface="メイリオ" panose="020B0604030504040204" pitchFamily="50" charset="-128"/>
                <a:ea typeface="メイリオ" panose="020B0604030504040204" pitchFamily="50" charset="-128"/>
              </a:rPr>
            </a:br>
            <a:r>
              <a:rPr kumimoji="1" lang="en-US" altLang="ja-JP" sz="3200" b="1" smtClean="0">
                <a:solidFill>
                  <a:schemeClr val="bg1"/>
                </a:solidFill>
                <a:latin typeface="メイリオ" panose="020B0604030504040204" pitchFamily="50" charset="-128"/>
                <a:ea typeface="メイリオ" panose="020B0604030504040204" pitchFamily="50" charset="-128"/>
              </a:rPr>
              <a:t/>
            </a:r>
            <a:br>
              <a:rPr kumimoji="1" lang="en-US" altLang="ja-JP" sz="3200" b="1" smtClean="0">
                <a:solidFill>
                  <a:schemeClr val="bg1"/>
                </a:solidFill>
                <a:latin typeface="メイリオ" panose="020B0604030504040204" pitchFamily="50" charset="-128"/>
                <a:ea typeface="メイリオ" panose="020B0604030504040204" pitchFamily="50" charset="-128"/>
              </a:rPr>
            </a:br>
            <a:r>
              <a:rPr lang="en-US" altLang="ja-JP" sz="3200" b="1" smtClean="0">
                <a:solidFill>
                  <a:schemeClr val="bg1"/>
                </a:solidFill>
                <a:latin typeface="メイリオ" panose="020B0604030504040204" pitchFamily="50" charset="-128"/>
                <a:ea typeface="メイリオ" panose="020B0604030504040204" pitchFamily="50" charset="-128"/>
              </a:rPr>
              <a:t>P</a:t>
            </a:r>
            <a:r>
              <a:rPr lang="ja-JP" altLang="en-US" sz="3200" b="1" smtClean="0">
                <a:solidFill>
                  <a:schemeClr val="bg1"/>
                </a:solidFill>
                <a:latin typeface="メイリオ" panose="020B0604030504040204" pitchFamily="50" charset="-128"/>
                <a:ea typeface="メイリオ" panose="020B0604030504040204" pitchFamily="50" charset="-128"/>
              </a:rPr>
              <a:t>１～</a:t>
            </a:r>
            <a:r>
              <a:rPr lang="en-US" altLang="ja-JP" sz="3200" b="1" smtClean="0">
                <a:solidFill>
                  <a:schemeClr val="bg1"/>
                </a:solidFill>
                <a:latin typeface="メイリオ" panose="020B0604030504040204" pitchFamily="50" charset="-128"/>
                <a:ea typeface="メイリオ" panose="020B0604030504040204" pitchFamily="50" charset="-128"/>
              </a:rPr>
              <a:t>P18</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10" name="タイトル 7"/>
          <p:cNvSpPr txBox="1">
            <a:spLocks/>
          </p:cNvSpPr>
          <p:nvPr/>
        </p:nvSpPr>
        <p:spPr>
          <a:xfrm>
            <a:off x="1087819" y="3710546"/>
            <a:ext cx="3925901" cy="3147454"/>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b="1" smtClean="0">
                <a:solidFill>
                  <a:schemeClr val="bg1"/>
                </a:solidFill>
                <a:latin typeface="メイリオ" panose="020B0604030504040204" pitchFamily="50" charset="-128"/>
                <a:ea typeface="メイリオ" panose="020B0604030504040204" pitchFamily="50" charset="-128"/>
              </a:rPr>
              <a:t>02</a:t>
            </a:r>
          </a:p>
          <a:p>
            <a:r>
              <a:rPr lang="ja-JP" altLang="en-US" sz="3200" b="1" smtClean="0">
                <a:solidFill>
                  <a:schemeClr val="bg1"/>
                </a:solidFill>
                <a:latin typeface="メイリオ" panose="020B0604030504040204" pitchFamily="50" charset="-128"/>
                <a:ea typeface="メイリオ" panose="020B0604030504040204" pitchFamily="50" charset="-128"/>
              </a:rPr>
              <a:t>機械判読可能な</a:t>
            </a:r>
            <a:endParaRPr lang="en-US" altLang="ja-JP" sz="3200" b="1" smtClean="0">
              <a:solidFill>
                <a:schemeClr val="bg1"/>
              </a:solidFill>
              <a:latin typeface="メイリオ" panose="020B0604030504040204" pitchFamily="50" charset="-128"/>
              <a:ea typeface="メイリオ" panose="020B0604030504040204" pitchFamily="50" charset="-128"/>
            </a:endParaRPr>
          </a:p>
          <a:p>
            <a:r>
              <a:rPr lang="ja-JP" altLang="en-US" sz="3200" b="1" smtClean="0">
                <a:solidFill>
                  <a:schemeClr val="bg1"/>
                </a:solidFill>
                <a:latin typeface="メイリオ" panose="020B0604030504040204" pitchFamily="50" charset="-128"/>
                <a:ea typeface="メイリオ" panose="020B0604030504040204" pitchFamily="50" charset="-128"/>
              </a:rPr>
              <a:t>データの作成</a:t>
            </a:r>
            <a:endParaRPr lang="en-US" altLang="ja-JP" sz="3200" b="1" smtClean="0">
              <a:solidFill>
                <a:schemeClr val="bg1"/>
              </a:solidFill>
              <a:latin typeface="メイリオ" panose="020B0604030504040204" pitchFamily="50" charset="-128"/>
              <a:ea typeface="メイリオ" panose="020B0604030504040204" pitchFamily="50" charset="-128"/>
            </a:endParaRPr>
          </a:p>
          <a:p>
            <a:endParaRPr lang="en-US" altLang="ja-JP" sz="3200" b="1" smtClean="0">
              <a:solidFill>
                <a:schemeClr val="bg1"/>
              </a:solidFill>
              <a:latin typeface="メイリオ" panose="020B0604030504040204" pitchFamily="50" charset="-128"/>
              <a:ea typeface="メイリオ" panose="020B0604030504040204" pitchFamily="50" charset="-128"/>
            </a:endParaRPr>
          </a:p>
          <a:p>
            <a:r>
              <a:rPr lang="en-US" altLang="ja-JP" sz="3200" b="1" smtClean="0">
                <a:solidFill>
                  <a:schemeClr val="bg1"/>
                </a:solidFill>
                <a:latin typeface="メイリオ" panose="020B0604030504040204" pitchFamily="50" charset="-128"/>
                <a:ea typeface="メイリオ" panose="020B0604030504040204" pitchFamily="50" charset="-128"/>
              </a:rPr>
              <a:t>P19</a:t>
            </a:r>
            <a:r>
              <a:rPr lang="ja-JP" altLang="en-US" sz="3200" b="1" smtClean="0">
                <a:solidFill>
                  <a:schemeClr val="bg1"/>
                </a:solidFill>
                <a:latin typeface="メイリオ" panose="020B0604030504040204" pitchFamily="50" charset="-128"/>
                <a:ea typeface="メイリオ" panose="020B0604030504040204" pitchFamily="50" charset="-128"/>
              </a:rPr>
              <a:t>～</a:t>
            </a:r>
            <a:r>
              <a:rPr lang="en-US" altLang="ja-JP" sz="3200" b="1" smtClean="0">
                <a:solidFill>
                  <a:schemeClr val="bg1"/>
                </a:solidFill>
                <a:latin typeface="メイリオ" panose="020B0604030504040204" pitchFamily="50" charset="-128"/>
                <a:ea typeface="メイリオ" panose="020B0604030504040204" pitchFamily="50" charset="-128"/>
              </a:rPr>
              <a:t>P26</a:t>
            </a:r>
            <a:endParaRPr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7" name="タイトル 7"/>
          <p:cNvSpPr txBox="1">
            <a:spLocks/>
          </p:cNvSpPr>
          <p:nvPr/>
        </p:nvSpPr>
        <p:spPr>
          <a:xfrm>
            <a:off x="7189362" y="3813062"/>
            <a:ext cx="3925901" cy="2881163"/>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b="1" smtClean="0">
                <a:solidFill>
                  <a:schemeClr val="tx1">
                    <a:lumMod val="75000"/>
                    <a:lumOff val="25000"/>
                  </a:schemeClr>
                </a:solidFill>
                <a:latin typeface="メイリオ" panose="020B0604030504040204" pitchFamily="50" charset="-128"/>
                <a:ea typeface="メイリオ" panose="020B0604030504040204" pitchFamily="50" charset="-128"/>
              </a:rPr>
              <a:t>03</a:t>
            </a:r>
          </a:p>
          <a:p>
            <a:r>
              <a:rPr lang="ja-JP" altLang="en-US" sz="3200" b="1" smtClean="0">
                <a:solidFill>
                  <a:schemeClr val="tx1">
                    <a:lumMod val="75000"/>
                    <a:lumOff val="25000"/>
                  </a:schemeClr>
                </a:solidFill>
                <a:latin typeface="メイリオ" panose="020B0604030504040204" pitchFamily="50" charset="-128"/>
                <a:ea typeface="メイリオ" panose="020B0604030504040204" pitchFamily="50" charset="-128"/>
              </a:rPr>
              <a:t>オープンデータ</a:t>
            </a:r>
            <a:endParaRPr lang="en-US" altLang="ja-JP" sz="3200" b="1"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200" b="1" smtClean="0">
                <a:solidFill>
                  <a:schemeClr val="tx1">
                    <a:lumMod val="75000"/>
                    <a:lumOff val="25000"/>
                  </a:schemeClr>
                </a:solidFill>
                <a:latin typeface="メイリオ" panose="020B0604030504040204" pitchFamily="50" charset="-128"/>
                <a:ea typeface="メイリオ" panose="020B0604030504040204" pitchFamily="50" charset="-128"/>
              </a:rPr>
              <a:t>公開・公開後</a:t>
            </a:r>
            <a:endParaRPr lang="en-US" altLang="ja-JP" sz="3200" b="1" smtClean="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3200" b="1"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3200" b="1" smtClean="0">
                <a:solidFill>
                  <a:schemeClr val="tx1">
                    <a:lumMod val="75000"/>
                    <a:lumOff val="25000"/>
                  </a:schemeClr>
                </a:solidFill>
                <a:latin typeface="メイリオ" panose="020B0604030504040204" pitchFamily="50" charset="-128"/>
                <a:ea typeface="メイリオ" panose="020B0604030504040204" pitchFamily="50" charset="-128"/>
              </a:rPr>
              <a:t>P27</a:t>
            </a:r>
            <a:r>
              <a:rPr lang="ja-JP" altLang="en-US" sz="3200" b="1" smtClean="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3200" b="1" smtClean="0">
                <a:solidFill>
                  <a:schemeClr val="tx1">
                    <a:lumMod val="75000"/>
                    <a:lumOff val="25000"/>
                  </a:schemeClr>
                </a:solidFill>
                <a:latin typeface="メイリオ" panose="020B0604030504040204" pitchFamily="50" charset="-128"/>
                <a:ea typeface="メイリオ" panose="020B0604030504040204" pitchFamily="50" charset="-128"/>
              </a:rPr>
              <a:t>P29</a:t>
            </a:r>
            <a:endPar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タイトル 7"/>
          <p:cNvSpPr txBox="1">
            <a:spLocks/>
          </p:cNvSpPr>
          <p:nvPr/>
        </p:nvSpPr>
        <p:spPr>
          <a:xfrm>
            <a:off x="1605173" y="1065488"/>
            <a:ext cx="2684194" cy="1368404"/>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b="1" smtClean="0">
                <a:solidFill>
                  <a:schemeClr val="tx1">
                    <a:lumMod val="75000"/>
                    <a:lumOff val="25000"/>
                  </a:schemeClr>
                </a:solidFill>
                <a:latin typeface="メイリオ" panose="020B0604030504040204" pitchFamily="50" charset="-128"/>
                <a:ea typeface="メイリオ" panose="020B0604030504040204" pitchFamily="50" charset="-128"/>
              </a:rPr>
              <a:t>目次</a:t>
            </a:r>
            <a:endPar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862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 y="-6670"/>
            <a:ext cx="6101543" cy="6864670"/>
          </a:xfrm>
          <a:prstGeom prst="rect">
            <a:avLst/>
          </a:prstGeom>
          <a:solidFill>
            <a:srgbClr val="33CC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200">
              <a:solidFill>
                <a:schemeClr val="bg1"/>
              </a:solidFill>
            </a:endParaRPr>
          </a:p>
        </p:txBody>
      </p:sp>
      <p:sp>
        <p:nvSpPr>
          <p:cNvPr id="4" name="コンテンツ プレースホルダー 2"/>
          <p:cNvSpPr txBox="1">
            <a:spLocks/>
          </p:cNvSpPr>
          <p:nvPr/>
        </p:nvSpPr>
        <p:spPr>
          <a:xfrm>
            <a:off x="486141" y="579956"/>
            <a:ext cx="11209866" cy="5662903"/>
          </a:xfrm>
          <a:prstGeom prst="rect">
            <a:avLst/>
          </a:prstGeom>
        </p:spPr>
        <p:txBody>
          <a:bodyPr>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endParaRPr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5" name="コンテンツ プレースホルダー 3"/>
          <p:cNvSpPr txBox="1">
            <a:spLocks/>
          </p:cNvSpPr>
          <p:nvPr/>
        </p:nvSpPr>
        <p:spPr>
          <a:xfrm>
            <a:off x="813263" y="3649288"/>
            <a:ext cx="10515600" cy="32087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2" pitchFamily="18" charset="2"/>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Wingdings 2" pitchFamily="18" charset="2"/>
              <a:buNone/>
              <a:defRPr kumimoji="1" sz="28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Wingdings 2" pitchFamily="18" charset="2"/>
              <a:buNone/>
              <a:defRPr kumimoji="1"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Wingdings 2" pitchFamily="18" charset="2"/>
              <a:buNone/>
              <a:defRPr kumimoji="1"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Wingdings 2" pitchFamily="18" charset="2"/>
              <a:buNone/>
              <a:defRPr kumimoji="1" sz="2000" kern="1200">
                <a:solidFill>
                  <a:schemeClr val="tx1"/>
                </a:solidFill>
                <a:latin typeface="+mn-lt"/>
                <a:ea typeface="+mn-ea"/>
                <a:cs typeface="+mn-cs"/>
              </a:defRPr>
            </a:lvl5pPr>
            <a:lvl6pPr marL="22860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6pPr>
            <a:lvl7pPr marL="27432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7pPr>
            <a:lvl8pPr marL="32004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8pPr>
            <a:lvl9pPr marL="3657600" indent="0" algn="ctr" defTabSz="914400" rtl="0" eaLnBrk="1" latinLnBrk="0" hangingPunct="1">
              <a:spcBef>
                <a:spcPct val="20000"/>
              </a:spcBef>
              <a:buFont typeface="Wingdings 2" pitchFamily="18" charset="2"/>
              <a:buNone/>
              <a:defRPr kumimoji="1" sz="2000" kern="1200">
                <a:solidFill>
                  <a:schemeClr val="tx1"/>
                </a:solidFill>
                <a:latin typeface="+mn-lt"/>
                <a:ea typeface="+mn-ea"/>
                <a:cs typeface="+mn-cs"/>
              </a:defRPr>
            </a:lvl9pPr>
          </a:lstStyle>
          <a:p>
            <a:r>
              <a:rPr lang="ja-JP" altLang="en-US" sz="3600" smtClean="0">
                <a:latin typeface="UD デジタル 教科書体 NP-B" panose="02020700000000000000" pitchFamily="18" charset="-128"/>
                <a:ea typeface="UD デジタル 教科書体 NP-B" panose="02020700000000000000" pitchFamily="18" charset="-128"/>
              </a:rPr>
              <a:t>　　</a:t>
            </a:r>
            <a:endParaRPr lang="en-US" altLang="ja-JP" sz="3600" smtClean="0">
              <a:latin typeface="UD デジタル 教科書体 NP-B" panose="02020700000000000000" pitchFamily="18" charset="-128"/>
              <a:ea typeface="UD デジタル 教科書体 NP-B" panose="02020700000000000000" pitchFamily="18" charset="-128"/>
            </a:endParaRPr>
          </a:p>
          <a:p>
            <a:r>
              <a:rPr lang="ja-JP" altLang="en-US" sz="3600" smtClean="0">
                <a:latin typeface="UD デジタル 教科書体 NP-B" panose="02020700000000000000" pitchFamily="18" charset="-128"/>
                <a:ea typeface="UD デジタル 教科書体 NP-B" panose="02020700000000000000" pitchFamily="18" charset="-128"/>
              </a:rPr>
              <a:t>　</a:t>
            </a:r>
            <a:endParaRPr lang="en-US" altLang="ja-JP" sz="3600" smtClean="0">
              <a:latin typeface="UD デジタル 教科書体 NP-B" panose="02020700000000000000" pitchFamily="18" charset="-128"/>
              <a:ea typeface="UD デジタル 教科書体 NP-B" panose="02020700000000000000" pitchFamily="18" charset="-128"/>
            </a:endParaRPr>
          </a:p>
          <a:p>
            <a:endParaRPr lang="ja-JP" altLang="en-US" sz="3600">
              <a:latin typeface="UD デジタル 教科書体 NP-B" panose="02020700000000000000" pitchFamily="18" charset="-128"/>
              <a:ea typeface="UD デジタル 教科書体 NP-B" panose="02020700000000000000" pitchFamily="18" charset="-128"/>
            </a:endParaRPr>
          </a:p>
        </p:txBody>
      </p:sp>
      <p:sp>
        <p:nvSpPr>
          <p:cNvPr id="8" name="タイトル 7"/>
          <p:cNvSpPr>
            <a:spLocks noGrp="1"/>
          </p:cNvSpPr>
          <p:nvPr>
            <p:ph type="ctrTitle"/>
          </p:nvPr>
        </p:nvSpPr>
        <p:spPr>
          <a:xfrm>
            <a:off x="1093036" y="2069876"/>
            <a:ext cx="4348042" cy="3671029"/>
          </a:xfrm>
        </p:spPr>
        <p:txBody>
          <a:bodyPr anchor="ctr" anchorCtr="0">
            <a:noAutofit/>
          </a:bodyPr>
          <a:lstStyle/>
          <a:p>
            <a:r>
              <a:rPr kumimoji="1" lang="en-US" altLang="ja-JP" sz="7200" b="1" smtClean="0">
                <a:solidFill>
                  <a:schemeClr val="bg1"/>
                </a:solidFill>
                <a:latin typeface="メイリオ" panose="020B0604030504040204" pitchFamily="50" charset="-128"/>
                <a:ea typeface="メイリオ" panose="020B0604030504040204" pitchFamily="50" charset="-128"/>
              </a:rPr>
              <a:t>01</a:t>
            </a: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r>
              <a:rPr kumimoji="1" lang="ja-JP" altLang="en-US" sz="4000" b="1" smtClean="0">
                <a:solidFill>
                  <a:schemeClr val="bg1"/>
                </a:solidFill>
                <a:latin typeface="メイリオ" panose="020B0604030504040204" pitchFamily="50" charset="-128"/>
                <a:ea typeface="メイリオ" panose="020B0604030504040204" pitchFamily="50" charset="-128"/>
              </a:rPr>
              <a:t>オープンデータ</a:t>
            </a: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r>
              <a:rPr lang="ja-JP" altLang="en-US" sz="4000" b="1">
                <a:solidFill>
                  <a:schemeClr val="bg1"/>
                </a:solidFill>
                <a:latin typeface="メイリオ" panose="020B0604030504040204" pitchFamily="50" charset="-128"/>
                <a:ea typeface="メイリオ" panose="020B0604030504040204" pitchFamily="50" charset="-128"/>
              </a:rPr>
              <a:t>は</a:t>
            </a:r>
            <a:r>
              <a:rPr kumimoji="1" lang="ja-JP" altLang="en-US" sz="4000" b="1" smtClean="0">
                <a:solidFill>
                  <a:schemeClr val="bg1"/>
                </a:solidFill>
                <a:latin typeface="メイリオ" panose="020B0604030504040204" pitchFamily="50" charset="-128"/>
                <a:ea typeface="メイリオ" panose="020B0604030504040204" pitchFamily="50" charset="-128"/>
              </a:rPr>
              <a:t>どんな</a:t>
            </a:r>
            <a:r>
              <a:rPr kumimoji="1" lang="ja-JP" altLang="en-US" sz="4000" b="1" dirty="0" smtClean="0">
                <a:solidFill>
                  <a:schemeClr val="bg1"/>
                </a:solidFill>
                <a:latin typeface="メイリオ" panose="020B0604030504040204" pitchFamily="50" charset="-128"/>
                <a:ea typeface="メイリオ" panose="020B0604030504040204" pitchFamily="50" charset="-128"/>
              </a:rPr>
              <a:t>も</a:t>
            </a:r>
            <a:r>
              <a:rPr kumimoji="1" lang="ja-JP" altLang="en-US" sz="4000" b="1" smtClean="0">
                <a:solidFill>
                  <a:schemeClr val="bg1"/>
                </a:solidFill>
                <a:latin typeface="メイリオ" panose="020B0604030504040204" pitchFamily="50" charset="-128"/>
                <a:ea typeface="メイリオ" panose="020B0604030504040204" pitchFamily="50" charset="-128"/>
              </a:rPr>
              <a:t>の？</a:t>
            </a: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r>
              <a:rPr kumimoji="1" lang="en-US" altLang="ja-JP" sz="4000" b="1" smtClean="0">
                <a:solidFill>
                  <a:schemeClr val="bg1"/>
                </a:solidFill>
                <a:latin typeface="メイリオ" panose="020B0604030504040204" pitchFamily="50" charset="-128"/>
                <a:ea typeface="メイリオ" panose="020B0604030504040204" pitchFamily="50" charset="-128"/>
              </a:rPr>
              <a:t/>
            </a:r>
            <a:br>
              <a:rPr kumimoji="1" lang="en-US" altLang="ja-JP" sz="4000" b="1" smtClean="0">
                <a:solidFill>
                  <a:schemeClr val="bg1"/>
                </a:solidFill>
                <a:latin typeface="メイリオ" panose="020B0604030504040204" pitchFamily="50" charset="-128"/>
                <a:ea typeface="メイリオ" panose="020B0604030504040204" pitchFamily="50" charset="-128"/>
              </a:rPr>
            </a:br>
            <a:endParaRPr kumimoji="1"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1415825" y="6209164"/>
            <a:ext cx="434053" cy="369332"/>
          </a:xfrm>
          <a:prstGeom prst="rect">
            <a:avLst/>
          </a:prstGeom>
          <a:noFill/>
        </p:spPr>
        <p:txBody>
          <a:bodyPr wrap="square" rtlCol="0">
            <a:spAutoFit/>
          </a:bodyPr>
          <a:lstStyle/>
          <a:p>
            <a:r>
              <a:rPr kumimoji="1" lang="en-US" altLang="ja-JP">
                <a:solidFill>
                  <a:srgbClr val="33CCCC"/>
                </a:solidFill>
                <a:latin typeface="UD デジタル 教科書体 NP-B" panose="02020700000000000000" pitchFamily="18" charset="-128"/>
                <a:ea typeface="UD デジタル 教科書体 NP-B" panose="02020700000000000000" pitchFamily="18" charset="-128"/>
              </a:rPr>
              <a:t>1</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4248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9000000" cy="720000"/>
          </a:xfrm>
        </p:spPr>
        <p:txBody>
          <a:bodyPr>
            <a:normAutofit fontScale="90000"/>
          </a:bodyPr>
          <a:lstStyle/>
          <a:p>
            <a:r>
              <a:rPr kumimoji="1" lang="ja-JP" altLang="en-US" sz="48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オープンデータってどんなもの？</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4110447" y="5668648"/>
            <a:ext cx="7160933" cy="927068"/>
          </a:xfrm>
        </p:spPr>
        <p:txBody>
          <a:bodyPr>
            <a:normAutofit/>
          </a:bodyPr>
          <a:lstStyle/>
          <a:p>
            <a:pPr marL="0" indent="0">
              <a:buNone/>
            </a:pPr>
            <a:r>
              <a:rPr lang="ja-JP" altLang="en-US"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総務省動画チャンネル（オープンデータってなんだろう？）</a:t>
            </a:r>
            <a:endParaRPr lang="en-US" altLang="ja-JP"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en-US" altLang="ja-JP" sz="20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2"/>
              </a:rPr>
              <a:t>https://</a:t>
            </a:r>
            <a:r>
              <a:rPr lang="en-US" altLang="ja-JP"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hlinkClick r:id="rId2"/>
              </a:rPr>
              <a:t>www.youtube.com/watch?v=5tVVYrcaT24</a:t>
            </a:r>
            <a:endParaRPr lang="en-US" altLang="ja-JP" sz="2000" dirty="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20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6" name="コンテンツ プレースホルダー 2"/>
          <p:cNvSpPr txBox="1">
            <a:spLocks/>
          </p:cNvSpPr>
          <p:nvPr/>
        </p:nvSpPr>
        <p:spPr>
          <a:xfrm>
            <a:off x="984226" y="2117726"/>
            <a:ext cx="10287154" cy="2936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buFont typeface="Wingdings 2" pitchFamily="18" charset="2"/>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・営利目的、非営利目的を問わず</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　　　二次利用可能なルールが適用されたもの</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・機械判読に適したもの</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Font typeface="Wingdings 2" pitchFamily="18" charset="2"/>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・無償で利用</a:t>
            </a: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できるもの</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9" name="角丸四角形吹き出し 8"/>
          <p:cNvSpPr/>
          <p:nvPr/>
        </p:nvSpPr>
        <p:spPr>
          <a:xfrm>
            <a:off x="6604307" y="3619893"/>
            <a:ext cx="4667073" cy="1434162"/>
          </a:xfrm>
          <a:prstGeom prst="wedgeRoundRectCallout">
            <a:avLst>
              <a:gd name="adj1" fmla="val -59114"/>
              <a:gd name="adj2" fmla="val -32058"/>
              <a:gd name="adj3" fmla="val 16667"/>
            </a:avLst>
          </a:prstGeom>
          <a:ln w="28575">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0000"/>
                </a:solidFill>
                <a:latin typeface="UD デジタル 教科書体 NP-B" panose="02020700000000000000" pitchFamily="18" charset="-128"/>
                <a:ea typeface="UD デジタル 教科書体 NP-B" panose="02020700000000000000" pitchFamily="18" charset="-128"/>
              </a:rPr>
              <a:t>公開されていて、誰でも</a:t>
            </a:r>
            <a:endParaRPr kumimoji="1" lang="en-US" altLang="ja-JP" sz="240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2400" smtClean="0">
                <a:solidFill>
                  <a:srgbClr val="FF0000"/>
                </a:solidFill>
                <a:latin typeface="UD デジタル 教科書体 NP-B" panose="02020700000000000000" pitchFamily="18" charset="-128"/>
                <a:ea typeface="UD デジタル 教科書体 NP-B" panose="02020700000000000000" pitchFamily="18" charset="-128"/>
              </a:rPr>
              <a:t>使えるデータのことです</a:t>
            </a:r>
            <a:endParaRPr kumimoji="1" lang="ja-JP" altLang="en-US" sz="240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11415825" y="6209164"/>
            <a:ext cx="434053" cy="369332"/>
          </a:xfrm>
          <a:prstGeom prst="rect">
            <a:avLst/>
          </a:prstGeom>
          <a:noFill/>
        </p:spPr>
        <p:txBody>
          <a:bodyPr wrap="square" rtlCol="0">
            <a:spAutoFit/>
          </a:bodyPr>
          <a:lstStyle/>
          <a:p>
            <a:r>
              <a:rPr kumimoji="1" lang="ja-JP" altLang="en-US" smtClean="0">
                <a:solidFill>
                  <a:srgbClr val="33CCCC"/>
                </a:solidFill>
                <a:latin typeface="UD デジタル 教科書体 NP-B" panose="02020700000000000000" pitchFamily="18" charset="-128"/>
                <a:ea typeface="UD デジタル 教科書体 NP-B" panose="02020700000000000000" pitchFamily="18" charset="-128"/>
              </a:rPr>
              <a:t>２</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pic>
        <p:nvPicPr>
          <p:cNvPr id="8" name="Picture 2" descr="データ分析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5658" y="551458"/>
            <a:ext cx="1303356" cy="1448173"/>
          </a:xfrm>
          <a:prstGeom prst="rect">
            <a:avLst/>
          </a:prstGeom>
          <a:noFill/>
          <a:extLst>
            <a:ext uri="{909E8E84-426E-40DD-AFC4-6F175D3DCCD1}">
              <a14:hiddenFill xmlns:a14="http://schemas.microsoft.com/office/drawing/2010/main">
                <a:solidFill>
                  <a:srgbClr val="FFFFFF"/>
                </a:solidFill>
              </a14:hiddenFill>
            </a:ext>
          </a:extLst>
        </p:spPr>
      </p:pic>
      <p:sp>
        <p:nvSpPr>
          <p:cNvPr id="10" name="フレーム 9"/>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8400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080000" cy="720000"/>
          </a:xfrm>
        </p:spPr>
        <p:txBody>
          <a:bodyPr>
            <a:normAutofit fontScale="90000"/>
          </a:bodyPr>
          <a:lstStyle/>
          <a:p>
            <a:r>
              <a:rPr lang="ja-JP" altLang="en-US" sz="48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なぜオープンデータを推進するの</a:t>
            </a:r>
            <a:r>
              <a:rPr kumimoji="1" lang="ja-JP" altLang="en-US" sz="48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4" name="コンテンツ プレースホルダー 3"/>
          <p:cNvSpPr>
            <a:spLocks noGrp="1"/>
          </p:cNvSpPr>
          <p:nvPr>
            <p:ph idx="1"/>
          </p:nvPr>
        </p:nvSpPr>
        <p:spPr>
          <a:xfrm>
            <a:off x="857744" y="1920299"/>
            <a:ext cx="10633802" cy="1649378"/>
          </a:xfrm>
        </p:spPr>
        <p:txBody>
          <a:bodyPr>
            <a:noAutofit/>
          </a:bodyPr>
          <a:lstStyle/>
          <a:p>
            <a:pPr marL="0" indent="0">
              <a:buNone/>
            </a:pPr>
            <a:r>
              <a:rPr lang="ja-JP" altLang="en-US"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「官民データ活用推進基本法」という法律で、</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r>
              <a:rPr lang="ja-JP" altLang="en-US" sz="3200" smtClean="0">
                <a:solidFill>
                  <a:srgbClr val="FF0000"/>
                </a:solidFill>
                <a:latin typeface="UD デジタル 教科書体 NP-B" panose="02020700000000000000" pitchFamily="18" charset="-128"/>
                <a:ea typeface="UD デジタル 教科書体 NP-B" panose="02020700000000000000" pitchFamily="18" charset="-128"/>
              </a:rPr>
              <a:t>国民がインターネット等を通じて容易に利用できるよう措置を講じることが義務付けられているんです</a:t>
            </a:r>
            <a:endParaRPr lang="en-US" altLang="ja-JP" sz="320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sz="3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1415825" y="6209164"/>
            <a:ext cx="434053" cy="369332"/>
          </a:xfrm>
          <a:prstGeom prst="rect">
            <a:avLst/>
          </a:prstGeom>
          <a:noFill/>
        </p:spPr>
        <p:txBody>
          <a:bodyPr wrap="square" rtlCol="0">
            <a:spAutoFit/>
          </a:bodyPr>
          <a:lstStyle/>
          <a:p>
            <a:r>
              <a:rPr kumimoji="1" lang="ja-JP" altLang="en-US" smtClean="0">
                <a:solidFill>
                  <a:srgbClr val="33CCCC"/>
                </a:solidFill>
                <a:latin typeface="UD デジタル 教科書体 NP-B" panose="02020700000000000000" pitchFamily="18" charset="-128"/>
                <a:ea typeface="UD デジタル 教科書体 NP-B" panose="02020700000000000000" pitchFamily="18" charset="-128"/>
              </a:rPr>
              <a:t>３</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9" name="角丸四角形 8"/>
          <p:cNvSpPr/>
          <p:nvPr/>
        </p:nvSpPr>
        <p:spPr>
          <a:xfrm>
            <a:off x="857744" y="4017227"/>
            <a:ext cx="10238148" cy="2393222"/>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smtClean="0">
                <a:latin typeface="UD デジタル 教科書体 NP-B" panose="02020700000000000000" pitchFamily="18" charset="-128"/>
                <a:ea typeface="UD デジタル 教科書体 NP-B" panose="02020700000000000000" pitchFamily="18" charset="-128"/>
              </a:rPr>
              <a:t>　</a:t>
            </a:r>
            <a:r>
              <a:rPr kumimoji="1" lang="ja-JP" altLang="en-US" sz="2800" u="sng" smtClean="0">
                <a:latin typeface="UD デジタル 教科書体 NP-B" panose="02020700000000000000" pitchFamily="18" charset="-128"/>
                <a:ea typeface="UD デジタル 教科書体 NP-B" panose="02020700000000000000" pitchFamily="18" charset="-128"/>
              </a:rPr>
              <a:t>オープンデータのメリット　</a:t>
            </a:r>
            <a:endParaRPr kumimoji="1" lang="en-US" altLang="ja-JP" sz="2800" u="sng" smtClean="0">
              <a:latin typeface="UD デジタル 教科書体 NP-B" panose="02020700000000000000" pitchFamily="18" charset="-128"/>
              <a:ea typeface="UD デジタル 教科書体 NP-B" panose="02020700000000000000" pitchFamily="18" charset="-128"/>
            </a:endParaRPr>
          </a:p>
          <a:p>
            <a:endParaRPr kumimoji="1" lang="en-US" altLang="ja-JP" sz="1200" u="sng" smtClean="0">
              <a:latin typeface="UD デジタル 教科書体 NP-B" panose="02020700000000000000" pitchFamily="18" charset="-128"/>
              <a:ea typeface="UD デジタル 教科書体 NP-B" panose="02020700000000000000" pitchFamily="18" charset="-128"/>
            </a:endParaRPr>
          </a:p>
          <a:p>
            <a:r>
              <a:rPr kumimoji="1" lang="ja-JP" altLang="en-US" sz="2800" smtClean="0">
                <a:latin typeface="UD デジタル 教科書体 NP-B" panose="02020700000000000000" pitchFamily="18" charset="-128"/>
                <a:ea typeface="UD デジタル 教科書体 NP-B" panose="02020700000000000000" pitchFamily="18" charset="-128"/>
              </a:rPr>
              <a:t>　　市民</a:t>
            </a:r>
            <a:r>
              <a:rPr kumimoji="1" lang="ja-JP" altLang="en-US" sz="2800">
                <a:latin typeface="UD デジタル 教科書体 NP-B" panose="02020700000000000000" pitchFamily="18" charset="-128"/>
                <a:ea typeface="UD デジタル 教科書体 NP-B" panose="02020700000000000000" pitchFamily="18" charset="-128"/>
              </a:rPr>
              <a:t>：自由に使いたいデータが公開されている！</a:t>
            </a:r>
          </a:p>
          <a:p>
            <a:r>
              <a:rPr kumimoji="1" lang="ja-JP" altLang="en-US" sz="2800" smtClean="0">
                <a:latin typeface="UD デジタル 教科書体 NP-B" panose="02020700000000000000" pitchFamily="18" charset="-128"/>
                <a:ea typeface="UD デジタル 教科書体 NP-B" panose="02020700000000000000" pitchFamily="18" charset="-128"/>
              </a:rPr>
              <a:t>　　職員</a:t>
            </a:r>
            <a:r>
              <a:rPr kumimoji="1" lang="ja-JP" altLang="en-US" sz="2800">
                <a:latin typeface="UD デジタル 教科書体 NP-B" panose="02020700000000000000" pitchFamily="18" charset="-128"/>
                <a:ea typeface="UD デジタル 教科書体 NP-B" panose="02020700000000000000" pitchFamily="18" charset="-128"/>
              </a:rPr>
              <a:t>：行政の透明性・信頼性の</a:t>
            </a:r>
            <a:r>
              <a:rPr kumimoji="1" lang="ja-JP" altLang="en-US" sz="2800" smtClean="0">
                <a:latin typeface="UD デジタル 教科書体 NP-B" panose="02020700000000000000" pitchFamily="18" charset="-128"/>
                <a:ea typeface="UD デジタル 教科書体 NP-B" panose="02020700000000000000" pitchFamily="18" charset="-128"/>
              </a:rPr>
              <a:t>向上、</a:t>
            </a:r>
            <a:endParaRPr kumimoji="1" lang="en-US" altLang="ja-JP" sz="2800" smtClean="0">
              <a:latin typeface="UD デジタル 教科書体 NP-B" panose="02020700000000000000" pitchFamily="18" charset="-128"/>
              <a:ea typeface="UD デジタル 教科書体 NP-B" panose="02020700000000000000" pitchFamily="18" charset="-128"/>
            </a:endParaRPr>
          </a:p>
          <a:p>
            <a:r>
              <a:rPr kumimoji="1" lang="ja-JP" altLang="en-US" sz="2800">
                <a:latin typeface="UD デジタル 教科書体 NP-B" panose="02020700000000000000" pitchFamily="18" charset="-128"/>
                <a:ea typeface="UD デジタル 教科書体 NP-B" panose="02020700000000000000" pitchFamily="18" charset="-128"/>
              </a:rPr>
              <a:t>　</a:t>
            </a:r>
            <a:r>
              <a:rPr kumimoji="1" lang="ja-JP" altLang="en-US" sz="2800" smtClean="0">
                <a:latin typeface="UD デジタル 教科書体 NP-B" panose="02020700000000000000" pitchFamily="18" charset="-128"/>
                <a:ea typeface="UD デジタル 教科書体 NP-B" panose="02020700000000000000" pitchFamily="18" charset="-128"/>
              </a:rPr>
              <a:t>　　　　問い合わせ</a:t>
            </a:r>
            <a:r>
              <a:rPr kumimoji="1" lang="ja-JP" altLang="en-US" sz="2800">
                <a:latin typeface="UD デジタル 教科書体 NP-B" panose="02020700000000000000" pitchFamily="18" charset="-128"/>
                <a:ea typeface="UD デジタル 教科書体 NP-B" panose="02020700000000000000" pitchFamily="18" charset="-128"/>
              </a:rPr>
              <a:t>や情報公開</a:t>
            </a:r>
            <a:r>
              <a:rPr kumimoji="1" lang="ja-JP" altLang="en-US" sz="2800" smtClean="0">
                <a:latin typeface="UD デジタル 教科書体 NP-B" panose="02020700000000000000" pitchFamily="18" charset="-128"/>
                <a:ea typeface="UD デジタル 教科書体 NP-B" panose="02020700000000000000" pitchFamily="18" charset="-128"/>
              </a:rPr>
              <a:t>請求を削減</a:t>
            </a:r>
            <a:r>
              <a:rPr kumimoji="1" lang="ja-JP" altLang="en-US" sz="2800">
                <a:latin typeface="UD デジタル 教科書体 NP-B" panose="02020700000000000000" pitchFamily="18" charset="-128"/>
                <a:ea typeface="UD デジタル 教科書体 NP-B" panose="02020700000000000000" pitchFamily="18" charset="-128"/>
              </a:rPr>
              <a:t>できます！</a:t>
            </a:r>
          </a:p>
        </p:txBody>
      </p:sp>
      <p:sp>
        <p:nvSpPr>
          <p:cNvPr id="6" name="フレーム 5"/>
          <p:cNvSpPr/>
          <p:nvPr/>
        </p:nvSpPr>
        <p:spPr>
          <a:xfrm>
            <a:off x="0" y="1"/>
            <a:ext cx="12192000" cy="6857999"/>
          </a:xfrm>
          <a:prstGeom prst="frame">
            <a:avLst>
              <a:gd name="adj1" fmla="val 684"/>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フレーム 6"/>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7651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00" y="360000"/>
            <a:ext cx="10934523" cy="720000"/>
          </a:xfrm>
        </p:spPr>
        <p:txBody>
          <a:bodyPr>
            <a:normAutofit fontScale="90000"/>
          </a:bodyPr>
          <a:lstStyle/>
          <a:p>
            <a:r>
              <a:rPr lang="ja-JP" altLang="en-US" sz="4800" b="1" u="sng" smtClean="0">
                <a:solidFill>
                  <a:schemeClr val="tx1">
                    <a:lumMod val="75000"/>
                    <a:lumOff val="25000"/>
                  </a:schemeClr>
                </a:solidFill>
                <a:latin typeface="BIZ UDゴシック" panose="020B0400000000000000" pitchFamily="49" charset="-128"/>
                <a:ea typeface="BIZ UDゴシック" panose="020B0400000000000000" pitchFamily="49" charset="-128"/>
              </a:rPr>
              <a:t>ＨＰの</a:t>
            </a:r>
            <a:r>
              <a:rPr lang="ja-JP" altLang="en-US" sz="4800" b="1" u="sng" dirty="0" smtClean="0">
                <a:solidFill>
                  <a:schemeClr val="tx1">
                    <a:lumMod val="75000"/>
                    <a:lumOff val="25000"/>
                  </a:schemeClr>
                </a:solidFill>
                <a:latin typeface="BIZ UDゴシック" panose="020B0400000000000000" pitchFamily="49" charset="-128"/>
                <a:ea typeface="BIZ UDゴシック" panose="020B0400000000000000" pitchFamily="49" charset="-128"/>
              </a:rPr>
              <a:t>情報は勝手に使ってはいけないの？</a:t>
            </a:r>
            <a:endParaRPr kumimoji="1" lang="ja-JP" altLang="en-US" sz="4800" b="1" u="sng" dirty="0">
              <a:solidFill>
                <a:schemeClr val="tx1">
                  <a:lumMod val="75000"/>
                  <a:lumOff val="25000"/>
                </a:schemeClr>
              </a:solidFill>
              <a:latin typeface="BIZ UDゴシック" panose="020B0400000000000000" pitchFamily="49" charset="-128"/>
              <a:ea typeface="BIZ UDゴシック" panose="020B0400000000000000" pitchFamily="49" charset="-128"/>
            </a:endParaRPr>
          </a:p>
        </p:txBody>
      </p:sp>
      <p:sp>
        <p:nvSpPr>
          <p:cNvPr id="3" name="コンテンツ プレースホルダー 2"/>
          <p:cNvSpPr>
            <a:spLocks noGrp="1"/>
          </p:cNvSpPr>
          <p:nvPr>
            <p:ph idx="1"/>
          </p:nvPr>
        </p:nvSpPr>
        <p:spPr>
          <a:xfrm>
            <a:off x="977360" y="1752414"/>
            <a:ext cx="10052858" cy="1014443"/>
          </a:xfrm>
        </p:spPr>
        <p:txBody>
          <a:bodyPr>
            <a:noAutofit/>
          </a:bodyPr>
          <a:lstStyle/>
          <a:p>
            <a:pPr marL="0" indent="0">
              <a:buNone/>
            </a:pP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著作権違反になる</a:t>
            </a:r>
            <a:r>
              <a:rPr lang="ja-JP" altLang="en-US" sz="36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ため</a:t>
            </a:r>
            <a:r>
              <a:rPr lang="ja-JP" altLang="en-US"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rPr>
              <a:t>、許可なく二次利用することはできません！</a:t>
            </a:r>
            <a:endParaRPr lang="en-US" altLang="ja-JP" sz="3200" dirty="0" smtClean="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endParaRPr>
          </a:p>
        </p:txBody>
      </p:sp>
      <p:grpSp>
        <p:nvGrpSpPr>
          <p:cNvPr id="9" name="グループ化 8"/>
          <p:cNvGrpSpPr/>
          <p:nvPr/>
        </p:nvGrpSpPr>
        <p:grpSpPr>
          <a:xfrm>
            <a:off x="1133559" y="2983170"/>
            <a:ext cx="8943975" cy="2038350"/>
            <a:chOff x="1133560" y="2958401"/>
            <a:chExt cx="8943975" cy="2038350"/>
          </a:xfrm>
        </p:grpSpPr>
        <p:pic>
          <p:nvPicPr>
            <p:cNvPr id="4" name="図 3"/>
            <p:cNvPicPr>
              <a:picLocks noChangeAspect="1"/>
            </p:cNvPicPr>
            <p:nvPr/>
          </p:nvPicPr>
          <p:blipFill>
            <a:blip r:embed="rId2"/>
            <a:stretch>
              <a:fillRect/>
            </a:stretch>
          </p:blipFill>
          <p:spPr>
            <a:xfrm>
              <a:off x="1133560" y="2958401"/>
              <a:ext cx="8943975" cy="2038350"/>
            </a:xfrm>
            <a:prstGeom prst="rect">
              <a:avLst/>
            </a:prstGeom>
            <a:ln>
              <a:solidFill>
                <a:schemeClr val="tx1"/>
              </a:solidFill>
            </a:ln>
          </p:spPr>
        </p:pic>
        <p:cxnSp>
          <p:nvCxnSpPr>
            <p:cNvPr id="6" name="直線コネクタ 5"/>
            <p:cNvCxnSpPr/>
            <p:nvPr/>
          </p:nvCxnSpPr>
          <p:spPr>
            <a:xfrm>
              <a:off x="5225898" y="4621877"/>
              <a:ext cx="45515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970080" y="4854633"/>
              <a:ext cx="102250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 name="図 7"/>
          <p:cNvPicPr>
            <a:picLocks noChangeAspect="1"/>
          </p:cNvPicPr>
          <p:nvPr/>
        </p:nvPicPr>
        <p:blipFill>
          <a:blip r:embed="rId3"/>
          <a:stretch>
            <a:fillRect/>
          </a:stretch>
        </p:blipFill>
        <p:spPr>
          <a:xfrm>
            <a:off x="1133559" y="5481286"/>
            <a:ext cx="4443615" cy="398786"/>
          </a:xfrm>
          <a:prstGeom prst="rect">
            <a:avLst/>
          </a:prstGeom>
        </p:spPr>
      </p:pic>
      <p:sp>
        <p:nvSpPr>
          <p:cNvPr id="11" name="角丸四角形吹き出し 10"/>
          <p:cNvSpPr/>
          <p:nvPr/>
        </p:nvSpPr>
        <p:spPr>
          <a:xfrm>
            <a:off x="5908431" y="5481286"/>
            <a:ext cx="5257800" cy="1033814"/>
          </a:xfrm>
          <a:prstGeom prst="wedgeRoundRectCallout">
            <a:avLst>
              <a:gd name="adj1" fmla="val -54993"/>
              <a:gd name="adj2" fmla="val -28170"/>
              <a:gd name="adj3" fmla="val 16667"/>
            </a:avLst>
          </a:prstGeom>
          <a:ln w="381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0000"/>
                </a:solidFill>
                <a:latin typeface="UD デジタル 教科書体 NP-B" panose="02020700000000000000" pitchFamily="18" charset="-128"/>
                <a:ea typeface="UD デジタル 教科書体 NP-B" panose="02020700000000000000" pitchFamily="18" charset="-128"/>
              </a:rPr>
              <a:t>C</a:t>
            </a:r>
            <a:r>
              <a:rPr kumimoji="1" lang="ja-JP" altLang="en-US" sz="2000">
                <a:solidFill>
                  <a:srgbClr val="FF0000"/>
                </a:solidFill>
                <a:latin typeface="UD デジタル 教科書体 NP-B" panose="02020700000000000000" pitchFamily="18" charset="-128"/>
                <a:ea typeface="UD デジタル 教科書体 NP-B" panose="02020700000000000000" pitchFamily="18" charset="-128"/>
              </a:rPr>
              <a:t>マークの右横に付けられた会社や個人に</a:t>
            </a:r>
          </a:p>
          <a:p>
            <a:pPr algn="ctr"/>
            <a:r>
              <a:rPr kumimoji="1" lang="ja-JP" altLang="en-US" sz="2000" smtClean="0">
                <a:solidFill>
                  <a:srgbClr val="FF0000"/>
                </a:solidFill>
                <a:latin typeface="UD デジタル 教科書体 NP-B" panose="02020700000000000000" pitchFamily="18" charset="-128"/>
                <a:ea typeface="UD デジタル 教科書体 NP-B" panose="02020700000000000000" pitchFamily="18" charset="-128"/>
              </a:rPr>
              <a:t>著作権が</a:t>
            </a:r>
            <a:r>
              <a:rPr kumimoji="1" lang="ja-JP" altLang="en-US" sz="2000">
                <a:solidFill>
                  <a:srgbClr val="FF0000"/>
                </a:solidFill>
                <a:latin typeface="UD デジタル 教科書体 NP-B" panose="02020700000000000000" pitchFamily="18" charset="-128"/>
                <a:ea typeface="UD デジタル 教科書体 NP-B" panose="02020700000000000000" pitchFamily="18" charset="-128"/>
              </a:rPr>
              <a:t>あるということを意味しています</a:t>
            </a:r>
          </a:p>
        </p:txBody>
      </p:sp>
      <p:sp>
        <p:nvSpPr>
          <p:cNvPr id="12" name="テキスト ボックス 11"/>
          <p:cNvSpPr txBox="1"/>
          <p:nvPr/>
        </p:nvSpPr>
        <p:spPr>
          <a:xfrm>
            <a:off x="11415825" y="6209164"/>
            <a:ext cx="434053" cy="369332"/>
          </a:xfrm>
          <a:prstGeom prst="rect">
            <a:avLst/>
          </a:prstGeom>
          <a:noFill/>
        </p:spPr>
        <p:txBody>
          <a:bodyPr wrap="square" rtlCol="0">
            <a:spAutoFit/>
          </a:bodyPr>
          <a:lstStyle/>
          <a:p>
            <a:r>
              <a:rPr kumimoji="1" lang="ja-JP" altLang="en-US" smtClean="0">
                <a:solidFill>
                  <a:srgbClr val="33CCCC"/>
                </a:solidFill>
                <a:latin typeface="UD デジタル 教科書体 NP-B" panose="02020700000000000000" pitchFamily="18" charset="-128"/>
                <a:ea typeface="UD デジタル 教科書体 NP-B" panose="02020700000000000000" pitchFamily="18" charset="-128"/>
              </a:rPr>
              <a:t>４</a:t>
            </a:r>
            <a:endParaRPr kumimoji="1" lang="ja-JP" altLang="en-US" dirty="0">
              <a:solidFill>
                <a:srgbClr val="33CCCC"/>
              </a:solidFill>
              <a:latin typeface="UD デジタル 教科書体 NP-B" panose="02020700000000000000" pitchFamily="18" charset="-128"/>
              <a:ea typeface="UD デジタル 教科書体 NP-B" panose="02020700000000000000" pitchFamily="18" charset="-128"/>
            </a:endParaRPr>
          </a:p>
        </p:txBody>
      </p:sp>
      <p:sp>
        <p:nvSpPr>
          <p:cNvPr id="13" name="フレーム 12"/>
          <p:cNvSpPr/>
          <p:nvPr/>
        </p:nvSpPr>
        <p:spPr>
          <a:xfrm>
            <a:off x="0" y="1"/>
            <a:ext cx="12192000" cy="6857999"/>
          </a:xfrm>
          <a:prstGeom prst="frame">
            <a:avLst>
              <a:gd name="adj1" fmla="val 684"/>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フレーム 13"/>
          <p:cNvSpPr/>
          <p:nvPr/>
        </p:nvSpPr>
        <p:spPr>
          <a:xfrm>
            <a:off x="0" y="-26375"/>
            <a:ext cx="12192000" cy="6884375"/>
          </a:xfrm>
          <a:prstGeom prst="frame">
            <a:avLst>
              <a:gd name="adj1" fmla="val 1969"/>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192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インテグラル</Template>
  <TotalTime>2453</TotalTime>
  <Words>1491</Words>
  <Application>Microsoft Office PowerPoint</Application>
  <PresentationFormat>ワイド画面</PresentationFormat>
  <Paragraphs>259</Paragraphs>
  <Slides>35</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35</vt:i4>
      </vt:variant>
    </vt:vector>
  </HeadingPairs>
  <TitlesOfParts>
    <vt:vector size="50" baseType="lpstr">
      <vt:lpstr>BIZ UDPゴシック</vt:lpstr>
      <vt:lpstr>BIZ UDゴシック</vt:lpstr>
      <vt:lpstr>HGS明朝B</vt:lpstr>
      <vt:lpstr>ＭＳ Ｐゴシック</vt:lpstr>
      <vt:lpstr>ＭＳ 明朝</vt:lpstr>
      <vt:lpstr>UD デジタル 教科書体 N-B</vt:lpstr>
      <vt:lpstr>UD デジタル 教科書体 NP-B</vt:lpstr>
      <vt:lpstr>UD デジタル 教科書体 NP-R</vt:lpstr>
      <vt:lpstr>メイリオ</vt:lpstr>
      <vt:lpstr>游ゴシック</vt:lpstr>
      <vt:lpstr>Berlin Sans FB Demi</vt:lpstr>
      <vt:lpstr>Calibri</vt:lpstr>
      <vt:lpstr>Calibri Light</vt:lpstr>
      <vt:lpstr>Wingdings 2</vt:lpstr>
      <vt:lpstr>HDOfficeLightV0</vt:lpstr>
      <vt:lpstr>豊　岡　市 オープンデータハンドブック</vt:lpstr>
      <vt:lpstr>市役所の机の上から 未来の資源を作り出そう</vt:lpstr>
      <vt:lpstr>PowerPoint プレゼンテーション</vt:lpstr>
      <vt:lpstr>豊岡市のオープンデータ こんなふうに可視化できます！</vt:lpstr>
      <vt:lpstr>01 オープンデータ はどんなもの？  P１～P18</vt:lpstr>
      <vt:lpstr>01 オープンデータ はどんなもの？  </vt:lpstr>
      <vt:lpstr>オープンデータってどんなもの？</vt:lpstr>
      <vt:lpstr>なぜオープンデータを推進するの？</vt:lpstr>
      <vt:lpstr>ＨＰの情報は勝手に使ってはいけないの？</vt:lpstr>
      <vt:lpstr>豊岡市はどんなオープンデータを公開中？</vt:lpstr>
      <vt:lpstr>オープンデータをダウンロードしてみよう</vt:lpstr>
      <vt:lpstr>オープンデータをダウンロードしてみよう</vt:lpstr>
      <vt:lpstr>オープンデータをダウンロードしてみよう</vt:lpstr>
      <vt:lpstr>オープンデータで何ができるの？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どのようなデータを公開したらいい？</vt:lpstr>
      <vt:lpstr>公開すべきでない情報って何がある？</vt:lpstr>
      <vt:lpstr>公開したデータが間違っていたら？</vt:lpstr>
      <vt:lpstr>公開したデータが間違っていたら？</vt:lpstr>
      <vt:lpstr>02 機械判読可能なデータの作成  </vt:lpstr>
      <vt:lpstr>公開データの準備をしよう</vt:lpstr>
      <vt:lpstr>機械判読可能なデータとは？</vt:lpstr>
      <vt:lpstr>機械判読可能なデータ作成</vt:lpstr>
      <vt:lpstr>機械判読可能なデータ作成</vt:lpstr>
      <vt:lpstr>機械判読可能なデータ作成</vt:lpstr>
      <vt:lpstr>機械判読可能なデータ作成（縦持ちデータ）</vt:lpstr>
      <vt:lpstr>機械判読可能なデータ作成（縦持ちデータ）</vt:lpstr>
      <vt:lpstr>03 オープンデータ 公開・公開後  </vt:lpstr>
      <vt:lpstr>オープンデータを公開しよう</vt:lpstr>
      <vt:lpstr>公開したら終わり？</vt:lpstr>
      <vt:lpstr>発行：第1版（20220201） 豊岡市　情報推進課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黒田　将司</dc:creator>
  <cp:lastModifiedBy>黒田　将司</cp:lastModifiedBy>
  <cp:revision>720</cp:revision>
  <cp:lastPrinted>2021-12-22T06:19:54Z</cp:lastPrinted>
  <dcterms:created xsi:type="dcterms:W3CDTF">2021-10-29T02:38:31Z</dcterms:created>
  <dcterms:modified xsi:type="dcterms:W3CDTF">2022-02-02T01:11:13Z</dcterms:modified>
</cp:coreProperties>
</file>