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9866313" cy="673576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Verdana" pitchFamily="32" charset="0"/>
        <a:ea typeface="ＭＳ Ｐゴシック" pitchFamily="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967" userDrawn="1">
          <p15:clr>
            <a:srgbClr val="A4A3A4"/>
          </p15:clr>
        </p15:guide>
        <p15:guide id="2" pos="3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AE5"/>
    <a:srgbClr val="FDC7D8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333" autoAdjust="0"/>
  </p:normalViewPr>
  <p:slideViewPr>
    <p:cSldViewPr>
      <p:cViewPr varScale="1">
        <p:scale>
          <a:sx n="69" d="100"/>
          <a:sy n="69" d="100"/>
        </p:scale>
        <p:origin x="1212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967"/>
        <p:guide pos="3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533" y="0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27B1760-4CF3-434A-B7FA-7C6F7807DA36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8598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533" y="6398598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8BA6E6BA-B298-43D0-A127-5066250F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68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1"/>
          <p:cNvSpPr>
            <a:spLocks noChangeArrowheads="1"/>
          </p:cNvSpPr>
          <p:nvPr/>
        </p:nvSpPr>
        <p:spPr bwMode="auto">
          <a:xfrm>
            <a:off x="2" y="1"/>
            <a:ext cx="9866313" cy="67357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2" y="1"/>
            <a:ext cx="9866313" cy="67357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300" name="AutoShape 3"/>
          <p:cNvSpPr>
            <a:spLocks noChangeArrowheads="1"/>
          </p:cNvSpPr>
          <p:nvPr/>
        </p:nvSpPr>
        <p:spPr bwMode="auto">
          <a:xfrm>
            <a:off x="2" y="1"/>
            <a:ext cx="9866313" cy="67357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301" name="AutoShape 4"/>
          <p:cNvSpPr>
            <a:spLocks noChangeArrowheads="1"/>
          </p:cNvSpPr>
          <p:nvPr/>
        </p:nvSpPr>
        <p:spPr bwMode="auto">
          <a:xfrm>
            <a:off x="2" y="1"/>
            <a:ext cx="9866313" cy="67357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302" name="AutoShape 5"/>
          <p:cNvSpPr>
            <a:spLocks noChangeArrowheads="1"/>
          </p:cNvSpPr>
          <p:nvPr/>
        </p:nvSpPr>
        <p:spPr bwMode="auto">
          <a:xfrm>
            <a:off x="2" y="1"/>
            <a:ext cx="9866313" cy="67357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1" y="0"/>
            <a:ext cx="4276256" cy="33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5587732" y="0"/>
            <a:ext cx="4276254" cy="33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55305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48025" y="504825"/>
            <a:ext cx="3360738" cy="25209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5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985936" y="3199352"/>
            <a:ext cx="7882818" cy="302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6" tIns="46793" rIns="89986" bIns="46793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55307" name="Text Box 10"/>
          <p:cNvSpPr txBox="1">
            <a:spLocks noChangeArrowheads="1"/>
          </p:cNvSpPr>
          <p:nvPr/>
        </p:nvSpPr>
        <p:spPr bwMode="auto">
          <a:xfrm>
            <a:off x="1" y="6396536"/>
            <a:ext cx="4276256" cy="33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26" tIns="45713" rIns="91426" bIns="45713" anchor="ctr"/>
          <a:lstStyle/>
          <a:p>
            <a:endParaRPr lang="ja-JP" alt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5587735" y="6396537"/>
            <a:ext cx="4264628" cy="331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6" tIns="46793" rIns="89986" bIns="46793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Arial" charset="0"/>
                <a:ea typeface="ＭＳ Ｐ明朝" charset="-128"/>
              </a:defRPr>
            </a:lvl1pPr>
          </a:lstStyle>
          <a:p>
            <a:pPr>
              <a:defRPr/>
            </a:pPr>
            <a:fld id="{72A8B88E-A962-4A88-8970-1A1DD94736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8463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213" indent="-228565" defTabSz="44919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342" indent="-228565" defTabSz="44919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8472" indent="-228565" defTabSz="44919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5601" indent="-228565" defTabSz="44919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788" algn="l"/>
                <a:tab pos="1447577" algn="l"/>
                <a:tab pos="2171365" algn="l"/>
                <a:tab pos="2895154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EF540E-B5AE-40C1-8642-9CE7965715FD}" type="slidenum">
              <a:rPr lang="en-US" altLang="ja-JP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5936" y="3199353"/>
            <a:ext cx="7894445" cy="303028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6A1C1-D4D7-42F0-8429-A91D1D2B3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92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B7A1C-4829-4885-81F3-8B2BD4C3A0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052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CC09C-38CF-4C22-8F25-6BEE5364B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8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58158-6472-48D9-A671-ABE033A959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14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E064A-3679-4B9B-94C3-E936FEAC22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2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F9AF3-265B-4CF7-8A36-2291FFBCBB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0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EC75B-BE2F-4F9E-988F-974018BA0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042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8B683-3D6D-416E-9B99-560DF0A73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495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1D14B-0898-4195-A829-555439D6D9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101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AEF84-35DE-4053-A4B7-263B0E3E0F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384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2F897-EEC8-4BD4-9A4E-B8611996F0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763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566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ＭＳ Ｐ明朝" charset="-128"/>
              </a:defRPr>
            </a:lvl1pPr>
          </a:lstStyle>
          <a:p>
            <a:pPr>
              <a:defRPr/>
            </a:pPr>
            <a:fld id="{E7CF32DC-7008-4C20-AF48-D80A6CC22B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77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3400" dirty="0"/>
              <a:t>救急</a:t>
            </a:r>
            <a:r>
              <a:rPr lang="ja-JP" altLang="ja-JP" sz="3400" dirty="0" smtClean="0"/>
              <a:t>医療</a:t>
            </a:r>
            <a:r>
              <a:rPr lang="ja-JP" altLang="en-US" sz="3400" dirty="0" smtClean="0"/>
              <a:t>提供</a:t>
            </a:r>
            <a:r>
              <a:rPr lang="ja-JP" altLang="ja-JP" sz="3400" dirty="0" err="1" smtClean="0"/>
              <a:t>体制</a:t>
            </a:r>
            <a:r>
              <a:rPr lang="ja-JP" altLang="en-US" sz="3400" dirty="0" err="1"/>
              <a:t>体制</a:t>
            </a:r>
            <a:r>
              <a:rPr lang="ja-JP" altLang="ja-JP" sz="3400" dirty="0" smtClean="0"/>
              <a:t>図</a:t>
            </a:r>
            <a:r>
              <a:rPr lang="ja-JP" altLang="en-US" sz="3400" dirty="0" smtClean="0"/>
              <a:t>（熊本県）</a:t>
            </a:r>
            <a:endParaRPr lang="ja-JP" altLang="ja-JP" sz="3400" dirty="0"/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1698625" y="4835525"/>
            <a:ext cx="252095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5651500" y="1800225"/>
            <a:ext cx="3313113" cy="620713"/>
          </a:xfrm>
          <a:prstGeom prst="wedgeRectCallout">
            <a:avLst>
              <a:gd name="adj1" fmla="val -67958"/>
              <a:gd name="adj2" fmla="val -19287"/>
            </a:avLst>
          </a:prstGeom>
          <a:noFill/>
          <a:ln w="12600" cap="sq">
            <a:solidFill>
              <a:srgbClr val="9595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○重症及び複数の診療科領域にわたる全ての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重篤な救急患者を２４時間体制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で受け入れ　るもの。</a:t>
            </a: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5675833" y="2555304"/>
            <a:ext cx="3313113" cy="801688"/>
          </a:xfrm>
          <a:prstGeom prst="wedgeRectCallout">
            <a:avLst>
              <a:gd name="adj1" fmla="val -69571"/>
              <a:gd name="adj2" fmla="val 116061"/>
            </a:avLst>
          </a:prstGeom>
          <a:noFill/>
          <a:ln w="12600" cap="sq">
            <a:solidFill>
              <a:srgbClr val="9595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○二次医療圏単位で、圏域内の複数の病院が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当番制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により、休日及び夜間において、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入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院治療を必要とする重症の救急患者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を受け　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　　</a:t>
            </a:r>
            <a:endParaRPr lang="en-US" altLang="ja-JP" sz="1200" dirty="0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入れるもの。</a:t>
            </a: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5675833" y="3813026"/>
            <a:ext cx="3313112" cy="1022499"/>
          </a:xfrm>
          <a:prstGeom prst="wedgeRectCallout">
            <a:avLst>
              <a:gd name="adj1" fmla="val -69434"/>
              <a:gd name="adj2" fmla="val -1696"/>
            </a:avLst>
          </a:prstGeom>
          <a:noFill/>
          <a:ln w="12600" cap="sq">
            <a:solidFill>
              <a:srgbClr val="9595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○二次救急医療圏単位で</a:t>
            </a:r>
            <a:r>
              <a:rPr lang="ja-JP" altLang="ja-JP" sz="1200" dirty="0" smtClean="0">
                <a:latin typeface="ＭＳ ゴシック" pitchFamily="49" charset="-128"/>
                <a:ea typeface="ＭＳ ゴシック" pitchFamily="49" charset="-128"/>
              </a:rPr>
              <a:t>、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救急病院等を定める省令に基づき、救急業務に関し協力する旨の申出があった病院又は診療所の</a:t>
            </a: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うち</a:t>
            </a:r>
            <a:r>
              <a:rPr lang="en-US" altLang="ja-JP" sz="1200" dirty="0">
                <a:latin typeface="ＭＳ ゴシック" pitchFamily="49" charset="-128"/>
                <a:ea typeface="ＭＳ ゴシック" pitchFamily="49" charset="-128"/>
              </a:rPr>
              <a:t>､</a:t>
            </a: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医師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・施設及び設備等の一定の要件を満たすものを県が認定し、その名称等を告示</a:t>
            </a: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するもの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。</a:t>
            </a: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5651500" y="4968527"/>
            <a:ext cx="3313113" cy="620713"/>
          </a:xfrm>
          <a:prstGeom prst="wedgeRectCallout">
            <a:avLst>
              <a:gd name="adj1" fmla="val -69194"/>
              <a:gd name="adj2" fmla="val 51074"/>
            </a:avLst>
          </a:prstGeom>
          <a:noFill/>
          <a:ln w="12600" cap="sq">
            <a:solidFill>
              <a:srgbClr val="9595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○郡市医師会ごとに、複数の医師が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在宅当番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医制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により、休日及び夜間において、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比較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的軽症の救急患者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を受け入れるもの。</a:t>
            </a:r>
          </a:p>
        </p:txBody>
      </p:sp>
      <p:sp>
        <p:nvSpPr>
          <p:cNvPr id="26643" name="AutoShape 18"/>
          <p:cNvSpPr>
            <a:spLocks noChangeArrowheads="1"/>
          </p:cNvSpPr>
          <p:nvPr/>
        </p:nvSpPr>
        <p:spPr bwMode="auto">
          <a:xfrm>
            <a:off x="5651500" y="5688607"/>
            <a:ext cx="3313113" cy="620713"/>
          </a:xfrm>
          <a:prstGeom prst="wedgeRectCallout">
            <a:avLst>
              <a:gd name="adj1" fmla="val -68044"/>
              <a:gd name="adj2" fmla="val 2092"/>
            </a:avLst>
          </a:prstGeom>
          <a:noFill/>
          <a:ln w="12600" cap="sq">
            <a:solidFill>
              <a:srgbClr val="9595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地方自治体が整備する急患センター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にて、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休日及び夜間において、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比較的軽症の救急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ja-JP" sz="1200" u="sng" dirty="0">
                <a:latin typeface="ＭＳ ゴシック" pitchFamily="49" charset="-128"/>
                <a:ea typeface="ＭＳ ゴシック" pitchFamily="49" charset="-128"/>
              </a:rPr>
              <a:t>患者</a:t>
            </a:r>
            <a:r>
              <a:rPr lang="ja-JP" altLang="ja-JP" sz="1200" dirty="0">
                <a:latin typeface="ＭＳ ゴシック" pitchFamily="49" charset="-128"/>
                <a:ea typeface="ＭＳ ゴシック" pitchFamily="49" charset="-128"/>
              </a:rPr>
              <a:t>を受け入れるもの。</a:t>
            </a:r>
          </a:p>
        </p:txBody>
      </p:sp>
      <p:sp>
        <p:nvSpPr>
          <p:cNvPr id="26644" name="Text Box 19"/>
          <p:cNvSpPr txBox="1">
            <a:spLocks noChangeArrowheads="1"/>
          </p:cNvSpPr>
          <p:nvPr/>
        </p:nvSpPr>
        <p:spPr bwMode="auto">
          <a:xfrm>
            <a:off x="6553200" y="6307137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eaLnBrk="0" hangingPunct="0"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 eaLnBrk="0" hangingPunct="0">
              <a:spcBef>
                <a:spcPts val="5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F47A2B7-0E8C-4A9D-9AAA-F9DA82E136A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 sz="1200"/>
          </a:p>
        </p:txBody>
      </p:sp>
      <p:grpSp>
        <p:nvGrpSpPr>
          <p:cNvPr id="2" name="グループ化 1"/>
          <p:cNvGrpSpPr/>
          <p:nvPr/>
        </p:nvGrpSpPr>
        <p:grpSpPr>
          <a:xfrm>
            <a:off x="460046" y="1341438"/>
            <a:ext cx="4895850" cy="5422899"/>
            <a:chOff x="460046" y="1341438"/>
            <a:chExt cx="4895850" cy="5422899"/>
          </a:xfrm>
        </p:grpSpPr>
        <p:sp>
          <p:nvSpPr>
            <p:cNvPr id="26627" name="AutoShape 2"/>
            <p:cNvSpPr>
              <a:spLocks noChangeArrowheads="1"/>
            </p:cNvSpPr>
            <p:nvPr/>
          </p:nvSpPr>
          <p:spPr bwMode="auto">
            <a:xfrm>
              <a:off x="460046" y="1535112"/>
              <a:ext cx="4895850" cy="5229225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25560" cap="sq">
              <a:solidFill>
                <a:srgbClr val="00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628" name="AutoShape 3"/>
            <p:cNvSpPr>
              <a:spLocks noChangeArrowheads="1"/>
            </p:cNvSpPr>
            <p:nvPr/>
          </p:nvSpPr>
          <p:spPr bwMode="auto">
            <a:xfrm>
              <a:off x="655638" y="5301208"/>
              <a:ext cx="4564062" cy="43338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800"/>
                <a:t>在宅当番医制</a:t>
              </a:r>
            </a:p>
          </p:txBody>
        </p:sp>
        <p:sp>
          <p:nvSpPr>
            <p:cNvPr id="26629" name="AutoShape 4"/>
            <p:cNvSpPr>
              <a:spLocks noChangeArrowheads="1"/>
            </p:cNvSpPr>
            <p:nvPr/>
          </p:nvSpPr>
          <p:spPr bwMode="auto">
            <a:xfrm>
              <a:off x="655638" y="5733256"/>
              <a:ext cx="4564062" cy="4318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800" dirty="0"/>
                <a:t>休日夜間急患センター</a:t>
              </a:r>
            </a:p>
          </p:txBody>
        </p:sp>
        <p:sp>
          <p:nvSpPr>
            <p:cNvPr id="26630" name="AutoShape 5"/>
            <p:cNvSpPr>
              <a:spLocks noChangeArrowheads="1"/>
            </p:cNvSpPr>
            <p:nvPr/>
          </p:nvSpPr>
          <p:spPr bwMode="auto">
            <a:xfrm>
              <a:off x="655638" y="3717032"/>
              <a:ext cx="4564062" cy="4318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800" dirty="0"/>
                <a:t>病院群輪番制病院</a:t>
              </a:r>
            </a:p>
          </p:txBody>
        </p:sp>
        <p:sp>
          <p:nvSpPr>
            <p:cNvPr id="26631" name="AutoShape 6"/>
            <p:cNvSpPr>
              <a:spLocks noChangeArrowheads="1"/>
            </p:cNvSpPr>
            <p:nvPr/>
          </p:nvSpPr>
          <p:spPr bwMode="auto">
            <a:xfrm>
              <a:off x="655638" y="4149080"/>
              <a:ext cx="4564062" cy="4318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1800" dirty="0"/>
                <a:t>救急</a:t>
              </a:r>
              <a:r>
                <a:rPr lang="ja-JP" altLang="en-US" sz="1800" dirty="0" smtClean="0"/>
                <a:t>告示病院</a:t>
              </a:r>
              <a:endParaRPr lang="ja-JP" altLang="ja-JP" sz="1800" dirty="0"/>
            </a:p>
          </p:txBody>
        </p:sp>
        <p:sp>
          <p:nvSpPr>
            <p:cNvPr id="26632" name="AutoShape 7"/>
            <p:cNvSpPr>
              <a:spLocks noChangeArrowheads="1"/>
            </p:cNvSpPr>
            <p:nvPr/>
          </p:nvSpPr>
          <p:spPr bwMode="auto">
            <a:xfrm rot="-1620000">
              <a:off x="822325" y="2165350"/>
              <a:ext cx="862013" cy="1103313"/>
            </a:xfrm>
            <a:prstGeom prst="curvedRightArrow">
              <a:avLst>
                <a:gd name="adj1" fmla="val 24994"/>
                <a:gd name="adj2" fmla="val 50000"/>
                <a:gd name="adj3" fmla="val 25000"/>
              </a:avLst>
            </a:prstGeom>
            <a:solidFill>
              <a:srgbClr val="CCCCFF"/>
            </a:solidFill>
            <a:ln w="2556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633" name="AutoShape 8"/>
            <p:cNvSpPr>
              <a:spLocks noChangeArrowheads="1"/>
            </p:cNvSpPr>
            <p:nvPr/>
          </p:nvSpPr>
          <p:spPr bwMode="auto">
            <a:xfrm>
              <a:off x="797719" y="1628775"/>
              <a:ext cx="4279900" cy="72032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600" dirty="0"/>
                <a:t>救命救急</a:t>
              </a:r>
              <a:r>
                <a:rPr lang="ja-JP" altLang="ja-JP" sz="1600" dirty="0" smtClean="0"/>
                <a:t>センター</a:t>
              </a:r>
              <a:r>
                <a:rPr lang="ja-JP" altLang="en-US" sz="1600" dirty="0" smtClean="0"/>
                <a:t>（熊本赤十字病院・熊本医療センター・済生会熊本病院）、熊本大学病院</a:t>
              </a:r>
              <a:endParaRPr lang="ja-JP" altLang="ja-JP" sz="1600" dirty="0"/>
            </a:p>
          </p:txBody>
        </p:sp>
        <p:sp>
          <p:nvSpPr>
            <p:cNvPr id="26634" name="AutoShape 9"/>
            <p:cNvSpPr>
              <a:spLocks noChangeArrowheads="1"/>
            </p:cNvSpPr>
            <p:nvPr/>
          </p:nvSpPr>
          <p:spPr bwMode="auto">
            <a:xfrm>
              <a:off x="1690688" y="2708275"/>
              <a:ext cx="2428875" cy="4318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600"/>
                <a:t>ドクターヘリ</a:t>
              </a:r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>
              <a:off x="993775" y="1341438"/>
              <a:ext cx="3930650" cy="287337"/>
            </a:xfrm>
            <a:prstGeom prst="rect">
              <a:avLst/>
            </a:prstGeom>
            <a:solidFill>
              <a:srgbClr val="FFCCFF"/>
            </a:solidFill>
            <a:ln w="2556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600" dirty="0" smtClean="0"/>
                <a:t>三次救急</a:t>
              </a:r>
              <a:endParaRPr lang="ja-JP" altLang="ja-JP" sz="1600" dirty="0"/>
            </a:p>
          </p:txBody>
        </p:sp>
        <p:sp>
          <p:nvSpPr>
            <p:cNvPr id="26636" name="Rectangle 11"/>
            <p:cNvSpPr>
              <a:spLocks noChangeArrowheads="1"/>
            </p:cNvSpPr>
            <p:nvPr/>
          </p:nvSpPr>
          <p:spPr bwMode="auto">
            <a:xfrm>
              <a:off x="993775" y="3429694"/>
              <a:ext cx="3930650" cy="287338"/>
            </a:xfrm>
            <a:prstGeom prst="rect">
              <a:avLst/>
            </a:prstGeom>
            <a:solidFill>
              <a:srgbClr val="FFCCFF"/>
            </a:solidFill>
            <a:ln w="2556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600" dirty="0" smtClean="0"/>
                <a:t>二次救急</a:t>
              </a:r>
              <a:endParaRPr lang="ja-JP" altLang="ja-JP" sz="1600" dirty="0"/>
            </a:p>
          </p:txBody>
        </p:sp>
        <p:sp>
          <p:nvSpPr>
            <p:cNvPr id="26637" name="Rectangle 12"/>
            <p:cNvSpPr>
              <a:spLocks noChangeArrowheads="1"/>
            </p:cNvSpPr>
            <p:nvPr/>
          </p:nvSpPr>
          <p:spPr bwMode="auto">
            <a:xfrm>
              <a:off x="993775" y="5013176"/>
              <a:ext cx="3930650" cy="287338"/>
            </a:xfrm>
            <a:prstGeom prst="rect">
              <a:avLst/>
            </a:prstGeom>
            <a:solidFill>
              <a:srgbClr val="FFCCFF"/>
            </a:solidFill>
            <a:ln w="2556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ja-JP" sz="1600" dirty="0"/>
                <a:t>初期</a:t>
              </a:r>
              <a:r>
                <a:rPr lang="ja-JP" altLang="ja-JP" sz="1600" dirty="0" smtClean="0"/>
                <a:t>救急</a:t>
              </a:r>
              <a:endParaRPr lang="ja-JP" altLang="ja-JP" sz="1600" dirty="0"/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auto">
            <a:xfrm>
              <a:off x="656010" y="6165304"/>
              <a:ext cx="4564062" cy="431800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600" cap="sq">
              <a:solidFill>
                <a:srgbClr val="9595B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 eaLnBrk="0" hangingPunct="0">
                <a:spcBef>
                  <a:spcPts val="8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1pPr>
              <a:lvl2pPr eaLnBrk="0" hangingPunct="0">
                <a:spcBef>
                  <a:spcPts val="6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7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2pPr>
              <a:lvl3pPr eaLnBrk="0" hangingPunct="0">
                <a:spcBef>
                  <a:spcPts val="57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3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1800" dirty="0"/>
                <a:t>救急</a:t>
              </a:r>
              <a:r>
                <a:rPr lang="ja-JP" altLang="en-US" sz="1800" dirty="0" smtClean="0"/>
                <a:t>告示診療所</a:t>
              </a:r>
              <a:endParaRPr lang="ja-JP" altLang="ja-JP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91149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7966</TotalTime>
  <Words>241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ＭＳ ゴシック</vt:lpstr>
      <vt:lpstr>Arial</vt:lpstr>
      <vt:lpstr>Times New Roman</vt:lpstr>
      <vt:lpstr>Verdana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救急医療体制について</dc:title>
  <dc:creator>kumamoto</dc:creator>
  <cp:lastModifiedBy>1750160</cp:lastModifiedBy>
  <cp:revision>426</cp:revision>
  <cp:lastPrinted>2022-12-09T07:01:16Z</cp:lastPrinted>
  <dcterms:created xsi:type="dcterms:W3CDTF">2010-11-24T06:04:02Z</dcterms:created>
  <dcterms:modified xsi:type="dcterms:W3CDTF">2022-12-09T07:01:17Z</dcterms:modified>
</cp:coreProperties>
</file>